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4" r:id="rId5"/>
  </p:sldMasterIdLst>
  <p:notesMasterIdLst>
    <p:notesMasterId r:id="rId18"/>
  </p:notesMasterIdLst>
  <p:sldIdLst>
    <p:sldId id="3086" r:id="rId6"/>
    <p:sldId id="3065" r:id="rId7"/>
    <p:sldId id="3068" r:id="rId8"/>
    <p:sldId id="3071" r:id="rId9"/>
    <p:sldId id="1764" r:id="rId10"/>
    <p:sldId id="3088" r:id="rId11"/>
    <p:sldId id="1775" r:id="rId12"/>
    <p:sldId id="1770" r:id="rId13"/>
    <p:sldId id="3092" r:id="rId14"/>
    <p:sldId id="3094" r:id="rId15"/>
    <p:sldId id="3095" r:id="rId16"/>
    <p:sldId id="160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C50030E-293F-4A85-B9C4-6698A0F89CA0}" name="Julie Neiley" initials="JN" userId="S::juneiley@microsoft.com::af98ba14-8982-42eb-8fbe-118df68fa5ec" providerId="AD"/>
  <p188:author id="{74152228-7FBF-58CA-5FA8-EA72F68ED070}" name="João Pedro Almeida (JP)" initials="J(" userId="S::jalme@microsoft.com::ef4a9cea-9180-44be-901d-7e0fbbcd53f8" providerId="AD"/>
  <p188:author id="{19436A71-6289-DAC3-5935-2D0ED3A1B624}" name="Paul Langowski" initials="PL" userId="S::palangow@microsoft.com::1463dfd8-a46d-4816-b6fe-784616dadbf9" providerId="AD"/>
  <p188:author id="{AECF01A5-678B-F48C-9E38-1EF3A54393EA}" name="Swamy Narayana" initials="SN" userId="S::swamynar@microsoft.com::1d20bf48-50b9-4dfa-bf66-823894223af0" providerId="AD"/>
  <p188:author id="{3BADD2CC-F79E-2CDC-73A6-3D85CC1D2B63}" name="Jason Kim" initials="JK" userId="S::jasonki@microsoft.com::05f6e2f3-7d89-4eb8-8c84-c69fcf18ff70" providerId="AD"/>
  <p188:author id="{3B13E3D8-4B68-4B49-DA7A-E657C3345403}" name="Jeff Luo" initials="JL" userId="S::jeluo@microsoft.com::009cd7e6-bc12-43d9-b3a2-b0f7de71f70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lie Neiley" initials="JN" lastIdx="7" clrIdx="0">
    <p:extLst>
      <p:ext uri="{19B8F6BF-5375-455C-9EA6-DF929625EA0E}">
        <p15:presenceInfo xmlns:p15="http://schemas.microsoft.com/office/powerpoint/2012/main" userId="S::juneiley@microsoft.com::af98ba14-8982-42eb-8fbe-118df68fa5ec" providerId="AD"/>
      </p:ext>
    </p:extLst>
  </p:cmAuthor>
  <p:cmAuthor id="2" name="Swamy Narayana" initials="SN" lastIdx="5" clrIdx="1">
    <p:extLst>
      <p:ext uri="{19B8F6BF-5375-455C-9EA6-DF929625EA0E}">
        <p15:presenceInfo xmlns:p15="http://schemas.microsoft.com/office/powerpoint/2012/main" userId="S::swamynar@microsoft.com::1d20bf48-50b9-4dfa-bf66-823894223af0" providerId="AD"/>
      </p:ext>
    </p:extLst>
  </p:cmAuthor>
  <p:cmAuthor id="3" name="Paul Langowski" initials="PL" lastIdx="2" clrIdx="2">
    <p:extLst>
      <p:ext uri="{19B8F6BF-5375-455C-9EA6-DF929625EA0E}">
        <p15:presenceInfo xmlns:p15="http://schemas.microsoft.com/office/powerpoint/2012/main" userId="S::palangow@microsoft.com::1463dfd8-a46d-4816-b6fe-784616dadbf9" providerId="AD"/>
      </p:ext>
    </p:extLst>
  </p:cmAuthor>
  <p:cmAuthor id="4" name="Jason Kim" initials="JK" lastIdx="4" clrIdx="3">
    <p:extLst>
      <p:ext uri="{19B8F6BF-5375-455C-9EA6-DF929625EA0E}">
        <p15:presenceInfo xmlns:p15="http://schemas.microsoft.com/office/powerpoint/2012/main" userId="S::jasonki@microsoft.com::05f6e2f3-7d89-4eb8-8c84-c69fcf18ff70" providerId="AD"/>
      </p:ext>
    </p:extLst>
  </p:cmAuthor>
  <p:cmAuthor id="5" name="João Pedro Almeida (JP)" initials="J(" lastIdx="2" clrIdx="4">
    <p:extLst>
      <p:ext uri="{19B8F6BF-5375-455C-9EA6-DF929625EA0E}">
        <p15:presenceInfo xmlns:p15="http://schemas.microsoft.com/office/powerpoint/2012/main" userId="S::jalme@microsoft.com::ef4a9cea-9180-44be-901d-7e0fbbcd53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E7CF"/>
    <a:srgbClr val="3D3D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18CC6F-A065-4479-8B9B-50C6A94C1F6C}" v="1" dt="2021-03-23T07:20:03.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998" autoAdjust="0"/>
  </p:normalViewPr>
  <p:slideViewPr>
    <p:cSldViewPr snapToGrid="0">
      <p:cViewPr varScale="1">
        <p:scale>
          <a:sx n="72" d="100"/>
          <a:sy n="72" d="100"/>
        </p:scale>
        <p:origin x="2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5AA970-998E-44B5-A973-040C3B8B3432}" type="datetimeFigureOut">
              <a:rPr lang="en-US" smtClean="0"/>
              <a:t>10/30/2021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66B356-2F22-40D0-A92B-C8127227BBA1}" type="slidenum">
              <a:rPr lang="en-US" smtClean="0"/>
              <a:t>‹#›</a:t>
            </a:fld>
            <a:endParaRPr lang="en-US"/>
          </a:p>
        </p:txBody>
      </p:sp>
    </p:spTree>
    <p:extLst>
      <p:ext uri="{BB962C8B-B14F-4D97-AF65-F5344CB8AC3E}">
        <p14:creationId xmlns:p14="http://schemas.microsoft.com/office/powerpoint/2010/main" val="1027385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F0E8ADD-5317-4C14-B1BC-530D7C569EEA}" type="datetime8">
              <a:rPr lang="en-US" smtClean="0"/>
              <a:t>10/30/2021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92294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10/30/2021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938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lnSpc>
                <a:spcPct val="100000"/>
              </a:lnSpc>
              <a:spcAft>
                <a:spcPts val="0"/>
              </a:spcAft>
              <a:defRPr/>
            </a:pPr>
            <a:endParaRPr lang="en-US" sz="800" dirty="0">
              <a:solidFill>
                <a:prstClr val="black"/>
              </a:solidFill>
              <a:latin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10/30/2021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03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lnSpc>
                <a:spcPct val="100000"/>
              </a:lnSpc>
              <a:spcAft>
                <a:spcPts val="0"/>
              </a:spcAft>
              <a:defRPr/>
            </a:pPr>
            <a:endParaRPr lang="en-US" sz="800" dirty="0">
              <a:solidFill>
                <a:prstClr val="black"/>
              </a:solidFill>
              <a:latin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10/30/2021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7368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lnSpc>
                <a:spcPct val="100000"/>
              </a:lnSpc>
              <a:spcAft>
                <a:spcPts val="0"/>
              </a:spcAft>
              <a:defRPr/>
            </a:pPr>
            <a:endParaRPr lang="en-US" sz="800" dirty="0"/>
          </a:p>
          <a:p>
            <a:pPr defTabSz="949478">
              <a:lnSpc>
                <a:spcPct val="100000"/>
              </a:lnSpc>
              <a:spcAft>
                <a:spcPts val="0"/>
              </a:spcAft>
              <a:defRPr/>
            </a:pPr>
            <a:endParaRPr lang="en-US" sz="800"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406034"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10/30/2021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7775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0E8ADD-5317-4C14-B1BC-530D7C569EE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10/30/2021 8:49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85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1" dirty="0">
              <a:solidFill>
                <a:srgbClr val="FF0000"/>
              </a:solidFill>
              <a:cs typeface="Calibri"/>
            </a:endParaRPr>
          </a:p>
        </p:txBody>
      </p:sp>
      <p:sp>
        <p:nvSpPr>
          <p:cNvPr id="4" name="Header Placeholder 3"/>
          <p:cNvSpPr>
            <a:spLocks noGrp="1"/>
          </p:cNvSpPr>
          <p:nvPr>
            <p:ph type="hdr" sz="quarter" idx="10"/>
          </p:nvPr>
        </p:nvSpPr>
        <p:spPr/>
        <p:txBody>
          <a:bodyPr/>
          <a:lstStyle/>
          <a:p>
            <a:pPr marL="0" marR="0" lvl="0" indent="0" algn="l" defTabSz="921441"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Convergence Europe 2014 Keynote</a:t>
            </a:r>
          </a:p>
        </p:txBody>
      </p:sp>
      <p:sp>
        <p:nvSpPr>
          <p:cNvPr id="5" name="Footer Placeholder 4"/>
          <p:cNvSpPr>
            <a:spLocks noGrp="1"/>
          </p:cNvSpPr>
          <p:nvPr>
            <p:ph type="ftr" sz="quarter" idx="11"/>
          </p:nvPr>
        </p:nvSpPr>
        <p:spPr/>
        <p:txBody>
          <a:bodyPr/>
          <a:lstStyle/>
          <a:p>
            <a:pPr marL="0" marR="0" lvl="0" indent="0" algn="l" defTabSz="947556"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21441" rtl="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21441" rtl="0" eaLnBrk="1" fontAlgn="auto" latinLnBrk="0" hangingPunct="1">
                <a:lnSpc>
                  <a:spcPct val="100000"/>
                </a:lnSpc>
                <a:spcBef>
                  <a:spcPts val="0"/>
                </a:spcBef>
                <a:spcAft>
                  <a:spcPts val="0"/>
                </a:spcAft>
                <a:buClrTx/>
                <a:buSzTx/>
                <a:buFontTx/>
                <a:buNone/>
                <a:tabLst/>
                <a:defRPr/>
              </a:pPr>
              <a:t>10/30/2021 8:49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2144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21441"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082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4910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6661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66B356-2F22-40D0-A92B-C8127227BBA1}" type="slidenum">
              <a:rPr lang="en-US" smtClean="0"/>
              <a:t>10</a:t>
            </a:fld>
            <a:endParaRPr lang="en-US"/>
          </a:p>
        </p:txBody>
      </p:sp>
    </p:spTree>
    <p:extLst>
      <p:ext uri="{BB962C8B-B14F-4D97-AF65-F5344CB8AC3E}">
        <p14:creationId xmlns:p14="http://schemas.microsoft.com/office/powerpoint/2010/main" val="24101154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3.emf"/><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3.emf"/><Relationship Id="rId4" Type="http://schemas.openxmlformats.org/officeDocument/2006/relationships/image" Target="../media/image6.sv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3.emf"/><Relationship Id="rId4" Type="http://schemas.microsoft.com/office/2007/relationships/hdphoto" Target="../media/hdphoto1.wdp"/></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a:extLst>
              <a:ext uri="{28A0092B-C50C-407E-A947-70E740481C1C}">
                <a14:useLocalDpi xmlns:a14="http://schemas.microsoft.com/office/drawing/2010/main" val="0"/>
              </a:ext>
            </a:extLst>
          </a:blip>
          <a:srcRect l="13559" t="19946" r="38989"/>
          <a:stretch/>
        </p:blipFill>
        <p:spPr>
          <a:xfrm>
            <a:off x="6094400" y="0"/>
            <a:ext cx="6097600" cy="6858000"/>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95861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275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0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54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4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2115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66599"/>
            <a:ext cx="11655840" cy="583944"/>
          </a:xfrm>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9949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867024" y="2590800"/>
            <a:ext cx="2915154" cy="1676402"/>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29511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Divider Slide">
    <p:bg>
      <p:bgPr>
        <a:solidFill>
          <a:schemeClr val="tx1"/>
        </a:solidFill>
        <a:effectLst/>
      </p:bgPr>
    </p:bg>
    <p:spTree>
      <p:nvGrpSpPr>
        <p:cNvPr id="1" name=""/>
        <p:cNvGrpSpPr/>
        <p:nvPr/>
      </p:nvGrpSpPr>
      <p:grpSpPr>
        <a:xfrm>
          <a:off x="0" y="0"/>
          <a:ext cx="0" cy="0"/>
          <a:chOff x="0" y="0"/>
          <a:chExt cx="0" cy="0"/>
        </a:xfrm>
      </p:grpSpPr>
      <p:pic>
        <p:nvPicPr>
          <p:cNvPr id="18" name="Picture 17" descr="A tall building&#10;&#10;Description generated with very high confidence">
            <a:extLst>
              <a:ext uri="{FF2B5EF4-FFF2-40B4-BE49-F238E27FC236}">
                <a16:creationId xmlns:a16="http://schemas.microsoft.com/office/drawing/2014/main" id="{D8FB0574-FD96-45DD-BDF9-0B23675FAE0B}"/>
              </a:ext>
            </a:extLst>
          </p:cNvPr>
          <p:cNvPicPr>
            <a:picLocks noChangeAspect="1"/>
          </p:cNvPicPr>
          <p:nvPr/>
        </p:nvPicPr>
        <p:blipFill>
          <a:blip r:embed="rId2">
            <a:extLst>
              <a:ext uri="{28A0092B-C50C-407E-A947-70E740481C1C}">
                <a14:useLocalDpi xmlns:a14="http://schemas.microsoft.com/office/drawing/2010/main" val="0"/>
              </a:ext>
            </a:extLst>
          </a:blip>
          <a:srcRect t="37583"/>
          <a:stretch>
            <a:fillRect/>
          </a:stretch>
        </p:blipFill>
        <p:spPr>
          <a:xfrm>
            <a:off x="4867024" y="0"/>
            <a:ext cx="7324976" cy="6858000"/>
          </a:xfrm>
          <a:custGeom>
            <a:avLst/>
            <a:gdLst>
              <a:gd name="connsiteX0" fmla="*/ 2441890 w 7324976"/>
              <a:gd name="connsiteY0" fmla="*/ 0 h 6858000"/>
              <a:gd name="connsiteX1" fmla="*/ 4883781 w 7324976"/>
              <a:gd name="connsiteY1" fmla="*/ 0 h 6858000"/>
              <a:gd name="connsiteX2" fmla="*/ 4883781 w 7324976"/>
              <a:gd name="connsiteY2" fmla="*/ 2061029 h 6858000"/>
              <a:gd name="connsiteX3" fmla="*/ 7324976 w 7324976"/>
              <a:gd name="connsiteY3" fmla="*/ 2061029 h 6858000"/>
              <a:gd name="connsiteX4" fmla="*/ 7324976 w 7324976"/>
              <a:gd name="connsiteY4" fmla="*/ 6858000 h 6858000"/>
              <a:gd name="connsiteX5" fmla="*/ 0 w 7324976"/>
              <a:gd name="connsiteY5" fmla="*/ 6858000 h 6858000"/>
              <a:gd name="connsiteX6" fmla="*/ 0 w 7324976"/>
              <a:gd name="connsiteY6" fmla="*/ 4267202 h 6858000"/>
              <a:gd name="connsiteX7" fmla="*/ 2441890 w 7324976"/>
              <a:gd name="connsiteY7" fmla="*/ 4267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6" h="6858000">
                <a:moveTo>
                  <a:pt x="2441890" y="0"/>
                </a:moveTo>
                <a:lnTo>
                  <a:pt x="4883781" y="0"/>
                </a:lnTo>
                <a:lnTo>
                  <a:pt x="4883781" y="2061029"/>
                </a:lnTo>
                <a:lnTo>
                  <a:pt x="7324976" y="2061029"/>
                </a:lnTo>
                <a:lnTo>
                  <a:pt x="7324976" y="6858000"/>
                </a:lnTo>
                <a:lnTo>
                  <a:pt x="0" y="6858000"/>
                </a:lnTo>
                <a:lnTo>
                  <a:pt x="0" y="4267202"/>
                </a:lnTo>
                <a:lnTo>
                  <a:pt x="2441890" y="4267202"/>
                </a:lnTo>
                <a:close/>
              </a:path>
            </a:pathLst>
          </a:custGeom>
        </p:spPr>
      </p:pic>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spTree>
    <p:extLst>
      <p:ext uri="{BB962C8B-B14F-4D97-AF65-F5344CB8AC3E}">
        <p14:creationId xmlns:p14="http://schemas.microsoft.com/office/powerpoint/2010/main" val="5088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19" name="Picture 18" descr="A large building&#10;&#10;Description generated with high confidence">
            <a:extLst>
              <a:ext uri="{FF2B5EF4-FFF2-40B4-BE49-F238E27FC236}">
                <a16:creationId xmlns:a16="http://schemas.microsoft.com/office/drawing/2014/main" id="{C9DCE87F-8E29-4775-9ACF-A19B092DE272}"/>
              </a:ext>
            </a:extLst>
          </p:cNvPr>
          <p:cNvPicPr>
            <a:picLocks noChangeAspect="1"/>
          </p:cNvPicPr>
          <p:nvPr/>
        </p:nvPicPr>
        <p:blipFill rotWithShape="1">
          <a:blip r:embed="rId2">
            <a:extLst>
              <a:ext uri="{28A0092B-C50C-407E-A947-70E740481C1C}">
                <a14:useLocalDpi xmlns:a14="http://schemas.microsoft.com/office/drawing/2010/main" val="0"/>
              </a:ext>
            </a:extLst>
          </a:blip>
          <a:srcRect l="2049" t="10601" r="42755" b="11881"/>
          <a:stretch/>
        </p:blipFill>
        <p:spPr>
          <a:xfrm>
            <a:off x="4867024" y="0"/>
            <a:ext cx="7324976" cy="6858000"/>
          </a:xfrm>
          <a:custGeom>
            <a:avLst/>
            <a:gdLst>
              <a:gd name="connsiteX0" fmla="*/ 2441890 w 7324976"/>
              <a:gd name="connsiteY0" fmla="*/ 0 h 6858000"/>
              <a:gd name="connsiteX1" fmla="*/ 4883781 w 7324976"/>
              <a:gd name="connsiteY1" fmla="*/ 0 h 6858000"/>
              <a:gd name="connsiteX2" fmla="*/ 4883781 w 7324976"/>
              <a:gd name="connsiteY2" fmla="*/ 2061029 h 6858000"/>
              <a:gd name="connsiteX3" fmla="*/ 7324976 w 7324976"/>
              <a:gd name="connsiteY3" fmla="*/ 2061029 h 6858000"/>
              <a:gd name="connsiteX4" fmla="*/ 7324976 w 7324976"/>
              <a:gd name="connsiteY4" fmla="*/ 6858000 h 6858000"/>
              <a:gd name="connsiteX5" fmla="*/ 0 w 7324976"/>
              <a:gd name="connsiteY5" fmla="*/ 6858000 h 6858000"/>
              <a:gd name="connsiteX6" fmla="*/ 0 w 7324976"/>
              <a:gd name="connsiteY6" fmla="*/ 4267202 h 6858000"/>
              <a:gd name="connsiteX7" fmla="*/ 2441890 w 7324976"/>
              <a:gd name="connsiteY7" fmla="*/ 426720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6" h="6858000">
                <a:moveTo>
                  <a:pt x="2441890" y="0"/>
                </a:moveTo>
                <a:lnTo>
                  <a:pt x="4883781" y="0"/>
                </a:lnTo>
                <a:lnTo>
                  <a:pt x="4883781" y="2061029"/>
                </a:lnTo>
                <a:lnTo>
                  <a:pt x="7324976" y="2061029"/>
                </a:lnTo>
                <a:lnTo>
                  <a:pt x="7324976" y="6858000"/>
                </a:lnTo>
                <a:lnTo>
                  <a:pt x="0" y="6858000"/>
                </a:lnTo>
                <a:lnTo>
                  <a:pt x="0" y="4267202"/>
                </a:lnTo>
                <a:lnTo>
                  <a:pt x="2441890" y="4267202"/>
                </a:lnTo>
                <a:close/>
              </a:path>
            </a:pathLst>
          </a:custGeom>
        </p:spPr>
      </p:pic>
    </p:spTree>
    <p:extLst>
      <p:ext uri="{BB962C8B-B14F-4D97-AF65-F5344CB8AC3E}">
        <p14:creationId xmlns:p14="http://schemas.microsoft.com/office/powerpoint/2010/main" val="3283746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47669-273E-41F8-86D6-D7D8C09DA4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47" b="16214"/>
          <a:stretch/>
        </p:blipFill>
        <p:spPr>
          <a:xfrm>
            <a:off x="-16525" y="3793"/>
            <a:ext cx="12469525" cy="6986939"/>
          </a:xfrm>
          <a:prstGeom prst="rect">
            <a:avLst/>
          </a:prstGeom>
        </p:spPr>
      </p:pic>
      <p:pic>
        <p:nvPicPr>
          <p:cNvPr id="13" name="Graphic 12">
            <a:extLst>
              <a:ext uri="{FF2B5EF4-FFF2-40B4-BE49-F238E27FC236}">
                <a16:creationId xmlns:a16="http://schemas.microsoft.com/office/drawing/2014/main" id="{D925D7E7-2E5D-4A14-A0B0-6CBD592C2D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956" y="-12699"/>
            <a:ext cx="5943600" cy="6999638"/>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5"/>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445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_Divider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3004269"/>
            <a:ext cx="4597785" cy="849463"/>
          </a:xfrm>
          <a:noFill/>
        </p:spPr>
        <p:txBody>
          <a:bodyPr wrap="square" tIns="91440" bIns="91440" anchor="ctr" anchorCtr="0">
            <a:spAutoFit/>
          </a:bodyPr>
          <a:lstStyle>
            <a:lvl1pPr>
              <a:defRPr sz="4800" spc="-98" baseline="0">
                <a:solidFill>
                  <a:schemeClr val="bg1"/>
                </a:solidFill>
              </a:defRPr>
            </a:lvl1pPr>
          </a:lstStyle>
          <a:p>
            <a:r>
              <a:rPr lang="en-US"/>
              <a:t>Section title</a:t>
            </a:r>
          </a:p>
        </p:txBody>
      </p:sp>
      <p:pic>
        <p:nvPicPr>
          <p:cNvPr id="6" name="Picture 5" descr="A large building&#10;&#10;Description generated with very high confidence">
            <a:extLst>
              <a:ext uri="{FF2B5EF4-FFF2-40B4-BE49-F238E27FC236}">
                <a16:creationId xmlns:a16="http://schemas.microsoft.com/office/drawing/2014/main" id="{075B3685-0A56-4902-88BA-FD13A1B7D0C9}"/>
              </a:ext>
            </a:extLst>
          </p:cNvPr>
          <p:cNvPicPr>
            <a:picLocks noChangeAspect="1"/>
          </p:cNvPicPr>
          <p:nvPr/>
        </p:nvPicPr>
        <p:blipFill rotWithShape="1">
          <a:blip r:embed="rId2">
            <a:extLst>
              <a:ext uri="{28A0092B-C50C-407E-A947-70E740481C1C}">
                <a14:useLocalDpi xmlns:a14="http://schemas.microsoft.com/office/drawing/2010/main" val="0"/>
              </a:ext>
            </a:extLst>
          </a:blip>
          <a:srcRect l="11601" t="74506" r="47555"/>
          <a:stretch/>
        </p:blipFill>
        <p:spPr>
          <a:xfrm>
            <a:off x="4867025" y="1"/>
            <a:ext cx="7324975" cy="6857999"/>
          </a:xfrm>
          <a:custGeom>
            <a:avLst/>
            <a:gdLst>
              <a:gd name="connsiteX0" fmla="*/ 2441889 w 7324975"/>
              <a:gd name="connsiteY0" fmla="*/ 0 h 6857999"/>
              <a:gd name="connsiteX1" fmla="*/ 4883780 w 7324975"/>
              <a:gd name="connsiteY1" fmla="*/ 0 h 6857999"/>
              <a:gd name="connsiteX2" fmla="*/ 4883780 w 7324975"/>
              <a:gd name="connsiteY2" fmla="*/ 2061029 h 6857999"/>
              <a:gd name="connsiteX3" fmla="*/ 7324975 w 7324975"/>
              <a:gd name="connsiteY3" fmla="*/ 2061029 h 6857999"/>
              <a:gd name="connsiteX4" fmla="*/ 7324975 w 7324975"/>
              <a:gd name="connsiteY4" fmla="*/ 6857999 h 6857999"/>
              <a:gd name="connsiteX5" fmla="*/ 0 w 7324975"/>
              <a:gd name="connsiteY5" fmla="*/ 6857999 h 6857999"/>
              <a:gd name="connsiteX6" fmla="*/ 0 w 7324975"/>
              <a:gd name="connsiteY6" fmla="*/ 4267202 h 6857999"/>
              <a:gd name="connsiteX7" fmla="*/ 2441889 w 7324975"/>
              <a:gd name="connsiteY7" fmla="*/ 4267202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24975" h="6857999">
                <a:moveTo>
                  <a:pt x="2441889" y="0"/>
                </a:moveTo>
                <a:lnTo>
                  <a:pt x="4883780" y="0"/>
                </a:lnTo>
                <a:lnTo>
                  <a:pt x="4883780" y="2061029"/>
                </a:lnTo>
                <a:lnTo>
                  <a:pt x="7324975" y="2061029"/>
                </a:lnTo>
                <a:lnTo>
                  <a:pt x="7324975" y="6857999"/>
                </a:lnTo>
                <a:lnTo>
                  <a:pt x="0" y="6857999"/>
                </a:lnTo>
                <a:lnTo>
                  <a:pt x="0" y="4267202"/>
                </a:lnTo>
                <a:lnTo>
                  <a:pt x="2441889" y="4267202"/>
                </a:lnTo>
                <a:close/>
              </a:path>
            </a:pathLst>
          </a:custGeom>
        </p:spPr>
      </p:pic>
    </p:spTree>
    <p:extLst>
      <p:ext uri="{BB962C8B-B14F-4D97-AF65-F5344CB8AC3E}">
        <p14:creationId xmlns:p14="http://schemas.microsoft.com/office/powerpoint/2010/main" val="3942002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4949371" y="2277275"/>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2236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4903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54415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4470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6897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117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7210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3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095802" y="0"/>
            <a:ext cx="6096198" cy="6858000"/>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9877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018520" cy="729129"/>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217802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03787" y="182880"/>
            <a:ext cx="6293605" cy="423769"/>
          </a:xfrm>
        </p:spPr>
        <p:txBody>
          <a:bodyPr/>
          <a:lstStyle>
            <a:lvl1pPr>
              <a:defRPr sz="2200"/>
            </a:lvl1pPr>
          </a:lstStyle>
          <a:p>
            <a:r>
              <a:rPr lang="en-US"/>
              <a:t>Click to edit Master title style</a:t>
            </a:r>
          </a:p>
        </p:txBody>
      </p:sp>
      <p:sp>
        <p:nvSpPr>
          <p:cNvPr id="8" name="Slide Number Placeholder 7"/>
          <p:cNvSpPr>
            <a:spLocks noGrp="1"/>
          </p:cNvSpPr>
          <p:nvPr>
            <p:ph type="sldNum" sz="quarter" idx="11"/>
          </p:nvPr>
        </p:nvSpPr>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13997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guide id="3" pos="2470">
          <p15:clr>
            <a:srgbClr val="F26B43"/>
          </p15:clr>
        </p15:guide>
        <p15:guide id="4" orient="horz" pos="2336">
          <p15:clr>
            <a:srgbClr val="F26B43"/>
          </p15:clr>
        </p15:guide>
        <p15:guide id="5" pos="4800">
          <p15:clr>
            <a:srgbClr val="F26B43"/>
          </p15:clr>
        </p15:guide>
        <p15:guide id="6" pos="4920">
          <p15:clr>
            <a:srgbClr val="F26B43"/>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11655840" cy="899665"/>
          </a:xfrm>
        </p:spPr>
        <p:txBody>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612562" y="6486525"/>
            <a:ext cx="579438" cy="371475"/>
          </a:xfrm>
          <a:prstGeom prst="rect">
            <a:avLst/>
          </a:prstGeom>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2382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753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554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367166" y="6437743"/>
            <a:ext cx="555597" cy="133860"/>
          </a:xfrm>
          <a:prstGeom prst="rect">
            <a:avLst/>
          </a:prstGeom>
        </p:spPr>
        <p:txBody>
          <a:bodyPr/>
          <a:lstStyle>
            <a:lvl1pPr>
              <a:defRPr>
                <a:solidFill>
                  <a:srgbClr val="000000"/>
                </a:solidFill>
              </a:defRPr>
            </a:lvl1pPr>
          </a:lstStyle>
          <a:p>
            <a:fld id="{3D2EF3E4-7B88-44FE-B352-EB0837B9E0A9}" type="slidenum">
              <a:rPr lang="en-US" smtClean="0"/>
              <a:t>‹#›</a:t>
            </a:fld>
            <a:endParaRPr lang="en-US"/>
          </a:p>
        </p:txBody>
      </p:sp>
      <p:sp>
        <p:nvSpPr>
          <p:cNvPr id="5" name="TextBox 4"/>
          <p:cNvSpPr txBox="1"/>
          <p:nvPr/>
        </p:nvSpPr>
        <p:spPr>
          <a:xfrm>
            <a:off x="8761126" y="6419582"/>
            <a:ext cx="2606040" cy="182880"/>
          </a:xfrm>
          <a:prstGeom prst="rect">
            <a:avLst/>
          </a:prstGeom>
          <a:noFill/>
        </p:spPr>
        <p:txBody>
          <a:bodyPr wrap="none" lIns="182854" tIns="146284" rIns="182854" bIns="146284" rtlCol="0" anchor="ctr">
            <a:noAutofit/>
          </a:bodyPr>
          <a:lstStyle/>
          <a:p>
            <a:pPr algn="r">
              <a:lnSpc>
                <a:spcPct val="90000"/>
              </a:lnSpc>
              <a:spcAft>
                <a:spcPts val="600"/>
              </a:spcAft>
            </a:pPr>
            <a:r>
              <a:rPr lang="en-US" sz="880">
                <a:solidFill>
                  <a:schemeClr val="tx2"/>
                </a:solidFill>
              </a:rPr>
              <a:t>Microsoft Confidential</a:t>
            </a:r>
          </a:p>
        </p:txBody>
      </p:sp>
    </p:spTree>
    <p:extLst>
      <p:ext uri="{BB962C8B-B14F-4D97-AF65-F5344CB8AC3E}">
        <p14:creationId xmlns:p14="http://schemas.microsoft.com/office/powerpoint/2010/main" val="3523634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610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CF69CE59-F39A-4DCB-ADA3-15DF3E83FAEB}" type="datetimeFigureOut">
              <a:rPr lang="en-US" smtClean="0"/>
              <a:t>10/30/2021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265600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7171336" cy="1793090"/>
          </a:xfrm>
          <a:noFill/>
        </p:spPr>
        <p:txBody>
          <a:bodyPr lIns="146304" tIns="91440" rIns="146304" bIns="91440" anchor="t" anchorCtr="0"/>
          <a:lstStyle>
            <a:lvl1pPr>
              <a:defRPr sz="4602" spc="-85"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272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55445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CF69CE59-F39A-4DCB-ADA3-15DF3E83FAEB}" type="datetimeFigureOut">
              <a:rPr lang="en-US" smtClean="0"/>
              <a:t>10/30/2021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4027906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789"/>
            <a:ext cx="5826615"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2" y="4419600"/>
            <a:ext cx="5828120" cy="1793104"/>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119446" y="1975351"/>
            <a:ext cx="6072554" cy="4882649"/>
          </a:xfrm>
          <a:prstGeom prst="rect">
            <a:avLst/>
          </a:prstGeom>
        </p:spPr>
      </p:pic>
    </p:spTree>
    <p:extLst>
      <p:ext uri="{BB962C8B-B14F-4D97-AF65-F5344CB8AC3E}">
        <p14:creationId xmlns:p14="http://schemas.microsoft.com/office/powerpoint/2010/main" val="318352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EEA5-AB36-4583-A0CA-EB7F0C8BF2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3E4329-120C-4D2F-B26D-4284D97E6D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38D30E-0588-433D-B6AB-E4EF3FB357B9}"/>
              </a:ext>
            </a:extLst>
          </p:cNvPr>
          <p:cNvSpPr>
            <a:spLocks noGrp="1"/>
          </p:cNvSpPr>
          <p:nvPr>
            <p:ph type="dt" sz="half" idx="10"/>
          </p:nvPr>
        </p:nvSpPr>
        <p:spPr/>
        <p:txBody>
          <a:bodyPr/>
          <a:lstStyle/>
          <a:p>
            <a:fld id="{CF69CE59-F39A-4DCB-ADA3-15DF3E83FAEB}" type="datetimeFigureOut">
              <a:rPr lang="en-US" smtClean="0"/>
              <a:t>10/30/2021</a:t>
            </a:fld>
            <a:endParaRPr lang="en-US"/>
          </a:p>
        </p:txBody>
      </p:sp>
      <p:sp>
        <p:nvSpPr>
          <p:cNvPr id="5" name="Footer Placeholder 4">
            <a:extLst>
              <a:ext uri="{FF2B5EF4-FFF2-40B4-BE49-F238E27FC236}">
                <a16:creationId xmlns:a16="http://schemas.microsoft.com/office/drawing/2014/main" id="{999F1B5E-410F-41DD-B6ED-302EC0F61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7EBD1-84FA-4A9F-801D-FC3B0FBF572C}"/>
              </a:ext>
            </a:extLst>
          </p:cNvPr>
          <p:cNvSpPr>
            <a:spLocks noGrp="1"/>
          </p:cNvSpPr>
          <p:nvPr>
            <p:ph type="sldNum" sz="quarter" idx="12"/>
          </p:nvPr>
        </p:nvSpPr>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15991216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325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chemeClr val="accent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E347669-273E-41F8-86D6-D7D8C09DA4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47" b="16214"/>
          <a:stretch/>
        </p:blipFill>
        <p:spPr>
          <a:xfrm>
            <a:off x="-16525" y="3793"/>
            <a:ext cx="12469525" cy="6986939"/>
          </a:xfrm>
          <a:prstGeom prst="rect">
            <a:avLst/>
          </a:prstGeom>
        </p:spPr>
      </p:pic>
      <p:pic>
        <p:nvPicPr>
          <p:cNvPr id="13" name="Graphic 12">
            <a:extLst>
              <a:ext uri="{FF2B5EF4-FFF2-40B4-BE49-F238E27FC236}">
                <a16:creationId xmlns:a16="http://schemas.microsoft.com/office/drawing/2014/main" id="{D925D7E7-2E5D-4A14-A0B0-6CBD592C2D7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0956" y="-12699"/>
            <a:ext cx="5943600" cy="6999638"/>
          </a:xfrm>
          <a:prstGeom prst="rect">
            <a:avLst/>
          </a:prstGeom>
        </p:spPr>
      </p:pic>
      <p:sp>
        <p:nvSpPr>
          <p:cNvPr id="9" name="Title 1"/>
          <p:cNvSpPr>
            <a:spLocks noGrp="1"/>
          </p:cNvSpPr>
          <p:nvPr>
            <p:ph type="title" hasCustomPrompt="1"/>
          </p:nvPr>
        </p:nvSpPr>
        <p:spPr bwMode="auto">
          <a:xfrm>
            <a:off x="269303" y="2077789"/>
            <a:ext cx="5825213" cy="1793104"/>
          </a:xfrm>
          <a:noFill/>
        </p:spPr>
        <p:txBody>
          <a:bodyPr lIns="146304" tIns="91440" rIns="146304" bIns="91440" anchor="t" anchorCtr="0"/>
          <a:lstStyle>
            <a:lvl1pPr>
              <a:defRPr sz="4800"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67683" y="3927231"/>
            <a:ext cx="5826717" cy="715107"/>
          </a:xfrm>
        </p:spPr>
        <p:txBody>
          <a:bodyPr tIns="109728" bIns="109728">
            <a:noAutofit/>
          </a:bodyPr>
          <a:lstStyle>
            <a:lvl1pPr marL="0" indent="0">
              <a:spcBef>
                <a:spcPts val="0"/>
              </a:spcBef>
              <a:buNone/>
              <a:defRPr sz="3200">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48214" y="470069"/>
            <a:ext cx="1648360" cy="353933"/>
            <a:chOff x="457200" y="1643393"/>
            <a:chExt cx="4492753" cy="964540"/>
          </a:xfrm>
        </p:grpSpPr>
        <p:pic>
          <p:nvPicPr>
            <p:cNvPr id="10" name="Picture 9"/>
            <p:cNvPicPr>
              <a:picLocks noChangeAspect="1"/>
            </p:cNvPicPr>
            <p:nvPr/>
          </p:nvPicPr>
          <p:blipFill>
            <a:blip r:embed="rId5"/>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4457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41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275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052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554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44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1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2115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192000" cy="6858001"/>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1000" contrast="-21000"/>
                    </a14:imgEffect>
                  </a14:imgLayer>
                </a14:imgProps>
              </a:ext>
              <a:ext uri="{28A0092B-C50C-407E-A947-70E740481C1C}">
                <a14:useLocalDpi xmlns:a14="http://schemas.microsoft.com/office/drawing/2010/main" val="0"/>
              </a:ext>
            </a:extLst>
          </a:blip>
          <a:srcRect t="3020" r="3020"/>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0"/>
            <a:ext cx="12192000" cy="6858000"/>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4534927"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48214" y="470069"/>
            <a:ext cx="1648360" cy="353933"/>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5"/>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364133" y="1956122"/>
            <a:ext cx="3463734" cy="2945756"/>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1521358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66599"/>
            <a:ext cx="11655840" cy="583944"/>
          </a:xfrm>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9949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867024" y="2590800"/>
            <a:ext cx="2915154" cy="1676402"/>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Tree>
    <p:extLst>
      <p:ext uri="{BB962C8B-B14F-4D97-AF65-F5344CB8AC3E}">
        <p14:creationId xmlns:p14="http://schemas.microsoft.com/office/powerpoint/2010/main" val="29511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4949371" y="2277275"/>
            <a:ext cx="2293258" cy="2303450"/>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0"/>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2236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8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34903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1" y="2622113"/>
            <a:ext cx="11007660" cy="1703429"/>
          </a:xfrm>
        </p:spPr>
        <p:txBody>
          <a:bodyPr anchor="ctr"/>
          <a:lstStyle>
            <a:lvl1pPr>
              <a:defRPr sz="5881">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997" y="482864"/>
            <a:ext cx="1225864" cy="261495"/>
          </a:xfrm>
          <a:prstGeom prst="rect">
            <a:avLst/>
          </a:prstGeom>
        </p:spPr>
      </p:pic>
    </p:spTree>
    <p:extLst>
      <p:ext uri="{BB962C8B-B14F-4D97-AF65-F5344CB8AC3E}">
        <p14:creationId xmlns:p14="http://schemas.microsoft.com/office/powerpoint/2010/main" val="54415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4470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68978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4117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Section Title dark">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7210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a:extLst>
              <a:ext uri="{28A0092B-C50C-407E-A947-70E740481C1C}">
                <a14:useLocalDpi xmlns:a14="http://schemas.microsoft.com/office/drawing/2010/main" val="0"/>
              </a:ext>
            </a:extLst>
          </a:blip>
          <a:srcRect t="336" b="15289"/>
          <a:stretch/>
        </p:blipFill>
        <p:spPr>
          <a:xfrm flipH="1">
            <a:off x="0" y="0"/>
            <a:ext cx="12192000" cy="6858000"/>
          </a:xfrm>
          <a:prstGeom prst="rect">
            <a:avLst/>
          </a:prstGeom>
        </p:spPr>
      </p:pic>
      <p:sp>
        <p:nvSpPr>
          <p:cNvPr id="5" name="Text Placeholder 4"/>
          <p:cNvSpPr>
            <a:spLocks noGrp="1"/>
          </p:cNvSpPr>
          <p:nvPr>
            <p:ph type="body" sz="quarter" idx="12" hasCustomPrompt="1"/>
          </p:nvPr>
        </p:nvSpPr>
        <p:spPr>
          <a:xfrm>
            <a:off x="271104" y="4835277"/>
            <a:ext cx="7318734"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7320536" cy="2373416"/>
          </a:xfrm>
          <a:noFill/>
        </p:spPr>
        <p:txBody>
          <a:bodyPr lIns="146304" tIns="91440" rIns="146304" bIns="91440" anchor="b" anchorCtr="0"/>
          <a:lstStyle>
            <a:lvl1pPr>
              <a:defRPr sz="4800" spc="-98"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48214" y="470069"/>
            <a:ext cx="1648360" cy="353933"/>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2571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63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018520" cy="729129"/>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217802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03787" y="182880"/>
            <a:ext cx="6293605" cy="423769"/>
          </a:xfrm>
        </p:spPr>
        <p:txBody>
          <a:bodyPr/>
          <a:lstStyle>
            <a:lvl1pPr>
              <a:defRPr sz="2200"/>
            </a:lvl1pPr>
          </a:lstStyle>
          <a:p>
            <a:r>
              <a:rPr lang="en-US"/>
              <a:t>Click to edit Master title style</a:t>
            </a:r>
          </a:p>
        </p:txBody>
      </p:sp>
      <p:sp>
        <p:nvSpPr>
          <p:cNvPr id="8" name="Slide Number Placeholder 7"/>
          <p:cNvSpPr>
            <a:spLocks noGrp="1"/>
          </p:cNvSpPr>
          <p:nvPr>
            <p:ph type="sldNum" sz="quarter" idx="11"/>
          </p:nvPr>
        </p:nvSpPr>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13997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p15:clr>
            <a:srgbClr val="F26B43"/>
          </p15:clr>
        </p15:guide>
        <p15:guide id="2" orient="horz" pos="120">
          <p15:clr>
            <a:srgbClr val="F26B43"/>
          </p15:clr>
        </p15:guide>
        <p15:guide id="3" pos="2470">
          <p15:clr>
            <a:srgbClr val="F26B43"/>
          </p15:clr>
        </p15:guide>
        <p15:guide id="4" orient="horz" pos="2336">
          <p15:clr>
            <a:srgbClr val="F26B43"/>
          </p15:clr>
        </p15:guide>
        <p15:guide id="5" pos="4800">
          <p15:clr>
            <a:srgbClr val="F26B43"/>
          </p15:clr>
        </p15:guide>
        <p15:guide id="6" pos="4920">
          <p15:clr>
            <a:srgbClr val="F26B43"/>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1"/>
            <a:ext cx="11655840" cy="899665"/>
          </a:xfrm>
        </p:spPr>
        <p:txBody>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612562" y="6486525"/>
            <a:ext cx="579438" cy="371475"/>
          </a:xfrm>
          <a:prstGeom prst="rect">
            <a:avLst/>
          </a:prstGeom>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23829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753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1554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367166" y="6437743"/>
            <a:ext cx="555597" cy="133860"/>
          </a:xfrm>
          <a:prstGeom prst="rect">
            <a:avLst/>
          </a:prstGeom>
        </p:spPr>
        <p:txBody>
          <a:bodyPr/>
          <a:lstStyle>
            <a:lvl1pPr>
              <a:defRPr>
                <a:solidFill>
                  <a:srgbClr val="000000"/>
                </a:solidFill>
              </a:defRPr>
            </a:lvl1pPr>
          </a:lstStyle>
          <a:p>
            <a:fld id="{3D2EF3E4-7B88-44FE-B352-EB0837B9E0A9}" type="slidenum">
              <a:rPr lang="en-US" smtClean="0"/>
              <a:t>‹#›</a:t>
            </a:fld>
            <a:endParaRPr lang="en-US"/>
          </a:p>
        </p:txBody>
      </p:sp>
      <p:sp>
        <p:nvSpPr>
          <p:cNvPr id="5" name="TextBox 4"/>
          <p:cNvSpPr txBox="1"/>
          <p:nvPr/>
        </p:nvSpPr>
        <p:spPr>
          <a:xfrm>
            <a:off x="8761126" y="6419582"/>
            <a:ext cx="2606040" cy="182880"/>
          </a:xfrm>
          <a:prstGeom prst="rect">
            <a:avLst/>
          </a:prstGeom>
          <a:noFill/>
        </p:spPr>
        <p:txBody>
          <a:bodyPr wrap="none" lIns="182854" tIns="146284" rIns="182854" bIns="146284" rtlCol="0" anchor="ctr">
            <a:noAutofit/>
          </a:bodyPr>
          <a:lstStyle/>
          <a:p>
            <a:pPr algn="r">
              <a:lnSpc>
                <a:spcPct val="90000"/>
              </a:lnSpc>
              <a:spcAft>
                <a:spcPts val="600"/>
              </a:spcAft>
            </a:pPr>
            <a:r>
              <a:rPr lang="en-US" sz="880">
                <a:solidFill>
                  <a:schemeClr val="tx2"/>
                </a:solidFill>
              </a:rPr>
              <a:t>Microsoft Confidential</a:t>
            </a:r>
          </a:p>
        </p:txBody>
      </p:sp>
    </p:spTree>
    <p:extLst>
      <p:ext uri="{BB962C8B-B14F-4D97-AF65-F5344CB8AC3E}">
        <p14:creationId xmlns:p14="http://schemas.microsoft.com/office/powerpoint/2010/main" val="3523634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610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CF69CE59-F39A-4DCB-ADA3-15DF3E83FAEB}" type="datetimeFigureOut">
              <a:rPr lang="en-US" smtClean="0"/>
              <a:t>10/30/2021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265600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8"/>
            <a:ext cx="7171336" cy="1793090"/>
          </a:xfrm>
          <a:noFill/>
        </p:spPr>
        <p:txBody>
          <a:bodyPr lIns="146304" tIns="91440" rIns="146304" bIns="91440" anchor="t" anchorCtr="0"/>
          <a:lstStyle>
            <a:lvl1pPr>
              <a:defRPr sz="4602" spc="-85"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2727"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48585" y="6001381"/>
            <a:ext cx="1792850" cy="386208"/>
          </a:xfrm>
          <a:prstGeom prst="rect">
            <a:avLst/>
          </a:prstGeom>
        </p:spPr>
      </p:pic>
    </p:spTree>
    <p:extLst>
      <p:ext uri="{BB962C8B-B14F-4D97-AF65-F5344CB8AC3E}">
        <p14:creationId xmlns:p14="http://schemas.microsoft.com/office/powerpoint/2010/main" val="554454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5" name="Text Placeholder 4"/>
          <p:cNvSpPr>
            <a:spLocks noGrp="1"/>
          </p:cNvSpPr>
          <p:nvPr>
            <p:ph type="body" sz="quarter" idx="12" hasCustomPrompt="1"/>
          </p:nvPr>
        </p:nvSpPr>
        <p:spPr>
          <a:xfrm>
            <a:off x="271104" y="3961753"/>
            <a:ext cx="9596796" cy="1056389"/>
          </a:xfrm>
          <a:noFill/>
        </p:spPr>
        <p:txBody>
          <a:bodyPr lIns="146304" tIns="109728" rIns="146304"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9598598" cy="2072245"/>
          </a:xfrm>
          <a:noFill/>
        </p:spPr>
        <p:txBody>
          <a:bodyPr lIns="146304" tIns="91440" rIns="146304" bIns="91440" anchor="b" anchorCtr="0"/>
          <a:lstStyle>
            <a:lvl1pPr>
              <a:defRPr sz="5400" spc="-98"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48214" y="470069"/>
            <a:ext cx="1648360" cy="353933"/>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04358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CF69CE59-F39A-4DCB-ADA3-15DF3E83FAEB}" type="datetimeFigureOut">
              <a:rPr lang="en-US" smtClean="0"/>
              <a:t>10/30/2021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402790688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EEA5-AB36-4583-A0CA-EB7F0C8BF2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3E4329-120C-4D2F-B26D-4284D97E6D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38D30E-0588-433D-B6AB-E4EF3FB357B9}"/>
              </a:ext>
            </a:extLst>
          </p:cNvPr>
          <p:cNvSpPr>
            <a:spLocks noGrp="1"/>
          </p:cNvSpPr>
          <p:nvPr>
            <p:ph type="dt" sz="half" idx="10"/>
          </p:nvPr>
        </p:nvSpPr>
        <p:spPr/>
        <p:txBody>
          <a:bodyPr/>
          <a:lstStyle/>
          <a:p>
            <a:fld id="{CF69CE59-F39A-4DCB-ADA3-15DF3E83FAEB}" type="datetimeFigureOut">
              <a:rPr lang="en-US" smtClean="0"/>
              <a:t>10/30/2021</a:t>
            </a:fld>
            <a:endParaRPr lang="en-US"/>
          </a:p>
        </p:txBody>
      </p:sp>
      <p:sp>
        <p:nvSpPr>
          <p:cNvPr id="5" name="Footer Placeholder 4">
            <a:extLst>
              <a:ext uri="{FF2B5EF4-FFF2-40B4-BE49-F238E27FC236}">
                <a16:creationId xmlns:a16="http://schemas.microsoft.com/office/drawing/2014/main" id="{999F1B5E-410F-41DD-B6ED-302EC0F61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7EBD1-84FA-4A9F-801D-FC3B0FBF572C}"/>
              </a:ext>
            </a:extLst>
          </p:cNvPr>
          <p:cNvSpPr>
            <a:spLocks noGrp="1"/>
          </p:cNvSpPr>
          <p:nvPr>
            <p:ph type="sldNum" sz="quarter" idx="12"/>
          </p:nvPr>
        </p:nvSpPr>
        <p:spPr/>
        <p:txBody>
          <a:bodyPr/>
          <a:lstStyle/>
          <a:p>
            <a:fld id="{3D2EF3E4-7B88-44FE-B352-EB0837B9E0A9}" type="slidenum">
              <a:rPr lang="en-US" smtClean="0"/>
              <a:t>‹#›</a:t>
            </a:fld>
            <a:endParaRPr lang="en-US"/>
          </a:p>
        </p:txBody>
      </p:sp>
    </p:spTree>
    <p:extLst>
      <p:ext uri="{BB962C8B-B14F-4D97-AF65-F5344CB8AC3E}">
        <p14:creationId xmlns:p14="http://schemas.microsoft.com/office/powerpoint/2010/main" val="15991216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6_Title with ph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325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045">
          <p15:clr>
            <a:srgbClr val="FBAE40"/>
          </p15:clr>
        </p15:guide>
        <p15:guide id="2" pos="578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a:extLst>
              <a:ext uri="{28A0092B-C50C-407E-A947-70E740481C1C}">
                <a14:useLocalDpi xmlns:a14="http://schemas.microsoft.com/office/drawing/2010/main" val="0"/>
              </a:ext>
            </a:extLst>
          </a:blip>
          <a:srcRect t="15827"/>
          <a:stretch/>
        </p:blipFill>
        <p:spPr>
          <a:xfrm>
            <a:off x="-32363" y="0"/>
            <a:ext cx="12224363" cy="6858000"/>
          </a:xfrm>
          <a:prstGeom prst="rect">
            <a:avLst/>
          </a:prstGeom>
        </p:spPr>
      </p:pic>
      <p:sp>
        <p:nvSpPr>
          <p:cNvPr id="5" name="Text Placeholder 4"/>
          <p:cNvSpPr>
            <a:spLocks noGrp="1"/>
          </p:cNvSpPr>
          <p:nvPr>
            <p:ph type="body" sz="quarter" idx="12" hasCustomPrompt="1"/>
          </p:nvPr>
        </p:nvSpPr>
        <p:spPr>
          <a:xfrm>
            <a:off x="271104" y="4835277"/>
            <a:ext cx="3821925" cy="1056389"/>
          </a:xfrm>
          <a:noFill/>
        </p:spPr>
        <p:txBody>
          <a:bodyPr lIns="146304" tIns="109728" rIns="146304" bIns="109728">
            <a:noAutofit/>
          </a:bodyPr>
          <a:lstStyle>
            <a:lvl1pPr marL="0" indent="0">
              <a:spcBef>
                <a:spcPts val="0"/>
              </a:spcBef>
              <a:buNone/>
              <a:defRPr sz="3200"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69302" y="1356755"/>
            <a:ext cx="5826698" cy="1738137"/>
          </a:xfrm>
          <a:noFill/>
        </p:spPr>
        <p:txBody>
          <a:bodyPr lIns="146304" tIns="91440" rIns="146304" bIns="91440" anchor="b" anchorCtr="0"/>
          <a:lstStyle>
            <a:lvl1pPr>
              <a:defRPr sz="4800" spc="-98"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48214" y="470069"/>
            <a:ext cx="1648360" cy="353933"/>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29573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41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042168" y="2339070"/>
            <a:ext cx="5409049" cy="730911"/>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397218" y="-16936"/>
          <a:ext cx="2500652" cy="5416206"/>
        </p:xfrm>
        <a:graphic>
          <a:graphicData uri="http://schemas.openxmlformats.org/drawingml/2006/table">
            <a:tbl>
              <a:tblPr firstRow="1" firstCol="1" bandRow="1"/>
              <a:tblGrid>
                <a:gridCol w="2500652">
                  <a:extLst>
                    <a:ext uri="{9D8B030D-6E8A-4147-A177-3AD203B41FA5}">
                      <a16:colId xmlns:a16="http://schemas.microsoft.com/office/drawing/2014/main" val="2676493096"/>
                    </a:ext>
                  </a:extLst>
                </a:gridCol>
              </a:tblGrid>
              <a:tr h="1805402">
                <a:tc>
                  <a:txBody>
                    <a:bodyPr/>
                    <a:lstStyle/>
                    <a:p>
                      <a:pPr marL="0" marR="0" algn="l">
                        <a:lnSpc>
                          <a:spcPct val="107000"/>
                        </a:lnSpc>
                        <a:spcBef>
                          <a:spcPts val="0"/>
                        </a:spcBef>
                        <a:spcAft>
                          <a:spcPts val="0"/>
                        </a:spcAft>
                      </a:pPr>
                      <a:r>
                        <a:rPr lang="en-US" sz="35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05402">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5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5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70251" marR="67608" marT="0" marB="40505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381237" y="5495708"/>
          <a:ext cx="3968905" cy="1316153"/>
        </p:xfrm>
        <a:graphic>
          <a:graphicData uri="http://schemas.openxmlformats.org/drawingml/2006/table">
            <a:tbl>
              <a:tblPr firstRow="1" firstCol="1" bandRow="1"/>
              <a:tblGrid>
                <a:gridCol w="839668">
                  <a:extLst>
                    <a:ext uri="{9D8B030D-6E8A-4147-A177-3AD203B41FA5}">
                      <a16:colId xmlns:a16="http://schemas.microsoft.com/office/drawing/2014/main" val="1609752180"/>
                    </a:ext>
                  </a:extLst>
                </a:gridCol>
                <a:gridCol w="828447">
                  <a:extLst>
                    <a:ext uri="{9D8B030D-6E8A-4147-A177-3AD203B41FA5}">
                      <a16:colId xmlns:a16="http://schemas.microsoft.com/office/drawing/2014/main" val="1258621652"/>
                    </a:ext>
                  </a:extLst>
                </a:gridCol>
                <a:gridCol w="730561">
                  <a:extLst>
                    <a:ext uri="{9D8B030D-6E8A-4147-A177-3AD203B41FA5}">
                      <a16:colId xmlns:a16="http://schemas.microsoft.com/office/drawing/2014/main" val="1939155094"/>
                    </a:ext>
                  </a:extLst>
                </a:gridCol>
                <a:gridCol w="730561">
                  <a:extLst>
                    <a:ext uri="{9D8B030D-6E8A-4147-A177-3AD203B41FA5}">
                      <a16:colId xmlns:a16="http://schemas.microsoft.com/office/drawing/2014/main" val="1921586234"/>
                    </a:ext>
                  </a:extLst>
                </a:gridCol>
                <a:gridCol w="839668">
                  <a:extLst>
                    <a:ext uri="{9D8B030D-6E8A-4147-A177-3AD203B41FA5}">
                      <a16:colId xmlns:a16="http://schemas.microsoft.com/office/drawing/2014/main" val="1402456235"/>
                    </a:ext>
                  </a:extLst>
                </a:gridCol>
              </a:tblGrid>
              <a:tr h="105690">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rPr>
                        <a:t> </a:t>
                      </a:r>
                    </a:p>
                  </a:txBody>
                  <a:tcPr marL="0" marR="32586"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4610">
                <a:tc rowSpan="5">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3465">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4931" marR="54931" marT="27466" marB="27466">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06656">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a:txBody>
                  <a:tcPr marL="0" marR="32586"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43"/>
          <a:stretch>
            <a:fillRect/>
          </a:stretch>
        </p:blipFill>
        <p:spPr>
          <a:xfrm>
            <a:off x="12279377" y="189356"/>
            <a:ext cx="1203358" cy="5903533"/>
          </a:xfrm>
          <a:prstGeom prst="rect">
            <a:avLst/>
          </a:prstGeom>
        </p:spPr>
      </p:pic>
    </p:spTree>
    <p:extLst>
      <p:ext uri="{BB962C8B-B14F-4D97-AF65-F5344CB8AC3E}">
        <p14:creationId xmlns:p14="http://schemas.microsoft.com/office/powerpoint/2010/main" val="993860654"/>
      </p:ext>
    </p:extLst>
  </p:cSld>
  <p:clrMap bg1="lt1" tx1="dk1" bg2="lt2" tx2="dk2" accent1="accent1" accent2="accent2" accent3="accent3" accent4="accent4" accent5="accent5" accent6="accent6" hlink="hlink" folHlink="folHlink"/>
  <p:sldLayoutIdLst>
    <p:sldLayoutId id="2147483661" r:id="rId1"/>
    <p:sldLayoutId id="2147483703"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3860654"/>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BC0D-DE8D-4835-81AF-E0530F5D8C22}"/>
              </a:ext>
            </a:extLst>
          </p:cNvPr>
          <p:cNvSpPr>
            <a:spLocks noGrp="1"/>
          </p:cNvSpPr>
          <p:nvPr>
            <p:ph type="title"/>
          </p:nvPr>
        </p:nvSpPr>
        <p:spPr>
          <a:xfrm>
            <a:off x="269304" y="1377877"/>
            <a:ext cx="5149364" cy="1793104"/>
          </a:xfrm>
        </p:spPr>
        <p:txBody>
          <a:bodyPr/>
          <a:lstStyle/>
          <a:p>
            <a:r>
              <a:rPr lang="en-US" spc="-150" dirty="0">
                <a:latin typeface="Segoe Pro Semibold" panose="020B0702040504020203" pitchFamily="34" charset="0"/>
                <a:ea typeface="Segoe UI Semibold" charset="0"/>
                <a:cs typeface="Segoe UI Semibold" charset="0"/>
              </a:rPr>
              <a:t>Customer Advisory Team Customer Insights </a:t>
            </a:r>
            <a:br>
              <a:rPr lang="en-US" spc="-150" dirty="0">
                <a:latin typeface="Segoe Pro Semibold" panose="020B0702040504020203" pitchFamily="34" charset="0"/>
                <a:ea typeface="Segoe UI Semibold" charset="0"/>
                <a:cs typeface="Segoe UI Semibold" charset="0"/>
              </a:rPr>
            </a:br>
            <a:r>
              <a:rPr lang="en-US" spc="-150" dirty="0">
                <a:latin typeface="Segoe Pro Semibold" panose="020B0702040504020203" pitchFamily="34" charset="0"/>
                <a:ea typeface="Segoe UI Semibold" charset="0"/>
                <a:cs typeface="Segoe UI Semibold" charset="0"/>
              </a:rPr>
              <a:t>Dynamics 365</a:t>
            </a:r>
            <a:br>
              <a:rPr lang="en-US" sz="1800" spc="-100" dirty="0">
                <a:latin typeface="Segoe Pro Semibold" panose="020B0702040504020203" pitchFamily="34" charset="0"/>
              </a:rPr>
            </a:br>
            <a:endParaRPr lang="en-US" dirty="0"/>
          </a:p>
        </p:txBody>
      </p:sp>
      <p:sp>
        <p:nvSpPr>
          <p:cNvPr id="3" name="Text Placeholder 2">
            <a:extLst>
              <a:ext uri="{FF2B5EF4-FFF2-40B4-BE49-F238E27FC236}">
                <a16:creationId xmlns:a16="http://schemas.microsoft.com/office/drawing/2014/main" id="{58A57B2E-0349-4635-A050-A1A992C931BE}"/>
              </a:ext>
            </a:extLst>
          </p:cNvPr>
          <p:cNvSpPr>
            <a:spLocks noGrp="1"/>
          </p:cNvSpPr>
          <p:nvPr>
            <p:ph type="body" sz="quarter" idx="14"/>
          </p:nvPr>
        </p:nvSpPr>
        <p:spPr>
          <a:xfrm>
            <a:off x="269304" y="4322342"/>
            <a:ext cx="4651558" cy="715107"/>
          </a:xfrm>
        </p:spPr>
        <p:txBody>
          <a:bodyPr/>
          <a:lstStyle/>
          <a:p>
            <a:r>
              <a:rPr lang="en-US" dirty="0">
                <a:latin typeface="Segoe Pro Semibold" panose="020B0702040504020203" pitchFamily="34" charset="0"/>
              </a:rPr>
              <a:t>Accelerate Customer Success</a:t>
            </a:r>
            <a:endParaRPr lang="en-US" spc="-100" dirty="0">
              <a:latin typeface="Segoe Pro Semibold" panose="020B0702040504020203" pitchFamily="34" charset="0"/>
            </a:endParaRPr>
          </a:p>
        </p:txBody>
      </p:sp>
    </p:spTree>
    <p:extLst>
      <p:ext uri="{BB962C8B-B14F-4D97-AF65-F5344CB8AC3E}">
        <p14:creationId xmlns:p14="http://schemas.microsoft.com/office/powerpoint/2010/main" val="2992533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2BF8F337-3AB1-402A-9D74-5D5FB01103CA}"/>
              </a:ext>
            </a:extLst>
          </p:cNvPr>
          <p:cNvCxnSpPr>
            <a:cxnSpLocks/>
          </p:cNvCxnSpPr>
          <p:nvPr/>
        </p:nvCxnSpPr>
        <p:spPr>
          <a:xfrm flipV="1">
            <a:off x="6843462" y="4273881"/>
            <a:ext cx="292727" cy="731520"/>
          </a:xfrm>
          <a:prstGeom prst="line">
            <a:avLst/>
          </a:prstGeom>
          <a:ln>
            <a:prstDash val="sysDash"/>
            <a:headEnd type="none"/>
            <a:tailEnd type="none"/>
          </a:ln>
        </p:spPr>
        <p:style>
          <a:lnRef idx="1">
            <a:schemeClr val="accent5"/>
          </a:lnRef>
          <a:fillRef idx="0">
            <a:schemeClr val="accent5"/>
          </a:fillRef>
          <a:effectRef idx="0">
            <a:schemeClr val="accent5"/>
          </a:effectRef>
          <a:fontRef idx="minor">
            <a:schemeClr val="tx1"/>
          </a:fontRef>
        </p:style>
      </p:cxnSp>
      <p:sp>
        <p:nvSpPr>
          <p:cNvPr id="2" name="Title 1">
            <a:extLst>
              <a:ext uri="{FF2B5EF4-FFF2-40B4-BE49-F238E27FC236}">
                <a16:creationId xmlns:a16="http://schemas.microsoft.com/office/drawing/2014/main" id="{25E84A03-6C75-4D17-913E-86287DC70AF5}"/>
              </a:ext>
            </a:extLst>
          </p:cNvPr>
          <p:cNvSpPr>
            <a:spLocks noGrp="1"/>
          </p:cNvSpPr>
          <p:nvPr>
            <p:ph type="title"/>
          </p:nvPr>
        </p:nvSpPr>
        <p:spPr>
          <a:xfrm>
            <a:off x="269240" y="289511"/>
            <a:ext cx="8112760" cy="899665"/>
          </a:xfrm>
        </p:spPr>
        <p:txBody>
          <a:bodyPr/>
          <a:lstStyle/>
          <a:p>
            <a:r>
              <a:rPr lang="en-US" dirty="0"/>
              <a:t>Implementation Approach</a:t>
            </a:r>
          </a:p>
        </p:txBody>
      </p:sp>
      <p:sp>
        <p:nvSpPr>
          <p:cNvPr id="62" name="Rectangle 61">
            <a:extLst>
              <a:ext uri="{FF2B5EF4-FFF2-40B4-BE49-F238E27FC236}">
                <a16:creationId xmlns:a16="http://schemas.microsoft.com/office/drawing/2014/main" id="{A9900FE2-CEA5-482A-AAE2-DC307C212A66}"/>
              </a:ext>
            </a:extLst>
          </p:cNvPr>
          <p:cNvSpPr/>
          <p:nvPr/>
        </p:nvSpPr>
        <p:spPr>
          <a:xfrm>
            <a:off x="8946171" y="782639"/>
            <a:ext cx="3112479" cy="551157"/>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600" dirty="0">
                <a:solidFill>
                  <a:schemeClr val="bg1"/>
                </a:solidFill>
                <a:latin typeface="+mj-lt"/>
              </a:rPr>
              <a:t>Standard Topics</a:t>
            </a:r>
          </a:p>
        </p:txBody>
      </p:sp>
      <p:sp>
        <p:nvSpPr>
          <p:cNvPr id="70" name="Rectangle 69">
            <a:extLst>
              <a:ext uri="{FF2B5EF4-FFF2-40B4-BE49-F238E27FC236}">
                <a16:creationId xmlns:a16="http://schemas.microsoft.com/office/drawing/2014/main" id="{017975B8-A0D3-4A1B-A09D-C6F84DAD863F}"/>
              </a:ext>
            </a:extLst>
          </p:cNvPr>
          <p:cNvSpPr/>
          <p:nvPr/>
        </p:nvSpPr>
        <p:spPr>
          <a:xfrm>
            <a:off x="1" y="2191551"/>
            <a:ext cx="8946170" cy="825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algn="ctr" defTabSz="914225"/>
            <a:endParaRPr lang="en-US" sz="2000">
              <a:ln w="3175">
                <a:noFill/>
              </a:ln>
              <a:solidFill>
                <a:schemeClr val="bg1"/>
              </a:solidFill>
              <a:latin typeface="Segoe UI Semibold"/>
              <a:cs typeface="Segoe UI" pitchFamily="34" charset="0"/>
            </a:endParaRPr>
          </a:p>
        </p:txBody>
      </p:sp>
      <p:sp>
        <p:nvSpPr>
          <p:cNvPr id="76" name="Rectangle 75">
            <a:extLst>
              <a:ext uri="{FF2B5EF4-FFF2-40B4-BE49-F238E27FC236}">
                <a16:creationId xmlns:a16="http://schemas.microsoft.com/office/drawing/2014/main" id="{EDD1EEE8-8E85-4F94-BF8F-3383882705E4}"/>
              </a:ext>
            </a:extLst>
          </p:cNvPr>
          <p:cNvSpPr/>
          <p:nvPr/>
        </p:nvSpPr>
        <p:spPr>
          <a:xfrm>
            <a:off x="457200" y="2191551"/>
            <a:ext cx="8043283" cy="867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algn="ctr" defTabSz="914225"/>
            <a:r>
              <a:rPr lang="en-US">
                <a:ln w="3175">
                  <a:noFill/>
                </a:ln>
                <a:solidFill>
                  <a:schemeClr val="tx1"/>
                </a:solidFill>
                <a:latin typeface="Segoe UI Semibold"/>
                <a:cs typeface="Segoe UI" pitchFamily="34" charset="0"/>
              </a:rPr>
              <a:t>Implement</a:t>
            </a:r>
          </a:p>
        </p:txBody>
      </p:sp>
      <p:sp>
        <p:nvSpPr>
          <p:cNvPr id="77" name="Rectangle 76">
            <a:extLst>
              <a:ext uri="{FF2B5EF4-FFF2-40B4-BE49-F238E27FC236}">
                <a16:creationId xmlns:a16="http://schemas.microsoft.com/office/drawing/2014/main" id="{BD59C7C5-5485-4630-BF16-05EAD96A5004}"/>
              </a:ext>
            </a:extLst>
          </p:cNvPr>
          <p:cNvSpPr/>
          <p:nvPr/>
        </p:nvSpPr>
        <p:spPr>
          <a:xfrm>
            <a:off x="457200" y="2605804"/>
            <a:ext cx="396383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932384">
              <a:defRPr/>
            </a:pPr>
            <a:r>
              <a:rPr lang="en-US" sz="1600" kern="0">
                <a:solidFill>
                  <a:schemeClr val="tx1"/>
                </a:solidFill>
                <a:cs typeface="Segoe UI" pitchFamily="34" charset="0"/>
              </a:rPr>
              <a:t>Design</a:t>
            </a:r>
          </a:p>
        </p:txBody>
      </p:sp>
      <p:sp>
        <p:nvSpPr>
          <p:cNvPr id="81" name="Rectangle 80">
            <a:extLst>
              <a:ext uri="{FF2B5EF4-FFF2-40B4-BE49-F238E27FC236}">
                <a16:creationId xmlns:a16="http://schemas.microsoft.com/office/drawing/2014/main" id="{A2BA26AA-4FE1-441B-8C5B-DB3AC8968A6B}"/>
              </a:ext>
            </a:extLst>
          </p:cNvPr>
          <p:cNvSpPr/>
          <p:nvPr/>
        </p:nvSpPr>
        <p:spPr>
          <a:xfrm>
            <a:off x="3793697" y="2605804"/>
            <a:ext cx="396383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932384">
              <a:defRPr/>
            </a:pPr>
            <a:r>
              <a:rPr lang="en-US" sz="1600" kern="0" dirty="0">
                <a:solidFill>
                  <a:schemeClr val="tx1"/>
                </a:solidFill>
                <a:cs typeface="Segoe UI" pitchFamily="34" charset="0"/>
              </a:rPr>
              <a:t>Build</a:t>
            </a:r>
          </a:p>
        </p:txBody>
      </p:sp>
      <p:cxnSp>
        <p:nvCxnSpPr>
          <p:cNvPr id="82" name="Straight Connector 81">
            <a:extLst>
              <a:ext uri="{FF2B5EF4-FFF2-40B4-BE49-F238E27FC236}">
                <a16:creationId xmlns:a16="http://schemas.microsoft.com/office/drawing/2014/main" id="{4079B27A-9686-4DE8-9F78-CC60AC3B3922}"/>
              </a:ext>
            </a:extLst>
          </p:cNvPr>
          <p:cNvCxnSpPr/>
          <p:nvPr/>
        </p:nvCxnSpPr>
        <p:spPr>
          <a:xfrm>
            <a:off x="3606391" y="2664001"/>
            <a:ext cx="0" cy="28621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CF6CB2A-7FA3-4793-9458-8347340473CA}"/>
              </a:ext>
            </a:extLst>
          </p:cNvPr>
          <p:cNvCxnSpPr>
            <a:cxnSpLocks/>
          </p:cNvCxnSpPr>
          <p:nvPr/>
        </p:nvCxnSpPr>
        <p:spPr>
          <a:xfrm>
            <a:off x="0" y="2191550"/>
            <a:ext cx="896112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4" name="Rectangle: Rounded Corners 14">
            <a:extLst>
              <a:ext uri="{FF2B5EF4-FFF2-40B4-BE49-F238E27FC236}">
                <a16:creationId xmlns:a16="http://schemas.microsoft.com/office/drawing/2014/main" id="{ADFC0CB3-88FC-47A8-A5E1-C1790D074FEC}"/>
              </a:ext>
            </a:extLst>
          </p:cNvPr>
          <p:cNvSpPr/>
          <p:nvPr/>
        </p:nvSpPr>
        <p:spPr bwMode="auto">
          <a:xfrm>
            <a:off x="3990685" y="2095436"/>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85" name="Group 84">
            <a:extLst>
              <a:ext uri="{FF2B5EF4-FFF2-40B4-BE49-F238E27FC236}">
                <a16:creationId xmlns:a16="http://schemas.microsoft.com/office/drawing/2014/main" id="{93B6E768-0841-4E1C-83DB-C4F7A44BDB77}"/>
              </a:ext>
            </a:extLst>
          </p:cNvPr>
          <p:cNvGrpSpPr/>
          <p:nvPr/>
        </p:nvGrpSpPr>
        <p:grpSpPr>
          <a:xfrm>
            <a:off x="4338998" y="1559942"/>
            <a:ext cx="279687" cy="475022"/>
            <a:chOff x="-1790207" y="1398786"/>
            <a:chExt cx="855952" cy="1453753"/>
          </a:xfrm>
        </p:grpSpPr>
        <p:sp>
          <p:nvSpPr>
            <p:cNvPr id="86" name="Freeform 5">
              <a:extLst>
                <a:ext uri="{FF2B5EF4-FFF2-40B4-BE49-F238E27FC236}">
                  <a16:creationId xmlns:a16="http://schemas.microsoft.com/office/drawing/2014/main" id="{10FDFC55-6DE7-42B8-B751-248B653BD1E4}"/>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
              <a:extLst>
                <a:ext uri="{FF2B5EF4-FFF2-40B4-BE49-F238E27FC236}">
                  <a16:creationId xmlns:a16="http://schemas.microsoft.com/office/drawing/2014/main" id="{DC08E9AA-AFB5-43F8-8FBE-8D660D797322}"/>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Rectangle 7">
              <a:extLst>
                <a:ext uri="{FF2B5EF4-FFF2-40B4-BE49-F238E27FC236}">
                  <a16:creationId xmlns:a16="http://schemas.microsoft.com/office/drawing/2014/main" id="{A711E0C6-F590-4561-B267-BF456CD91CFE}"/>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8">
              <a:extLst>
                <a:ext uri="{FF2B5EF4-FFF2-40B4-BE49-F238E27FC236}">
                  <a16:creationId xmlns:a16="http://schemas.microsoft.com/office/drawing/2014/main" id="{978031A0-7983-458A-8543-7DD0076ACFC6}"/>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0" name="Rectangle: Rounded Corners 89">
            <a:extLst>
              <a:ext uri="{FF2B5EF4-FFF2-40B4-BE49-F238E27FC236}">
                <a16:creationId xmlns:a16="http://schemas.microsoft.com/office/drawing/2014/main" id="{59146C2D-661C-42BE-9170-9F6F531C08CD}"/>
              </a:ext>
            </a:extLst>
          </p:cNvPr>
          <p:cNvSpPr/>
          <p:nvPr/>
        </p:nvSpPr>
        <p:spPr bwMode="auto">
          <a:xfrm>
            <a:off x="269240" y="3102246"/>
            <a:ext cx="8676931" cy="3412855"/>
          </a:xfrm>
          <a:prstGeom prst="roundRect">
            <a:avLst>
              <a:gd name="adj" fmla="val 50000"/>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822960" rIns="186494" bIns="0" numCol="1" spcCol="0" rtlCol="0" fromWordArt="0" anchor="b" anchorCtr="0" forceAA="0" compatLnSpc="1">
            <a:prstTxWarp prst="textNoShape">
              <a:avLst/>
            </a:prstTxWarp>
            <a:noAutofit/>
          </a:bodyPr>
          <a:lstStyle/>
          <a:p>
            <a:pPr lvl="0" algn="ctr" defTabSz="932239">
              <a:defRPr/>
            </a:pPr>
            <a:endParaRPr lang="en-US" sz="1200" kern="0">
              <a:latin typeface="+mj-lt"/>
            </a:endParaRPr>
          </a:p>
        </p:txBody>
      </p:sp>
      <p:sp>
        <p:nvSpPr>
          <p:cNvPr id="91" name="Freeform: Shape 90">
            <a:extLst>
              <a:ext uri="{FF2B5EF4-FFF2-40B4-BE49-F238E27FC236}">
                <a16:creationId xmlns:a16="http://schemas.microsoft.com/office/drawing/2014/main" id="{BF12450C-6ACC-4F55-9D8F-E647B7B7E4B7}"/>
              </a:ext>
            </a:extLst>
          </p:cNvPr>
          <p:cNvSpPr/>
          <p:nvPr/>
        </p:nvSpPr>
        <p:spPr bwMode="auto">
          <a:xfrm>
            <a:off x="354840" y="3307080"/>
            <a:ext cx="7772400" cy="708660"/>
          </a:xfrm>
          <a:custGeom>
            <a:avLst/>
            <a:gdLst>
              <a:gd name="connsiteX0" fmla="*/ 0 w 6934200"/>
              <a:gd name="connsiteY0" fmla="*/ 0 h 708660"/>
              <a:gd name="connsiteX1" fmla="*/ 1036320 w 6934200"/>
              <a:gd name="connsiteY1" fmla="*/ 708660 h 708660"/>
              <a:gd name="connsiteX2" fmla="*/ 6934200 w 6934200"/>
              <a:gd name="connsiteY2" fmla="*/ 708660 h 708660"/>
            </a:gdLst>
            <a:ahLst/>
            <a:cxnLst>
              <a:cxn ang="0">
                <a:pos x="connsiteX0" y="connsiteY0"/>
              </a:cxn>
              <a:cxn ang="0">
                <a:pos x="connsiteX1" y="connsiteY1"/>
              </a:cxn>
              <a:cxn ang="0">
                <a:pos x="connsiteX2" y="connsiteY2"/>
              </a:cxn>
            </a:cxnLst>
            <a:rect l="l" t="t" r="r" b="b"/>
            <a:pathLst>
              <a:path w="6934200" h="708660">
                <a:moveTo>
                  <a:pt x="0" y="0"/>
                </a:moveTo>
                <a:lnTo>
                  <a:pt x="1036320" y="708660"/>
                </a:lnTo>
                <a:lnTo>
                  <a:pt x="6934200" y="708660"/>
                </a:lnTo>
              </a:path>
            </a:pathLst>
          </a:cu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92" name="Freeform: Shape 91">
            <a:extLst>
              <a:ext uri="{FF2B5EF4-FFF2-40B4-BE49-F238E27FC236}">
                <a16:creationId xmlns:a16="http://schemas.microsoft.com/office/drawing/2014/main" id="{211580D2-D710-4D3A-9F5B-C9E069BFCBB7}"/>
              </a:ext>
            </a:extLst>
          </p:cNvPr>
          <p:cNvSpPr/>
          <p:nvPr/>
        </p:nvSpPr>
        <p:spPr bwMode="auto">
          <a:xfrm>
            <a:off x="133860" y="3442335"/>
            <a:ext cx="6766560" cy="1805940"/>
          </a:xfrm>
          <a:custGeom>
            <a:avLst/>
            <a:gdLst>
              <a:gd name="connsiteX0" fmla="*/ 0 w 7246620"/>
              <a:gd name="connsiteY0" fmla="*/ 0 h 1851660"/>
              <a:gd name="connsiteX1" fmla="*/ 1729740 w 7246620"/>
              <a:gd name="connsiteY1" fmla="*/ 1851660 h 1851660"/>
              <a:gd name="connsiteX2" fmla="*/ 7246620 w 7246620"/>
              <a:gd name="connsiteY2" fmla="*/ 1851660 h 1851660"/>
            </a:gdLst>
            <a:ahLst/>
            <a:cxnLst>
              <a:cxn ang="0">
                <a:pos x="connsiteX0" y="connsiteY0"/>
              </a:cxn>
              <a:cxn ang="0">
                <a:pos x="connsiteX1" y="connsiteY1"/>
              </a:cxn>
              <a:cxn ang="0">
                <a:pos x="connsiteX2" y="connsiteY2"/>
              </a:cxn>
            </a:cxnLst>
            <a:rect l="l" t="t" r="r" b="b"/>
            <a:pathLst>
              <a:path w="7246620" h="1851660">
                <a:moveTo>
                  <a:pt x="0" y="0"/>
                </a:moveTo>
                <a:lnTo>
                  <a:pt x="1729740" y="1851660"/>
                </a:lnTo>
                <a:lnTo>
                  <a:pt x="7246620" y="1851660"/>
                </a:lnTo>
              </a:path>
            </a:pathLst>
          </a:cu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sp>
        <p:nvSpPr>
          <p:cNvPr id="95" name="Oval 94">
            <a:extLst>
              <a:ext uri="{FF2B5EF4-FFF2-40B4-BE49-F238E27FC236}">
                <a16:creationId xmlns:a16="http://schemas.microsoft.com/office/drawing/2014/main" id="{94F6AC47-2D1E-46FC-9E19-242350B21E2C}"/>
              </a:ext>
            </a:extLst>
          </p:cNvPr>
          <p:cNvSpPr/>
          <p:nvPr/>
        </p:nvSpPr>
        <p:spPr bwMode="auto">
          <a:xfrm>
            <a:off x="3762167" y="3825752"/>
            <a:ext cx="374786" cy="379976"/>
          </a:xfrm>
          <a:prstGeom prst="ellipse">
            <a:avLst/>
          </a:prstGeom>
          <a:solidFill>
            <a:schemeClr val="accent2"/>
          </a:solidFill>
        </p:spPr>
        <p:txBody>
          <a:bodyPr wrap="none" lIns="0" tIns="0" rIns="0" bIns="731520" rtlCol="0" anchor="ctr" anchorCtr="0">
            <a:noAutofit/>
          </a:bodyPr>
          <a:lstStyle/>
          <a:p>
            <a:pPr algn="ctr" defTabSz="914016"/>
            <a:r>
              <a:rPr lang="en-US" sz="1050" kern="0" dirty="0">
                <a:cs typeface="Segoe UI" pitchFamily="34" charset="0"/>
              </a:rPr>
              <a:t>Data Ingestion</a:t>
            </a:r>
          </a:p>
          <a:p>
            <a:pPr algn="ctr" defTabSz="914016"/>
            <a:endParaRPr lang="en-US" sz="1050" kern="0" dirty="0">
              <a:cs typeface="Segoe UI" pitchFamily="34" charset="0"/>
            </a:endParaRPr>
          </a:p>
        </p:txBody>
      </p:sp>
      <p:sp>
        <p:nvSpPr>
          <p:cNvPr id="98" name="Oval 97">
            <a:extLst>
              <a:ext uri="{FF2B5EF4-FFF2-40B4-BE49-F238E27FC236}">
                <a16:creationId xmlns:a16="http://schemas.microsoft.com/office/drawing/2014/main" id="{0A450963-2CB4-4D53-AC76-C43BD221EAE8}"/>
              </a:ext>
            </a:extLst>
          </p:cNvPr>
          <p:cNvSpPr/>
          <p:nvPr/>
        </p:nvSpPr>
        <p:spPr bwMode="auto">
          <a:xfrm>
            <a:off x="4634573" y="3825752"/>
            <a:ext cx="374786" cy="379976"/>
          </a:xfrm>
          <a:prstGeom prst="ellipse">
            <a:avLst/>
          </a:prstGeom>
          <a:solidFill>
            <a:schemeClr val="accent2"/>
          </a:solidFill>
        </p:spPr>
        <p:txBody>
          <a:bodyPr wrap="none" lIns="0" tIns="822960" rIns="0" bIns="0" rtlCol="0" anchor="ctr" anchorCtr="0">
            <a:noAutofit/>
          </a:bodyPr>
          <a:lstStyle/>
          <a:p>
            <a:pPr algn="ctr" defTabSz="914016"/>
            <a:r>
              <a:rPr lang="en-US" sz="1050" kern="0" dirty="0">
                <a:cs typeface="Segoe UI" pitchFamily="34" charset="0"/>
              </a:rPr>
              <a:t>Conflation</a:t>
            </a:r>
          </a:p>
        </p:txBody>
      </p:sp>
      <p:sp>
        <p:nvSpPr>
          <p:cNvPr id="101" name="Oval 100">
            <a:extLst>
              <a:ext uri="{FF2B5EF4-FFF2-40B4-BE49-F238E27FC236}">
                <a16:creationId xmlns:a16="http://schemas.microsoft.com/office/drawing/2014/main" id="{A9615791-8087-4012-B968-15026955B27D}"/>
              </a:ext>
            </a:extLst>
          </p:cNvPr>
          <p:cNvSpPr/>
          <p:nvPr/>
        </p:nvSpPr>
        <p:spPr bwMode="auto">
          <a:xfrm>
            <a:off x="2587979" y="5040374"/>
            <a:ext cx="374786" cy="379976"/>
          </a:xfrm>
          <a:prstGeom prst="ellipse">
            <a:avLst/>
          </a:prstGeom>
          <a:solidFill>
            <a:schemeClr val="tx1">
              <a:lumMod val="20000"/>
              <a:lumOff val="80000"/>
            </a:schemeClr>
          </a:solidFill>
        </p:spPr>
        <p:txBody>
          <a:bodyPr wrap="none" lIns="0" tIns="822960" rIns="0" bIns="0" rtlCol="0" anchor="ctr" anchorCtr="0">
            <a:noAutofit/>
          </a:bodyPr>
          <a:lstStyle/>
          <a:p>
            <a:pPr algn="ctr" defTabSz="914016"/>
            <a:r>
              <a:rPr lang="en-US" sz="1050" kern="0" dirty="0">
                <a:cs typeface="Segoe UI" pitchFamily="34" charset="0"/>
              </a:rPr>
              <a:t>AI / ML Problem </a:t>
            </a:r>
          </a:p>
          <a:p>
            <a:pPr algn="ctr" defTabSz="914016"/>
            <a:r>
              <a:rPr lang="en-US" sz="1050" kern="0" dirty="0">
                <a:cs typeface="Segoe UI" pitchFamily="34" charset="0"/>
              </a:rPr>
              <a:t>Formulation</a:t>
            </a:r>
          </a:p>
        </p:txBody>
      </p:sp>
      <p:sp>
        <p:nvSpPr>
          <p:cNvPr id="102" name="Oval 101">
            <a:extLst>
              <a:ext uri="{FF2B5EF4-FFF2-40B4-BE49-F238E27FC236}">
                <a16:creationId xmlns:a16="http://schemas.microsoft.com/office/drawing/2014/main" id="{C5F5236D-4C0F-4B3F-B0C5-B453D1067BBA}"/>
              </a:ext>
            </a:extLst>
          </p:cNvPr>
          <p:cNvSpPr/>
          <p:nvPr/>
        </p:nvSpPr>
        <p:spPr bwMode="auto">
          <a:xfrm>
            <a:off x="3930387" y="5055423"/>
            <a:ext cx="374786" cy="379976"/>
          </a:xfrm>
          <a:prstGeom prst="ellipse">
            <a:avLst/>
          </a:prstGeom>
          <a:solidFill>
            <a:schemeClr val="tx1">
              <a:lumMod val="20000"/>
              <a:lumOff val="80000"/>
            </a:schemeClr>
          </a:solidFill>
        </p:spPr>
        <p:txBody>
          <a:bodyPr wrap="none" lIns="0" tIns="0" rIns="0" bIns="822960" rtlCol="0" anchor="ctr" anchorCtr="0">
            <a:noAutofit/>
          </a:bodyPr>
          <a:lstStyle/>
          <a:p>
            <a:pPr algn="ctr" defTabSz="914016"/>
            <a:r>
              <a:rPr lang="en-US" sz="1050" kern="0" dirty="0">
                <a:cs typeface="Segoe UI" pitchFamily="34" charset="0"/>
              </a:rPr>
              <a:t>Model </a:t>
            </a:r>
          </a:p>
          <a:p>
            <a:pPr algn="ctr" defTabSz="914016"/>
            <a:r>
              <a:rPr lang="en-US" sz="1050" kern="0" dirty="0">
                <a:cs typeface="Segoe UI" pitchFamily="34" charset="0"/>
              </a:rPr>
              <a:t>Development</a:t>
            </a:r>
          </a:p>
        </p:txBody>
      </p:sp>
      <p:sp>
        <p:nvSpPr>
          <p:cNvPr id="107" name="Oval 106">
            <a:extLst>
              <a:ext uri="{FF2B5EF4-FFF2-40B4-BE49-F238E27FC236}">
                <a16:creationId xmlns:a16="http://schemas.microsoft.com/office/drawing/2014/main" id="{4B847623-FFEE-4A6E-B5FD-6E492F0589C4}"/>
              </a:ext>
            </a:extLst>
          </p:cNvPr>
          <p:cNvSpPr/>
          <p:nvPr/>
        </p:nvSpPr>
        <p:spPr bwMode="auto">
          <a:xfrm>
            <a:off x="4817167" y="5055423"/>
            <a:ext cx="374786" cy="379976"/>
          </a:xfrm>
          <a:prstGeom prst="ellipse">
            <a:avLst/>
          </a:prstGeom>
          <a:solidFill>
            <a:schemeClr val="tx1">
              <a:lumMod val="20000"/>
              <a:lumOff val="80000"/>
            </a:schemeClr>
          </a:solidFill>
        </p:spPr>
        <p:txBody>
          <a:bodyPr wrap="none" lIns="0" tIns="822960" rIns="0" bIns="0" rtlCol="0" anchor="ctr" anchorCtr="0">
            <a:noAutofit/>
          </a:bodyPr>
          <a:lstStyle/>
          <a:p>
            <a:pPr algn="ctr" defTabSz="914016"/>
            <a:r>
              <a:rPr lang="en-US" sz="1050" kern="0" dirty="0">
                <a:cs typeface="Segoe UI" pitchFamily="34" charset="0"/>
              </a:rPr>
              <a:t>Model Validation &amp; </a:t>
            </a:r>
          </a:p>
          <a:p>
            <a:pPr algn="ctr" defTabSz="914016"/>
            <a:r>
              <a:rPr lang="en-US" sz="1050" kern="0" dirty="0">
                <a:cs typeface="Segoe UI" pitchFamily="34" charset="0"/>
              </a:rPr>
              <a:t>Explain-ability</a:t>
            </a:r>
          </a:p>
        </p:txBody>
      </p:sp>
      <p:sp>
        <p:nvSpPr>
          <p:cNvPr id="109" name="Rectangle 108">
            <a:extLst>
              <a:ext uri="{FF2B5EF4-FFF2-40B4-BE49-F238E27FC236}">
                <a16:creationId xmlns:a16="http://schemas.microsoft.com/office/drawing/2014/main" id="{E1898942-54FE-4134-ACCE-E68AE8D7932B}"/>
              </a:ext>
            </a:extLst>
          </p:cNvPr>
          <p:cNvSpPr/>
          <p:nvPr/>
        </p:nvSpPr>
        <p:spPr>
          <a:xfrm>
            <a:off x="352425" y="1042015"/>
            <a:ext cx="11382375" cy="397032"/>
          </a:xfrm>
          <a:prstGeom prst="rect">
            <a:avLst/>
          </a:prstGeom>
        </p:spPr>
        <p:txBody>
          <a:bodyPr wrap="square">
            <a:spAutoFit/>
          </a:bodyPr>
          <a:lstStyle/>
          <a:p>
            <a:pPr>
              <a:lnSpc>
                <a:spcPct val="90000"/>
              </a:lnSpc>
            </a:pPr>
            <a:r>
              <a:rPr lang="en-US" sz="2200" dirty="0">
                <a:ln w="3175">
                  <a:noFill/>
                </a:ln>
                <a:cs typeface="Segoe UI" pitchFamily="34" charset="0"/>
              </a:rPr>
              <a:t>Customer Insights</a:t>
            </a:r>
          </a:p>
        </p:txBody>
      </p:sp>
      <p:sp>
        <p:nvSpPr>
          <p:cNvPr id="110" name="Rectangle 109">
            <a:extLst>
              <a:ext uri="{FF2B5EF4-FFF2-40B4-BE49-F238E27FC236}">
                <a16:creationId xmlns:a16="http://schemas.microsoft.com/office/drawing/2014/main" id="{9D88BE26-8CAC-4A3E-9DB6-346306215295}"/>
              </a:ext>
            </a:extLst>
          </p:cNvPr>
          <p:cNvSpPr/>
          <p:nvPr/>
        </p:nvSpPr>
        <p:spPr>
          <a:xfrm>
            <a:off x="8946171" y="1376723"/>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Review Customer Context</a:t>
            </a:r>
          </a:p>
        </p:txBody>
      </p:sp>
      <p:sp>
        <p:nvSpPr>
          <p:cNvPr id="111" name="Rectangle 110">
            <a:extLst>
              <a:ext uri="{FF2B5EF4-FFF2-40B4-BE49-F238E27FC236}">
                <a16:creationId xmlns:a16="http://schemas.microsoft.com/office/drawing/2014/main" id="{381B083B-8241-4248-B86B-50EC912492C7}"/>
              </a:ext>
            </a:extLst>
          </p:cNvPr>
          <p:cNvSpPr/>
          <p:nvPr/>
        </p:nvSpPr>
        <p:spPr>
          <a:xfrm>
            <a:off x="8946171" y="1808104"/>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Review and Prep Data</a:t>
            </a:r>
          </a:p>
        </p:txBody>
      </p:sp>
      <p:sp>
        <p:nvSpPr>
          <p:cNvPr id="112" name="Rectangle 111">
            <a:extLst>
              <a:ext uri="{FF2B5EF4-FFF2-40B4-BE49-F238E27FC236}">
                <a16:creationId xmlns:a16="http://schemas.microsoft.com/office/drawing/2014/main" id="{8C34CF19-E29C-4A8D-8F7F-F863B22F079E}"/>
              </a:ext>
            </a:extLst>
          </p:cNvPr>
          <p:cNvSpPr/>
          <p:nvPr/>
        </p:nvSpPr>
        <p:spPr>
          <a:xfrm>
            <a:off x="8946171" y="2239485"/>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Data Ingestion</a:t>
            </a:r>
          </a:p>
        </p:txBody>
      </p:sp>
      <p:sp>
        <p:nvSpPr>
          <p:cNvPr id="113" name="Rectangle 112">
            <a:extLst>
              <a:ext uri="{FF2B5EF4-FFF2-40B4-BE49-F238E27FC236}">
                <a16:creationId xmlns:a16="http://schemas.microsoft.com/office/drawing/2014/main" id="{7BB1B871-3798-4734-B4F8-E67327EC8EB1}"/>
              </a:ext>
            </a:extLst>
          </p:cNvPr>
          <p:cNvSpPr/>
          <p:nvPr/>
        </p:nvSpPr>
        <p:spPr>
          <a:xfrm>
            <a:off x="8946171" y="2670865"/>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Conflation</a:t>
            </a:r>
          </a:p>
        </p:txBody>
      </p:sp>
      <p:sp>
        <p:nvSpPr>
          <p:cNvPr id="114" name="Rectangle 113">
            <a:extLst>
              <a:ext uri="{FF2B5EF4-FFF2-40B4-BE49-F238E27FC236}">
                <a16:creationId xmlns:a16="http://schemas.microsoft.com/office/drawing/2014/main" id="{303C045E-A8E7-4093-AA28-A20CF3D0E1DB}"/>
              </a:ext>
            </a:extLst>
          </p:cNvPr>
          <p:cNvSpPr/>
          <p:nvPr/>
        </p:nvSpPr>
        <p:spPr>
          <a:xfrm>
            <a:off x="8946171" y="3102246"/>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Enrichment</a:t>
            </a:r>
          </a:p>
        </p:txBody>
      </p:sp>
      <p:sp>
        <p:nvSpPr>
          <p:cNvPr id="115" name="Rectangle 114">
            <a:extLst>
              <a:ext uri="{FF2B5EF4-FFF2-40B4-BE49-F238E27FC236}">
                <a16:creationId xmlns:a16="http://schemas.microsoft.com/office/drawing/2014/main" id="{D955D18F-9E4B-4FFB-BDA2-6DDB1132F83F}"/>
              </a:ext>
            </a:extLst>
          </p:cNvPr>
          <p:cNvSpPr/>
          <p:nvPr/>
        </p:nvSpPr>
        <p:spPr>
          <a:xfrm>
            <a:off x="8946171" y="3533627"/>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Segments &amp; KPIs</a:t>
            </a:r>
          </a:p>
        </p:txBody>
      </p:sp>
      <p:sp>
        <p:nvSpPr>
          <p:cNvPr id="116" name="Rectangle 115">
            <a:extLst>
              <a:ext uri="{FF2B5EF4-FFF2-40B4-BE49-F238E27FC236}">
                <a16:creationId xmlns:a16="http://schemas.microsoft.com/office/drawing/2014/main" id="{946BC96E-5353-44A3-8051-FECF1EF5DA3D}"/>
              </a:ext>
            </a:extLst>
          </p:cNvPr>
          <p:cNvSpPr/>
          <p:nvPr/>
        </p:nvSpPr>
        <p:spPr>
          <a:xfrm>
            <a:off x="8946171" y="3965008"/>
            <a:ext cx="3112479" cy="395941"/>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AI / ML Problem Formulation </a:t>
            </a:r>
          </a:p>
        </p:txBody>
      </p:sp>
      <p:sp>
        <p:nvSpPr>
          <p:cNvPr id="117" name="Rectangle 116">
            <a:extLst>
              <a:ext uri="{FF2B5EF4-FFF2-40B4-BE49-F238E27FC236}">
                <a16:creationId xmlns:a16="http://schemas.microsoft.com/office/drawing/2014/main" id="{3DD80B52-832D-488D-87AD-92DD5F36BEB6}"/>
              </a:ext>
            </a:extLst>
          </p:cNvPr>
          <p:cNvSpPr/>
          <p:nvPr/>
        </p:nvSpPr>
        <p:spPr>
          <a:xfrm>
            <a:off x="8946171" y="6151744"/>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Extensibility</a:t>
            </a:r>
          </a:p>
        </p:txBody>
      </p:sp>
      <p:sp>
        <p:nvSpPr>
          <p:cNvPr id="118" name="Rectangle 117">
            <a:extLst>
              <a:ext uri="{FF2B5EF4-FFF2-40B4-BE49-F238E27FC236}">
                <a16:creationId xmlns:a16="http://schemas.microsoft.com/office/drawing/2014/main" id="{B9A795D8-3A42-49F5-B0E7-A6D3F977649A}"/>
              </a:ext>
            </a:extLst>
          </p:cNvPr>
          <p:cNvSpPr/>
          <p:nvPr/>
        </p:nvSpPr>
        <p:spPr>
          <a:xfrm>
            <a:off x="8946171" y="5720363"/>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Activation</a:t>
            </a:r>
          </a:p>
        </p:txBody>
      </p:sp>
      <p:sp>
        <p:nvSpPr>
          <p:cNvPr id="12" name="Rectangle 11">
            <a:extLst>
              <a:ext uri="{FF2B5EF4-FFF2-40B4-BE49-F238E27FC236}">
                <a16:creationId xmlns:a16="http://schemas.microsoft.com/office/drawing/2014/main" id="{DB8AD028-C41F-43CE-8AE4-79384BACF67B}"/>
              </a:ext>
            </a:extLst>
          </p:cNvPr>
          <p:cNvSpPr/>
          <p:nvPr/>
        </p:nvSpPr>
        <p:spPr>
          <a:xfrm>
            <a:off x="8946171" y="4398891"/>
            <a:ext cx="3112479" cy="395941"/>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Model Development </a:t>
            </a:r>
          </a:p>
        </p:txBody>
      </p:sp>
      <p:sp>
        <p:nvSpPr>
          <p:cNvPr id="13" name="Rectangle 12">
            <a:extLst>
              <a:ext uri="{FF2B5EF4-FFF2-40B4-BE49-F238E27FC236}">
                <a16:creationId xmlns:a16="http://schemas.microsoft.com/office/drawing/2014/main" id="{9B596FBE-B8C2-4F64-87B6-48E70CC23901}"/>
              </a:ext>
            </a:extLst>
          </p:cNvPr>
          <p:cNvSpPr/>
          <p:nvPr/>
        </p:nvSpPr>
        <p:spPr>
          <a:xfrm>
            <a:off x="8946171" y="4842404"/>
            <a:ext cx="3112479" cy="395941"/>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Model Validation &amp; Explain-ability </a:t>
            </a:r>
          </a:p>
        </p:txBody>
      </p:sp>
      <p:sp>
        <p:nvSpPr>
          <p:cNvPr id="14" name="Rectangle 13">
            <a:extLst>
              <a:ext uri="{FF2B5EF4-FFF2-40B4-BE49-F238E27FC236}">
                <a16:creationId xmlns:a16="http://schemas.microsoft.com/office/drawing/2014/main" id="{3F3FFF1B-AF29-49DF-AFA1-7FC753ECD884}"/>
              </a:ext>
            </a:extLst>
          </p:cNvPr>
          <p:cNvSpPr/>
          <p:nvPr/>
        </p:nvSpPr>
        <p:spPr>
          <a:xfrm>
            <a:off x="8946171" y="5283310"/>
            <a:ext cx="3112479" cy="395941"/>
          </a:xfrm>
          <a:prstGeom prst="rect">
            <a:avLst/>
          </a:prstGeom>
          <a:solidFill>
            <a:schemeClr val="bg1">
              <a:lumMod val="95000"/>
            </a:schemeClr>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Visualization</a:t>
            </a:r>
          </a:p>
        </p:txBody>
      </p:sp>
      <p:sp>
        <p:nvSpPr>
          <p:cNvPr id="16" name="Oval 15">
            <a:extLst>
              <a:ext uri="{FF2B5EF4-FFF2-40B4-BE49-F238E27FC236}">
                <a16:creationId xmlns:a16="http://schemas.microsoft.com/office/drawing/2014/main" id="{EEE18C21-CE98-46F3-9A45-AFD78247B3A6}"/>
              </a:ext>
            </a:extLst>
          </p:cNvPr>
          <p:cNvSpPr/>
          <p:nvPr/>
        </p:nvSpPr>
        <p:spPr bwMode="auto">
          <a:xfrm>
            <a:off x="1367146" y="3783002"/>
            <a:ext cx="374786" cy="379976"/>
          </a:xfrm>
          <a:prstGeom prst="ellipse">
            <a:avLst/>
          </a:prstGeom>
          <a:solidFill>
            <a:schemeClr val="accent2"/>
          </a:solidFill>
        </p:spPr>
        <p:txBody>
          <a:bodyPr wrap="none" lIns="0" tIns="0" rIns="0" bIns="731520" rtlCol="0" anchor="ctr" anchorCtr="0">
            <a:noAutofit/>
          </a:bodyPr>
          <a:lstStyle/>
          <a:p>
            <a:pPr algn="ctr" defTabSz="914016"/>
            <a:r>
              <a:rPr lang="en-US" sz="1050" kern="0" dirty="0">
                <a:cs typeface="Segoe UI" pitchFamily="34" charset="0"/>
              </a:rPr>
              <a:t>Review </a:t>
            </a:r>
          </a:p>
          <a:p>
            <a:pPr algn="ctr" defTabSz="914016"/>
            <a:r>
              <a:rPr lang="en-US" sz="1050" kern="0" dirty="0">
                <a:cs typeface="Segoe UI" pitchFamily="34" charset="0"/>
              </a:rPr>
              <a:t>Customer Context</a:t>
            </a:r>
          </a:p>
          <a:p>
            <a:pPr algn="ctr" defTabSz="914016"/>
            <a:r>
              <a:rPr lang="en-US" sz="1050" kern="0" dirty="0">
                <a:cs typeface="Segoe UI" pitchFamily="34" charset="0"/>
              </a:rPr>
              <a:t> </a:t>
            </a:r>
          </a:p>
        </p:txBody>
      </p:sp>
      <p:sp>
        <p:nvSpPr>
          <p:cNvPr id="17" name="Oval 16">
            <a:extLst>
              <a:ext uri="{FF2B5EF4-FFF2-40B4-BE49-F238E27FC236}">
                <a16:creationId xmlns:a16="http://schemas.microsoft.com/office/drawing/2014/main" id="{9940FFAD-C37A-4EC9-9860-277FD95CD829}"/>
              </a:ext>
            </a:extLst>
          </p:cNvPr>
          <p:cNvSpPr/>
          <p:nvPr/>
        </p:nvSpPr>
        <p:spPr bwMode="auto">
          <a:xfrm>
            <a:off x="5472773" y="3825752"/>
            <a:ext cx="374786" cy="379976"/>
          </a:xfrm>
          <a:prstGeom prst="ellipse">
            <a:avLst/>
          </a:prstGeom>
          <a:solidFill>
            <a:schemeClr val="accent2"/>
          </a:solidFill>
        </p:spPr>
        <p:txBody>
          <a:bodyPr wrap="none" lIns="0" tIns="0" rIns="0" bIns="731520" rtlCol="0" anchor="ctr" anchorCtr="0">
            <a:noAutofit/>
          </a:bodyPr>
          <a:lstStyle/>
          <a:p>
            <a:pPr algn="ctr" defTabSz="914016"/>
            <a:r>
              <a:rPr lang="en-US" sz="1050" kern="0" dirty="0">
                <a:cs typeface="Segoe UI" pitchFamily="34" charset="0"/>
              </a:rPr>
              <a:t>Enrichment</a:t>
            </a:r>
          </a:p>
          <a:p>
            <a:pPr algn="ctr" defTabSz="914016"/>
            <a:endParaRPr lang="en-US" sz="1050" kern="0" dirty="0">
              <a:cs typeface="Segoe UI" pitchFamily="34" charset="0"/>
            </a:endParaRPr>
          </a:p>
        </p:txBody>
      </p:sp>
      <p:sp>
        <p:nvSpPr>
          <p:cNvPr id="19" name="Oval 18">
            <a:extLst>
              <a:ext uri="{FF2B5EF4-FFF2-40B4-BE49-F238E27FC236}">
                <a16:creationId xmlns:a16="http://schemas.microsoft.com/office/drawing/2014/main" id="{BF1E15C8-57D2-4AB2-A694-F49DB8447480}"/>
              </a:ext>
            </a:extLst>
          </p:cNvPr>
          <p:cNvSpPr/>
          <p:nvPr/>
        </p:nvSpPr>
        <p:spPr bwMode="auto">
          <a:xfrm>
            <a:off x="7041131" y="3844358"/>
            <a:ext cx="374786" cy="379976"/>
          </a:xfrm>
          <a:prstGeom prst="ellipse">
            <a:avLst/>
          </a:prstGeom>
          <a:solidFill>
            <a:schemeClr val="accent2"/>
          </a:solidFill>
        </p:spPr>
        <p:txBody>
          <a:bodyPr wrap="none" lIns="0" tIns="0" rIns="0" bIns="731520" rtlCol="0" anchor="ctr" anchorCtr="0">
            <a:noAutofit/>
          </a:bodyPr>
          <a:lstStyle/>
          <a:p>
            <a:pPr algn="ctr" defTabSz="914016"/>
            <a:r>
              <a:rPr lang="en-US" sz="1050" kern="0" dirty="0">
                <a:cs typeface="Segoe UI" pitchFamily="34" charset="0"/>
              </a:rPr>
              <a:t>Activation</a:t>
            </a:r>
          </a:p>
          <a:p>
            <a:pPr algn="ctr" defTabSz="914016"/>
            <a:endParaRPr lang="en-US" sz="1050" kern="0" dirty="0">
              <a:cs typeface="Segoe UI" pitchFamily="34" charset="0"/>
            </a:endParaRPr>
          </a:p>
        </p:txBody>
      </p:sp>
      <p:sp>
        <p:nvSpPr>
          <p:cNvPr id="21" name="Oval 20">
            <a:extLst>
              <a:ext uri="{FF2B5EF4-FFF2-40B4-BE49-F238E27FC236}">
                <a16:creationId xmlns:a16="http://schemas.microsoft.com/office/drawing/2014/main" id="{10AA3E8E-B53E-46EC-8DC8-51BB5273F72F}"/>
              </a:ext>
            </a:extLst>
          </p:cNvPr>
          <p:cNvSpPr/>
          <p:nvPr/>
        </p:nvSpPr>
        <p:spPr bwMode="auto">
          <a:xfrm>
            <a:off x="6246526" y="3825752"/>
            <a:ext cx="374786" cy="379976"/>
          </a:xfrm>
          <a:prstGeom prst="ellipse">
            <a:avLst/>
          </a:prstGeom>
          <a:solidFill>
            <a:schemeClr val="accent2"/>
          </a:solidFill>
        </p:spPr>
        <p:txBody>
          <a:bodyPr wrap="none" lIns="0" tIns="822960" rIns="0" bIns="0" rtlCol="0" anchor="ctr" anchorCtr="0">
            <a:noAutofit/>
          </a:bodyPr>
          <a:lstStyle/>
          <a:p>
            <a:pPr algn="ctr" defTabSz="914016"/>
            <a:r>
              <a:rPr lang="en-US" sz="1050" kern="0" dirty="0">
                <a:cs typeface="Segoe UI" pitchFamily="34" charset="0"/>
              </a:rPr>
              <a:t>Segments &amp; KPIs</a:t>
            </a:r>
          </a:p>
        </p:txBody>
      </p:sp>
      <p:sp>
        <p:nvSpPr>
          <p:cNvPr id="22" name="Oval 21">
            <a:extLst>
              <a:ext uri="{FF2B5EF4-FFF2-40B4-BE49-F238E27FC236}">
                <a16:creationId xmlns:a16="http://schemas.microsoft.com/office/drawing/2014/main" id="{B19791EB-D2D8-4237-98CD-F009C17EA45D}"/>
              </a:ext>
            </a:extLst>
          </p:cNvPr>
          <p:cNvSpPr/>
          <p:nvPr/>
        </p:nvSpPr>
        <p:spPr bwMode="auto">
          <a:xfrm>
            <a:off x="7733185" y="3825752"/>
            <a:ext cx="374786" cy="379976"/>
          </a:xfrm>
          <a:prstGeom prst="ellipse">
            <a:avLst/>
          </a:prstGeom>
          <a:solidFill>
            <a:schemeClr val="accent2"/>
          </a:solidFill>
        </p:spPr>
        <p:txBody>
          <a:bodyPr wrap="none" lIns="0" tIns="822960" rIns="0" bIns="0" rtlCol="0" anchor="ctr" anchorCtr="0">
            <a:noAutofit/>
          </a:bodyPr>
          <a:lstStyle/>
          <a:p>
            <a:pPr algn="ctr" defTabSz="914016"/>
            <a:r>
              <a:rPr lang="en-US" sz="1050" kern="0" dirty="0">
                <a:cs typeface="Segoe UI" pitchFamily="34" charset="0"/>
              </a:rPr>
              <a:t>Extensibility</a:t>
            </a:r>
          </a:p>
        </p:txBody>
      </p:sp>
      <p:sp>
        <p:nvSpPr>
          <p:cNvPr id="23" name="Oval 22">
            <a:extLst>
              <a:ext uri="{FF2B5EF4-FFF2-40B4-BE49-F238E27FC236}">
                <a16:creationId xmlns:a16="http://schemas.microsoft.com/office/drawing/2014/main" id="{394CAEF3-84D7-4D66-9505-AF86B3FAECD3}"/>
              </a:ext>
            </a:extLst>
          </p:cNvPr>
          <p:cNvSpPr/>
          <p:nvPr/>
        </p:nvSpPr>
        <p:spPr bwMode="auto">
          <a:xfrm>
            <a:off x="2593910" y="3825752"/>
            <a:ext cx="374786" cy="379976"/>
          </a:xfrm>
          <a:prstGeom prst="ellipse">
            <a:avLst/>
          </a:prstGeom>
          <a:solidFill>
            <a:schemeClr val="accent2"/>
          </a:solidFill>
        </p:spPr>
        <p:txBody>
          <a:bodyPr wrap="none" lIns="0" tIns="822960" rIns="0" bIns="0" rtlCol="0" anchor="ctr" anchorCtr="0">
            <a:noAutofit/>
          </a:bodyPr>
          <a:lstStyle/>
          <a:p>
            <a:pPr algn="ctr" defTabSz="914016"/>
            <a:r>
              <a:rPr lang="en-US" sz="1050" kern="0" dirty="0">
                <a:cs typeface="Segoe UI" pitchFamily="34" charset="0"/>
              </a:rPr>
              <a:t>Review &amp; Prep Data</a:t>
            </a:r>
          </a:p>
        </p:txBody>
      </p:sp>
      <p:sp>
        <p:nvSpPr>
          <p:cNvPr id="24" name="Oval 23">
            <a:extLst>
              <a:ext uri="{FF2B5EF4-FFF2-40B4-BE49-F238E27FC236}">
                <a16:creationId xmlns:a16="http://schemas.microsoft.com/office/drawing/2014/main" id="{A348D787-4614-4AF4-9B6D-443EF6871EB9}"/>
              </a:ext>
            </a:extLst>
          </p:cNvPr>
          <p:cNvSpPr/>
          <p:nvPr/>
        </p:nvSpPr>
        <p:spPr bwMode="auto">
          <a:xfrm>
            <a:off x="5743229" y="5045898"/>
            <a:ext cx="374786" cy="379976"/>
          </a:xfrm>
          <a:prstGeom prst="ellipse">
            <a:avLst/>
          </a:prstGeom>
          <a:solidFill>
            <a:schemeClr val="tx1">
              <a:lumMod val="20000"/>
              <a:lumOff val="80000"/>
            </a:schemeClr>
          </a:solidFill>
        </p:spPr>
        <p:txBody>
          <a:bodyPr wrap="none" lIns="0" tIns="0" rIns="0" bIns="822960" rtlCol="0" anchor="ctr" anchorCtr="0">
            <a:noAutofit/>
          </a:bodyPr>
          <a:lstStyle/>
          <a:p>
            <a:pPr algn="ctr" defTabSz="914016"/>
            <a:r>
              <a:rPr lang="en-US" sz="1050" kern="0" dirty="0">
                <a:cs typeface="Segoe UI" pitchFamily="34" charset="0"/>
              </a:rPr>
              <a:t>Visualization</a:t>
            </a:r>
          </a:p>
        </p:txBody>
      </p:sp>
      <p:sp>
        <p:nvSpPr>
          <p:cNvPr id="30" name="Oval 29">
            <a:extLst>
              <a:ext uri="{FF2B5EF4-FFF2-40B4-BE49-F238E27FC236}">
                <a16:creationId xmlns:a16="http://schemas.microsoft.com/office/drawing/2014/main" id="{C80BE038-C3B6-4E15-9AA6-6FC10AA350EA}"/>
              </a:ext>
            </a:extLst>
          </p:cNvPr>
          <p:cNvSpPr/>
          <p:nvPr/>
        </p:nvSpPr>
        <p:spPr bwMode="auto">
          <a:xfrm>
            <a:off x="6560799" y="5048357"/>
            <a:ext cx="374786" cy="379976"/>
          </a:xfrm>
          <a:prstGeom prst="ellipse">
            <a:avLst/>
          </a:prstGeom>
          <a:solidFill>
            <a:schemeClr val="tx1">
              <a:lumMod val="20000"/>
              <a:lumOff val="80000"/>
            </a:schemeClr>
          </a:solidFill>
        </p:spPr>
        <p:txBody>
          <a:bodyPr wrap="none" lIns="0" tIns="822960" rIns="0" bIns="0" rtlCol="0" anchor="ctr" anchorCtr="0">
            <a:noAutofit/>
          </a:bodyPr>
          <a:lstStyle/>
          <a:p>
            <a:pPr algn="ctr" defTabSz="914016"/>
            <a:r>
              <a:rPr lang="en-US" sz="1050" kern="0" dirty="0">
                <a:cs typeface="Segoe UI" pitchFamily="34" charset="0"/>
              </a:rPr>
              <a:t>Segments &amp; KPIs</a:t>
            </a:r>
          </a:p>
        </p:txBody>
      </p:sp>
    </p:spTree>
    <p:extLst>
      <p:ext uri="{BB962C8B-B14F-4D97-AF65-F5344CB8AC3E}">
        <p14:creationId xmlns:p14="http://schemas.microsoft.com/office/powerpoint/2010/main" val="2216221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DEF1D-D316-4962-8D27-76D838ADB5FA}"/>
              </a:ext>
            </a:extLst>
          </p:cNvPr>
          <p:cNvSpPr>
            <a:spLocks noGrp="1"/>
          </p:cNvSpPr>
          <p:nvPr>
            <p:ph type="title"/>
          </p:nvPr>
        </p:nvSpPr>
        <p:spPr/>
        <p:txBody>
          <a:bodyPr/>
          <a:lstStyle/>
          <a:p>
            <a:r>
              <a:rPr lang="en-US" dirty="0"/>
              <a:t>Customer Insights Implementation Support</a:t>
            </a:r>
          </a:p>
        </p:txBody>
      </p:sp>
      <p:sp>
        <p:nvSpPr>
          <p:cNvPr id="4" name="Text Placeholder 2">
            <a:extLst>
              <a:ext uri="{FF2B5EF4-FFF2-40B4-BE49-F238E27FC236}">
                <a16:creationId xmlns:a16="http://schemas.microsoft.com/office/drawing/2014/main" id="{B7CF2AE2-433A-4B90-8C10-0D534FC0660F}"/>
              </a:ext>
            </a:extLst>
          </p:cNvPr>
          <p:cNvSpPr txBox="1">
            <a:spLocks/>
          </p:cNvSpPr>
          <p:nvPr/>
        </p:nvSpPr>
        <p:spPr>
          <a:xfrm>
            <a:off x="510401" y="4913022"/>
            <a:ext cx="10653318" cy="1655467"/>
          </a:xfrm>
          <a:prstGeom prst="rect">
            <a:avLst/>
          </a:prstGeom>
          <a:noFill/>
        </p:spPr>
        <p:txBody>
          <a:bodyPr vert="horz" wrap="square" lIns="175736" tIns="140589" rIns="175736" bIns="140589"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882"/>
              </a:spcAft>
              <a:buClrTx/>
              <a:buSzPct val="100000"/>
              <a:buNone/>
              <a:tabLst/>
              <a:defRPr/>
            </a:pPr>
            <a:r>
              <a:rPr kumimoji="0" lang="en-US" sz="14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Microsoft Engineering Commitment</a:t>
            </a:r>
            <a:endPar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a:p>
            <a:pPr marL="202309" lvl="1" indent="-202309">
              <a:lnSpc>
                <a:spcPct val="100000"/>
              </a:lnSpc>
              <a:spcBef>
                <a:spcPts val="0"/>
              </a:spcBef>
              <a:spcAft>
                <a:spcPts val="882"/>
              </a:spcAft>
              <a:buSzPct val="100000"/>
              <a:buFont typeface="Arial" charset="0"/>
              <a:buChar char="•"/>
              <a:defRPr/>
            </a:pPr>
            <a:r>
              <a:rPr lang="en-US" sz="1400" dirty="0">
                <a:solidFill>
                  <a:srgbClr val="505050"/>
                </a:solidFill>
                <a:ea typeface="Segoe UI" pitchFamily="34" charset="0"/>
                <a:cs typeface="Segoe UI" pitchFamily="34" charset="0"/>
              </a:rPr>
              <a:t>Dedicated Solution Architect &amp; Product Engineering to support Customer Insights Implementation</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lang="en-US" sz="1400" dirty="0">
                <a:solidFill>
                  <a:srgbClr val="505050"/>
                </a:solidFill>
                <a:latin typeface="Segoe UI"/>
                <a:ea typeface="Segoe UI" pitchFamily="34" charset="0"/>
                <a:cs typeface="Segoe UI" pitchFamily="34" charset="0"/>
              </a:rPr>
              <a:t>Provide implementation guidance and best practices for CI implementation from Initiate to Deploy stages</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lang="en-US" sz="1400" dirty="0">
                <a:solidFill>
                  <a:srgbClr val="505050"/>
                </a:solidFill>
                <a:latin typeface="Segoe UI"/>
                <a:ea typeface="Segoe UI" pitchFamily="34" charset="0"/>
                <a:cs typeface="Segoe UI" pitchFamily="34" charset="0"/>
              </a:rPr>
              <a:t>Architectural guidance and input as it relates to Cloud and Data Architecture with Customer Insights</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Deep technical and roadmap support to ensure solution is built with future state in mind</a:t>
            </a:r>
          </a:p>
        </p:txBody>
      </p:sp>
      <p:pic>
        <p:nvPicPr>
          <p:cNvPr id="6" name="Picture 5">
            <a:extLst>
              <a:ext uri="{FF2B5EF4-FFF2-40B4-BE49-F238E27FC236}">
                <a16:creationId xmlns:a16="http://schemas.microsoft.com/office/drawing/2014/main" id="{86C055B8-402E-4751-96E9-20B917612E7E}"/>
              </a:ext>
            </a:extLst>
          </p:cNvPr>
          <p:cNvPicPr>
            <a:picLocks noChangeAspect="1"/>
          </p:cNvPicPr>
          <p:nvPr/>
        </p:nvPicPr>
        <p:blipFill>
          <a:blip r:embed="rId2"/>
          <a:stretch>
            <a:fillRect/>
          </a:stretch>
        </p:blipFill>
        <p:spPr>
          <a:xfrm>
            <a:off x="2441749" y="1441688"/>
            <a:ext cx="6189786" cy="30948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907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199" y="5867714"/>
            <a:ext cx="8552961" cy="698775"/>
          </a:xfrm>
          <a:prstGeom prst="rect">
            <a:avLst/>
          </a:prstGeom>
          <a:noFill/>
        </p:spPr>
        <p:txBody>
          <a:bodyPr wrap="square" lIns="0" tIns="0" rIns="0" bIns="0" rtlCol="0" anchor="t" anchorCtr="0">
            <a:noAutofit/>
          </a:bodyPr>
          <a:lstStyle/>
          <a:p>
            <a:pPr defTabSz="914225">
              <a:spcAft>
                <a:spcPts val="600"/>
              </a:spcAft>
            </a:pPr>
            <a:r>
              <a:rPr lang="en-US" sz="750" kern="0">
                <a:latin typeface="Segoe UI"/>
              </a:rPr>
              <a:t>© 2020 Microsoft Corporation. All rights reserved. Microsoft, Microsoft Dynamics, Office 365, Windows, and other product names are or may be registered trademarks and/or trademarks in </a:t>
            </a:r>
            <a:br>
              <a:rPr lang="en-US" sz="750" kern="0">
                <a:latin typeface="Segoe UI"/>
              </a:rPr>
            </a:br>
            <a:r>
              <a:rPr lang="en-US" sz="750" kern="0">
                <a:latin typeface="Segoe UI"/>
              </a:rPr>
              <a:t>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a:extLst>
              <a:ext uri="{FF2B5EF4-FFF2-40B4-BE49-F238E27FC236}">
                <a16:creationId xmlns:a16="http://schemas.microsoft.com/office/drawing/2014/main" id="{C7F3306B-47D1-4275-8784-D37237CA5F9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200" y="3090736"/>
            <a:ext cx="3143873" cy="676529"/>
          </a:xfrm>
          <a:prstGeom prst="rect">
            <a:avLst/>
          </a:prstGeom>
        </p:spPr>
      </p:pic>
    </p:spTree>
    <p:extLst>
      <p:ext uri="{BB962C8B-B14F-4D97-AF65-F5344CB8AC3E}">
        <p14:creationId xmlns:p14="http://schemas.microsoft.com/office/powerpoint/2010/main" val="3125902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5D2296B9-E3F2-4AC0-84A7-EECB3E6AD002}"/>
              </a:ext>
            </a:extLst>
          </p:cNvPr>
          <p:cNvPicPr>
            <a:picLocks noChangeAspect="1"/>
          </p:cNvPicPr>
          <p:nvPr/>
        </p:nvPicPr>
        <p:blipFill rotWithShape="1">
          <a:blip r:embed="rId3"/>
          <a:srcRect l="45050" r="13263" b="17239"/>
          <a:stretch/>
        </p:blipFill>
        <p:spPr>
          <a:xfrm>
            <a:off x="2" y="488"/>
            <a:ext cx="5180901" cy="6857026"/>
          </a:xfrm>
          <a:custGeom>
            <a:avLst/>
            <a:gdLst>
              <a:gd name="connsiteX0" fmla="*/ 0 w 4508273"/>
              <a:gd name="connsiteY0" fmla="*/ 0 h 6994524"/>
              <a:gd name="connsiteX1" fmla="*/ 4508273 w 4508273"/>
              <a:gd name="connsiteY1" fmla="*/ 0 h 6994524"/>
              <a:gd name="connsiteX2" fmla="*/ 4508273 w 4508273"/>
              <a:gd name="connsiteY2" fmla="*/ 6994524 h 6994524"/>
              <a:gd name="connsiteX3" fmla="*/ 0 w 4508273"/>
              <a:gd name="connsiteY3" fmla="*/ 6994524 h 6994524"/>
            </a:gdLst>
            <a:ahLst/>
            <a:cxnLst>
              <a:cxn ang="0">
                <a:pos x="connsiteX0" y="connsiteY0"/>
              </a:cxn>
              <a:cxn ang="0">
                <a:pos x="connsiteX1" y="connsiteY1"/>
              </a:cxn>
              <a:cxn ang="0">
                <a:pos x="connsiteX2" y="connsiteY2"/>
              </a:cxn>
              <a:cxn ang="0">
                <a:pos x="connsiteX3" y="connsiteY3"/>
              </a:cxn>
            </a:cxnLst>
            <a:rect l="l" t="t" r="r" b="b"/>
            <a:pathLst>
              <a:path w="4508273" h="6994524">
                <a:moveTo>
                  <a:pt x="0" y="0"/>
                </a:moveTo>
                <a:lnTo>
                  <a:pt x="4508273" y="0"/>
                </a:lnTo>
                <a:lnTo>
                  <a:pt x="4508273" y="6994524"/>
                </a:lnTo>
                <a:lnTo>
                  <a:pt x="0" y="6994524"/>
                </a:lnTo>
                <a:close/>
              </a:path>
            </a:pathLst>
          </a:custGeom>
        </p:spPr>
      </p:pic>
      <p:sp>
        <p:nvSpPr>
          <p:cNvPr id="112" name="TextBox 111"/>
          <p:cNvSpPr txBox="1"/>
          <p:nvPr/>
        </p:nvSpPr>
        <p:spPr>
          <a:xfrm>
            <a:off x="6573783" y="1461343"/>
            <a:ext cx="5191793" cy="905153"/>
          </a:xfrm>
          <a:prstGeom prst="rect">
            <a:avLst/>
          </a:prstGeom>
        </p:spPr>
        <p:txBody>
          <a:bodyPr vert="horz" wrap="square" lIns="89630" tIns="89630" rIns="89630" bIns="89630" rtlCol="0" anchor="ctr" anchorCtr="0">
            <a:spAutoFit/>
          </a:bodyPr>
          <a:lstStyle/>
          <a:p>
            <a:pPr defTabSz="896036">
              <a:spcAft>
                <a:spcPts val="1175"/>
              </a:spcAft>
              <a:defRPr/>
            </a:pPr>
            <a:r>
              <a:rPr lang="en-US" sz="2353" dirty="0">
                <a:latin typeface="+mj-lt"/>
              </a:rPr>
              <a:t>Align customer, partner, and CAT expectations</a:t>
            </a:r>
          </a:p>
        </p:txBody>
      </p:sp>
      <p:sp>
        <p:nvSpPr>
          <p:cNvPr id="113" name="TextBox 112"/>
          <p:cNvSpPr txBox="1"/>
          <p:nvPr/>
        </p:nvSpPr>
        <p:spPr>
          <a:xfrm>
            <a:off x="6573783" y="3191378"/>
            <a:ext cx="5191793" cy="1267270"/>
          </a:xfrm>
          <a:prstGeom prst="rect">
            <a:avLst/>
          </a:prstGeom>
        </p:spPr>
        <p:txBody>
          <a:bodyPr vert="horz" wrap="square" lIns="89630" tIns="89630" rIns="89630" bIns="89630" rtlCol="0" anchor="ctr" anchorCtr="0">
            <a:spAutoFit/>
          </a:bodyPr>
          <a:lstStyle/>
          <a:p>
            <a:pPr defTabSz="896036">
              <a:spcAft>
                <a:spcPts val="1175"/>
              </a:spcAft>
              <a:defRPr/>
            </a:pPr>
            <a:r>
              <a:rPr lang="en-US" sz="2353" dirty="0">
                <a:latin typeface="+mj-lt"/>
              </a:rPr>
              <a:t>Understand the customer vision, goals, </a:t>
            </a:r>
            <a:r>
              <a:rPr lang="en-US" sz="2353" dirty="0" err="1">
                <a:latin typeface="+mj-lt"/>
              </a:rPr>
              <a:t>kpi’s</a:t>
            </a:r>
            <a:r>
              <a:rPr lang="en-US" sz="2353" dirty="0">
                <a:latin typeface="+mj-lt"/>
              </a:rPr>
              <a:t>, key stakeholders, support and governance models</a:t>
            </a:r>
          </a:p>
        </p:txBody>
      </p:sp>
      <p:sp>
        <p:nvSpPr>
          <p:cNvPr id="114" name="TextBox 113"/>
          <p:cNvSpPr txBox="1"/>
          <p:nvPr/>
        </p:nvSpPr>
        <p:spPr>
          <a:xfrm>
            <a:off x="6573783" y="5283514"/>
            <a:ext cx="5191793" cy="905183"/>
          </a:xfrm>
          <a:prstGeom prst="rect">
            <a:avLst/>
          </a:prstGeom>
        </p:spPr>
        <p:txBody>
          <a:bodyPr vert="horz" wrap="square" lIns="89630" tIns="89630" rIns="89630" bIns="89630" rtlCol="0" anchor="ctr" anchorCtr="0">
            <a:spAutoFit/>
          </a:bodyPr>
          <a:lstStyle/>
          <a:p>
            <a:pPr defTabSz="896036">
              <a:spcAft>
                <a:spcPts val="1175"/>
              </a:spcAft>
              <a:defRPr/>
            </a:pPr>
            <a:r>
              <a:rPr lang="en-US" sz="2353" dirty="0">
                <a:latin typeface="+mj-lt"/>
              </a:rPr>
              <a:t>High level architecture, relevant data sources and proposed solution</a:t>
            </a:r>
          </a:p>
        </p:txBody>
      </p:sp>
      <p:sp>
        <p:nvSpPr>
          <p:cNvPr id="40" name="Rectangle 39">
            <a:extLst>
              <a:ext uri="{FF2B5EF4-FFF2-40B4-BE49-F238E27FC236}">
                <a16:creationId xmlns:a16="http://schemas.microsoft.com/office/drawing/2014/main" id="{7963CDDE-F6AE-4956-B49D-B6C9775E523E}"/>
              </a:ext>
            </a:extLst>
          </p:cNvPr>
          <p:cNvSpPr/>
          <p:nvPr/>
        </p:nvSpPr>
        <p:spPr>
          <a:xfrm>
            <a:off x="9564978" y="540938"/>
            <a:ext cx="517844" cy="197498"/>
          </a:xfrm>
          <a:prstGeom prst="rect">
            <a:avLst/>
          </a:prstGeom>
          <a:noFill/>
        </p:spPr>
        <p:txBody>
          <a:bodyPr wrap="square" lIns="0" tIns="0" rIns="0" bIns="0" rtlCol="0" anchor="ctr">
            <a:noAutofit/>
          </a:bodyPr>
          <a:lstStyle/>
          <a:p>
            <a:pPr algn="ctr"/>
            <a:r>
              <a:rPr lang="en-US" sz="784">
                <a:solidFill>
                  <a:schemeClr val="accent1"/>
                </a:solidFill>
                <a:latin typeface="+mj-lt"/>
              </a:rPr>
              <a:t>Initiate</a:t>
            </a:r>
          </a:p>
        </p:txBody>
      </p:sp>
      <p:sp>
        <p:nvSpPr>
          <p:cNvPr id="70" name="Rectangle 69">
            <a:extLst>
              <a:ext uri="{FF2B5EF4-FFF2-40B4-BE49-F238E27FC236}">
                <a16:creationId xmlns:a16="http://schemas.microsoft.com/office/drawing/2014/main" id="{A19639BC-0355-43B3-B13E-053A0914DA67}"/>
              </a:ext>
            </a:extLst>
          </p:cNvPr>
          <p:cNvSpPr/>
          <p:nvPr/>
        </p:nvSpPr>
        <p:spPr>
          <a:xfrm>
            <a:off x="9564980" y="73063"/>
            <a:ext cx="517841" cy="455008"/>
          </a:xfrm>
          <a:prstGeom prst="rect">
            <a:avLst/>
          </a:prstGeom>
          <a:solidFill>
            <a:schemeClr val="accent1"/>
          </a:solidFill>
        </p:spPr>
        <p:txBody>
          <a:bodyPr wrap="square" lIns="0" tIns="0" rIns="0" bIns="0" rtlCol="0" anchor="ctr">
            <a:noAutofit/>
          </a:bodyPr>
          <a:lstStyle/>
          <a:p>
            <a:pPr algn="ctr"/>
            <a:endParaRPr lang="en-US" sz="1765">
              <a:latin typeface="Segoe UI"/>
            </a:endParaRPr>
          </a:p>
        </p:txBody>
      </p:sp>
      <p:sp>
        <p:nvSpPr>
          <p:cNvPr id="71" name="Rectangle 70">
            <a:extLst>
              <a:ext uri="{FF2B5EF4-FFF2-40B4-BE49-F238E27FC236}">
                <a16:creationId xmlns:a16="http://schemas.microsoft.com/office/drawing/2014/main" id="{A8262E0C-1981-464D-A84F-9022E41072CB}"/>
              </a:ext>
            </a:extLst>
          </p:cNvPr>
          <p:cNvSpPr/>
          <p:nvPr/>
        </p:nvSpPr>
        <p:spPr>
          <a:xfrm>
            <a:off x="10125899" y="73063"/>
            <a:ext cx="517841" cy="455008"/>
          </a:xfrm>
          <a:prstGeom prst="rect">
            <a:avLst/>
          </a:prstGeom>
          <a:solidFill>
            <a:schemeClr val="bg1">
              <a:lumMod val="95000"/>
            </a:schemeClr>
          </a:solidFill>
        </p:spPr>
        <p:txBody>
          <a:bodyPr wrap="square" lIns="0" tIns="0" rIns="0" bIns="0" rtlCol="0" anchor="ctr">
            <a:noAutofit/>
          </a:bodyPr>
          <a:lstStyle/>
          <a:p>
            <a:pPr algn="ctr"/>
            <a:endParaRPr lang="en-US" sz="1765">
              <a:latin typeface="Segoe UI"/>
            </a:endParaRPr>
          </a:p>
        </p:txBody>
      </p:sp>
      <p:sp>
        <p:nvSpPr>
          <p:cNvPr id="72" name="Rectangle 71">
            <a:extLst>
              <a:ext uri="{FF2B5EF4-FFF2-40B4-BE49-F238E27FC236}">
                <a16:creationId xmlns:a16="http://schemas.microsoft.com/office/drawing/2014/main" id="{8D72AD7B-FF93-4D6C-B925-13A9A3E33F79}"/>
              </a:ext>
            </a:extLst>
          </p:cNvPr>
          <p:cNvSpPr/>
          <p:nvPr/>
        </p:nvSpPr>
        <p:spPr>
          <a:xfrm>
            <a:off x="10686816" y="73063"/>
            <a:ext cx="517841" cy="455008"/>
          </a:xfrm>
          <a:prstGeom prst="rect">
            <a:avLst/>
          </a:prstGeom>
          <a:solidFill>
            <a:schemeClr val="bg1">
              <a:lumMod val="95000"/>
            </a:schemeClr>
          </a:solidFill>
        </p:spPr>
        <p:txBody>
          <a:bodyPr wrap="square" lIns="0" tIns="0" rIns="0" bIns="0" rtlCol="0" anchor="ctr">
            <a:noAutofit/>
          </a:bodyPr>
          <a:lstStyle/>
          <a:p>
            <a:pPr algn="ctr"/>
            <a:endParaRPr lang="en-US" sz="1765">
              <a:latin typeface="Segoe UI"/>
            </a:endParaRPr>
          </a:p>
        </p:txBody>
      </p:sp>
      <p:sp>
        <p:nvSpPr>
          <p:cNvPr id="74" name="Rectangle 73">
            <a:extLst>
              <a:ext uri="{FF2B5EF4-FFF2-40B4-BE49-F238E27FC236}">
                <a16:creationId xmlns:a16="http://schemas.microsoft.com/office/drawing/2014/main" id="{2A922AEC-C569-4712-9287-132AF87EE728}"/>
              </a:ext>
            </a:extLst>
          </p:cNvPr>
          <p:cNvSpPr/>
          <p:nvPr/>
        </p:nvSpPr>
        <p:spPr>
          <a:xfrm>
            <a:off x="11247736" y="73063"/>
            <a:ext cx="517841" cy="455008"/>
          </a:xfrm>
          <a:prstGeom prst="rect">
            <a:avLst/>
          </a:prstGeom>
          <a:solidFill>
            <a:schemeClr val="bg1">
              <a:lumMod val="95000"/>
            </a:schemeClr>
          </a:solidFill>
        </p:spPr>
        <p:txBody>
          <a:bodyPr wrap="square" lIns="0" tIns="0" rIns="0" bIns="0" rtlCol="0" anchor="ctr">
            <a:noAutofit/>
          </a:bodyPr>
          <a:lstStyle/>
          <a:p>
            <a:pPr algn="ctr"/>
            <a:endParaRPr lang="en-US" sz="1765">
              <a:latin typeface="Segoe UI"/>
            </a:endParaRPr>
          </a:p>
        </p:txBody>
      </p:sp>
      <p:sp>
        <p:nvSpPr>
          <p:cNvPr id="78" name="Rectangle 77">
            <a:extLst>
              <a:ext uri="{FF2B5EF4-FFF2-40B4-BE49-F238E27FC236}">
                <a16:creationId xmlns:a16="http://schemas.microsoft.com/office/drawing/2014/main" id="{3DCE1394-A9BB-4701-B192-668419545CEE}"/>
              </a:ext>
            </a:extLst>
          </p:cNvPr>
          <p:cNvSpPr/>
          <p:nvPr/>
        </p:nvSpPr>
        <p:spPr>
          <a:xfrm>
            <a:off x="10125896" y="540938"/>
            <a:ext cx="517844" cy="197498"/>
          </a:xfrm>
          <a:prstGeom prst="rect">
            <a:avLst/>
          </a:prstGeom>
          <a:noFill/>
        </p:spPr>
        <p:txBody>
          <a:bodyPr wrap="square" lIns="0" tIns="0" rIns="0" bIns="0" rtlCol="0" anchor="ctr">
            <a:noAutofit/>
          </a:bodyPr>
          <a:lstStyle/>
          <a:p>
            <a:pPr algn="ctr"/>
            <a:r>
              <a:rPr lang="en-US" sz="784">
                <a:solidFill>
                  <a:schemeClr val="bg1">
                    <a:lumMod val="85000"/>
                  </a:schemeClr>
                </a:solidFill>
                <a:latin typeface="+mj-lt"/>
              </a:rPr>
              <a:t>Implement</a:t>
            </a:r>
          </a:p>
        </p:txBody>
      </p:sp>
      <p:sp>
        <p:nvSpPr>
          <p:cNvPr id="79" name="Rectangle 78">
            <a:extLst>
              <a:ext uri="{FF2B5EF4-FFF2-40B4-BE49-F238E27FC236}">
                <a16:creationId xmlns:a16="http://schemas.microsoft.com/office/drawing/2014/main" id="{55E1176D-27C4-4ABA-907A-4D50BF84CE8C}"/>
              </a:ext>
            </a:extLst>
          </p:cNvPr>
          <p:cNvSpPr/>
          <p:nvPr/>
        </p:nvSpPr>
        <p:spPr>
          <a:xfrm>
            <a:off x="10686815" y="540938"/>
            <a:ext cx="517844" cy="197498"/>
          </a:xfrm>
          <a:prstGeom prst="rect">
            <a:avLst/>
          </a:prstGeom>
          <a:noFill/>
        </p:spPr>
        <p:txBody>
          <a:bodyPr wrap="square" lIns="0" tIns="0" rIns="0" bIns="0" rtlCol="0" anchor="ctr">
            <a:noAutofit/>
          </a:bodyPr>
          <a:lstStyle/>
          <a:p>
            <a:pPr algn="ctr"/>
            <a:r>
              <a:rPr lang="en-US" sz="784">
                <a:solidFill>
                  <a:schemeClr val="bg1">
                    <a:lumMod val="85000"/>
                  </a:schemeClr>
                </a:solidFill>
                <a:latin typeface="+mj-lt"/>
              </a:rPr>
              <a:t>Prepare</a:t>
            </a:r>
          </a:p>
        </p:txBody>
      </p:sp>
      <p:sp>
        <p:nvSpPr>
          <p:cNvPr id="80" name="Rectangle 79">
            <a:extLst>
              <a:ext uri="{FF2B5EF4-FFF2-40B4-BE49-F238E27FC236}">
                <a16:creationId xmlns:a16="http://schemas.microsoft.com/office/drawing/2014/main" id="{87293268-F9C8-4E36-BF50-761035D90366}"/>
              </a:ext>
            </a:extLst>
          </p:cNvPr>
          <p:cNvSpPr/>
          <p:nvPr/>
        </p:nvSpPr>
        <p:spPr>
          <a:xfrm>
            <a:off x="11247732" y="540938"/>
            <a:ext cx="517844" cy="197498"/>
          </a:xfrm>
          <a:prstGeom prst="rect">
            <a:avLst/>
          </a:prstGeom>
          <a:noFill/>
        </p:spPr>
        <p:txBody>
          <a:bodyPr wrap="square" lIns="0" tIns="0" rIns="0" bIns="0" rtlCol="0" anchor="ctr">
            <a:noAutofit/>
          </a:bodyPr>
          <a:lstStyle/>
          <a:p>
            <a:pPr algn="ctr"/>
            <a:r>
              <a:rPr lang="en-US" sz="784">
                <a:solidFill>
                  <a:schemeClr val="bg1">
                    <a:lumMod val="85000"/>
                  </a:schemeClr>
                </a:solidFill>
                <a:latin typeface="+mj-lt"/>
              </a:rPr>
              <a:t>Operate</a:t>
            </a:r>
          </a:p>
        </p:txBody>
      </p:sp>
      <p:sp>
        <p:nvSpPr>
          <p:cNvPr id="2" name="Title 1"/>
          <p:cNvSpPr>
            <a:spLocks noGrp="1"/>
          </p:cNvSpPr>
          <p:nvPr>
            <p:ph type="title"/>
          </p:nvPr>
        </p:nvSpPr>
        <p:spPr>
          <a:xfrm>
            <a:off x="5524458" y="289511"/>
            <a:ext cx="6400622" cy="899665"/>
          </a:xfrm>
        </p:spPr>
        <p:txBody>
          <a:bodyPr/>
          <a:lstStyle/>
          <a:p>
            <a:r>
              <a:rPr lang="en-US">
                <a:solidFill>
                  <a:schemeClr val="tx2"/>
                </a:solidFill>
              </a:rPr>
              <a:t>Initiate</a:t>
            </a:r>
          </a:p>
        </p:txBody>
      </p:sp>
      <p:sp>
        <p:nvSpPr>
          <p:cNvPr id="42" name="Rectangle 41">
            <a:extLst>
              <a:ext uri="{FF2B5EF4-FFF2-40B4-BE49-F238E27FC236}">
                <a16:creationId xmlns:a16="http://schemas.microsoft.com/office/drawing/2014/main" id="{46ED0BA5-D684-4D4A-AFBE-CE658ADF1E0F}"/>
              </a:ext>
            </a:extLst>
          </p:cNvPr>
          <p:cNvSpPr/>
          <p:nvPr/>
        </p:nvSpPr>
        <p:spPr>
          <a:xfrm>
            <a:off x="1" y="4919008"/>
            <a:ext cx="5176898" cy="1938992"/>
          </a:xfrm>
          <a:prstGeom prst="rect">
            <a:avLst/>
          </a:prstGeom>
          <a:solidFill>
            <a:schemeClr val="tx2"/>
          </a:solidFill>
        </p:spPr>
        <p:txBody>
          <a:bodyPr wrap="square">
            <a:noAutofit/>
          </a:bodyPr>
          <a:lstStyle/>
          <a:p>
            <a:r>
              <a:rPr lang="en-US" sz="2400">
                <a:ln w="3175">
                  <a:noFill/>
                </a:ln>
                <a:solidFill>
                  <a:schemeClr val="bg1"/>
                </a:solidFill>
                <a:cs typeface="Segoe UI" pitchFamily="34" charset="0"/>
              </a:rPr>
              <a:t>Create a joint understanding about the project and accountabilities. Define overall project context</a:t>
            </a:r>
            <a:br>
              <a:rPr lang="en-US" sz="2400">
                <a:ln w="3175">
                  <a:noFill/>
                </a:ln>
                <a:solidFill>
                  <a:schemeClr val="bg1"/>
                </a:solidFill>
                <a:cs typeface="Segoe UI" pitchFamily="34" charset="0"/>
              </a:rPr>
            </a:br>
            <a:r>
              <a:rPr lang="en-US" sz="2400">
                <a:ln w="3175">
                  <a:noFill/>
                </a:ln>
                <a:solidFill>
                  <a:schemeClr val="bg1"/>
                </a:solidFill>
                <a:cs typeface="Segoe UI" pitchFamily="34" charset="0"/>
              </a:rPr>
              <a:t>and solution</a:t>
            </a:r>
            <a:endParaRPr lang="en-US" sz="1600">
              <a:solidFill>
                <a:schemeClr val="bg1"/>
              </a:solidFill>
            </a:endParaRPr>
          </a:p>
        </p:txBody>
      </p:sp>
      <p:cxnSp>
        <p:nvCxnSpPr>
          <p:cNvPr id="16" name="Straight Connector 15">
            <a:extLst>
              <a:ext uri="{FF2B5EF4-FFF2-40B4-BE49-F238E27FC236}">
                <a16:creationId xmlns:a16="http://schemas.microsoft.com/office/drawing/2014/main" id="{F0DE9096-44E3-46D0-A320-63753BEBE4F2}"/>
              </a:ext>
            </a:extLst>
          </p:cNvPr>
          <p:cNvCxnSpPr/>
          <p:nvPr/>
        </p:nvCxnSpPr>
        <p:spPr>
          <a:xfrm>
            <a:off x="5176899" y="2869465"/>
            <a:ext cx="6588677" cy="0"/>
          </a:xfrm>
          <a:prstGeom prst="line">
            <a:avLst/>
          </a:prstGeom>
          <a:ln w="317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67EBF61-CEAA-4420-88ED-DC9606A57A30}"/>
              </a:ext>
            </a:extLst>
          </p:cNvPr>
          <p:cNvCxnSpPr/>
          <p:nvPr/>
        </p:nvCxnSpPr>
        <p:spPr>
          <a:xfrm>
            <a:off x="5176899" y="4780557"/>
            <a:ext cx="6588677" cy="0"/>
          </a:xfrm>
          <a:prstGeom prst="line">
            <a:avLst/>
          </a:prstGeom>
          <a:ln w="317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2B403391-CEF0-43B9-A3E1-26AB8DB6F825}"/>
              </a:ext>
            </a:extLst>
          </p:cNvPr>
          <p:cNvGrpSpPr/>
          <p:nvPr/>
        </p:nvGrpSpPr>
        <p:grpSpPr>
          <a:xfrm>
            <a:off x="5589159" y="1537786"/>
            <a:ext cx="678185" cy="702056"/>
            <a:chOff x="5769769" y="3088481"/>
            <a:chExt cx="647700" cy="674370"/>
          </a:xfrm>
        </p:grpSpPr>
        <p:sp>
          <p:nvSpPr>
            <p:cNvPr id="57" name="Freeform: Shape 56">
              <a:extLst>
                <a:ext uri="{FF2B5EF4-FFF2-40B4-BE49-F238E27FC236}">
                  <a16:creationId xmlns:a16="http://schemas.microsoft.com/office/drawing/2014/main" id="{C1ED1F36-D260-4304-B4FB-4D5989DE0DFC}"/>
                </a:ext>
              </a:extLst>
            </p:cNvPr>
            <p:cNvSpPr/>
            <p:nvPr/>
          </p:nvSpPr>
          <p:spPr>
            <a:xfrm>
              <a:off x="5938361" y="3088481"/>
              <a:ext cx="314325" cy="314325"/>
            </a:xfrm>
            <a:custGeom>
              <a:avLst/>
              <a:gdLst>
                <a:gd name="connsiteX0" fmla="*/ 308134 w 314325"/>
                <a:gd name="connsiteY0" fmla="*/ 157639 h 314325"/>
                <a:gd name="connsiteX1" fmla="*/ 157639 w 314325"/>
                <a:gd name="connsiteY1" fmla="*/ 308134 h 314325"/>
                <a:gd name="connsiteX2" fmla="*/ 7144 w 314325"/>
                <a:gd name="connsiteY2" fmla="*/ 157639 h 314325"/>
                <a:gd name="connsiteX3" fmla="*/ 157639 w 314325"/>
                <a:gd name="connsiteY3" fmla="*/ 7144 h 314325"/>
                <a:gd name="connsiteX4" fmla="*/ 308134 w 314325"/>
                <a:gd name="connsiteY4" fmla="*/ 157639 h 314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 h="314325">
                  <a:moveTo>
                    <a:pt x="308134" y="157639"/>
                  </a:moveTo>
                  <a:cubicBezTo>
                    <a:pt x="308134" y="240755"/>
                    <a:pt x="240755" y="308134"/>
                    <a:pt x="157639" y="308134"/>
                  </a:cubicBezTo>
                  <a:cubicBezTo>
                    <a:pt x="74523" y="308134"/>
                    <a:pt x="7144" y="240755"/>
                    <a:pt x="7144" y="157639"/>
                  </a:cubicBezTo>
                  <a:cubicBezTo>
                    <a:pt x="7144" y="74523"/>
                    <a:pt x="74523" y="7144"/>
                    <a:pt x="157639" y="7144"/>
                  </a:cubicBezTo>
                  <a:cubicBezTo>
                    <a:pt x="240755" y="7144"/>
                    <a:pt x="308134" y="74523"/>
                    <a:pt x="308134" y="157639"/>
                  </a:cubicBezTo>
                  <a:close/>
                </a:path>
              </a:pathLst>
            </a:custGeom>
            <a:solidFill>
              <a:srgbClr val="3D3D40"/>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9221C52B-851F-4EE4-8E3E-6A3D0C70EEF6}"/>
                </a:ext>
              </a:extLst>
            </p:cNvPr>
            <p:cNvSpPr/>
            <p:nvPr/>
          </p:nvSpPr>
          <p:spPr>
            <a:xfrm>
              <a:off x="5769769" y="3410426"/>
              <a:ext cx="647700" cy="352425"/>
            </a:xfrm>
            <a:custGeom>
              <a:avLst/>
              <a:gdLst>
                <a:gd name="connsiteX0" fmla="*/ 436721 w 647700"/>
                <a:gd name="connsiteY0" fmla="*/ 7144 h 352425"/>
                <a:gd name="connsiteX1" fmla="*/ 215741 w 647700"/>
                <a:gd name="connsiteY1" fmla="*/ 7144 h 352425"/>
                <a:gd name="connsiteX2" fmla="*/ 7144 w 647700"/>
                <a:gd name="connsiteY2" fmla="*/ 215741 h 352425"/>
                <a:gd name="connsiteX3" fmla="*/ 7144 w 647700"/>
                <a:gd name="connsiteY3" fmla="*/ 351949 h 352425"/>
                <a:gd name="connsiteX4" fmla="*/ 644366 w 647700"/>
                <a:gd name="connsiteY4" fmla="*/ 351949 h 352425"/>
                <a:gd name="connsiteX5" fmla="*/ 644366 w 647700"/>
                <a:gd name="connsiteY5" fmla="*/ 214789 h 352425"/>
                <a:gd name="connsiteX6" fmla="*/ 436721 w 647700"/>
                <a:gd name="connsiteY6" fmla="*/ 7144 h 352425"/>
                <a:gd name="connsiteX7" fmla="*/ 326231 w 647700"/>
                <a:gd name="connsiteY7" fmla="*/ 290989 h 352425"/>
                <a:gd name="connsiteX8" fmla="*/ 302419 w 647700"/>
                <a:gd name="connsiteY8" fmla="*/ 208121 h 352425"/>
                <a:gd name="connsiteX9" fmla="*/ 310991 w 647700"/>
                <a:gd name="connsiteY9" fmla="*/ 77629 h 352425"/>
                <a:gd name="connsiteX10" fmla="*/ 341471 w 647700"/>
                <a:gd name="connsiteY10" fmla="*/ 77629 h 352425"/>
                <a:gd name="connsiteX11" fmla="*/ 350044 w 647700"/>
                <a:gd name="connsiteY11" fmla="*/ 208121 h 352425"/>
                <a:gd name="connsiteX12" fmla="*/ 326231 w 647700"/>
                <a:gd name="connsiteY12" fmla="*/ 290989 h 352425"/>
                <a:gd name="connsiteX13" fmla="*/ 341471 w 647700"/>
                <a:gd name="connsiteY13" fmla="*/ 72866 h 352425"/>
                <a:gd name="connsiteX14" fmla="*/ 341471 w 647700"/>
                <a:gd name="connsiteY14" fmla="*/ 72866 h 352425"/>
                <a:gd name="connsiteX15" fmla="*/ 311944 w 647700"/>
                <a:gd name="connsiteY15" fmla="*/ 72866 h 352425"/>
                <a:gd name="connsiteX16" fmla="*/ 290989 w 647700"/>
                <a:gd name="connsiteY16" fmla="*/ 36671 h 352425"/>
                <a:gd name="connsiteX17" fmla="*/ 363379 w 647700"/>
                <a:gd name="connsiteY17" fmla="*/ 36671 h 352425"/>
                <a:gd name="connsiteX18" fmla="*/ 341471 w 647700"/>
                <a:gd name="connsiteY18" fmla="*/ 72866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700" h="352425">
                  <a:moveTo>
                    <a:pt x="436721" y="7144"/>
                  </a:moveTo>
                  <a:lnTo>
                    <a:pt x="215741" y="7144"/>
                  </a:lnTo>
                  <a:cubicBezTo>
                    <a:pt x="101441" y="7144"/>
                    <a:pt x="7144" y="100489"/>
                    <a:pt x="7144" y="215741"/>
                  </a:cubicBezTo>
                  <a:lnTo>
                    <a:pt x="7144" y="351949"/>
                  </a:lnTo>
                  <a:lnTo>
                    <a:pt x="644366" y="351949"/>
                  </a:lnTo>
                  <a:lnTo>
                    <a:pt x="644366" y="214789"/>
                  </a:lnTo>
                  <a:cubicBezTo>
                    <a:pt x="645319" y="100489"/>
                    <a:pt x="551021" y="7144"/>
                    <a:pt x="436721" y="7144"/>
                  </a:cubicBezTo>
                  <a:close/>
                  <a:moveTo>
                    <a:pt x="326231" y="290989"/>
                  </a:moveTo>
                  <a:lnTo>
                    <a:pt x="302419" y="208121"/>
                  </a:lnTo>
                  <a:lnTo>
                    <a:pt x="310991" y="77629"/>
                  </a:lnTo>
                  <a:lnTo>
                    <a:pt x="341471" y="77629"/>
                  </a:lnTo>
                  <a:lnTo>
                    <a:pt x="350044" y="208121"/>
                  </a:lnTo>
                  <a:lnTo>
                    <a:pt x="326231" y="290989"/>
                  </a:lnTo>
                  <a:close/>
                  <a:moveTo>
                    <a:pt x="341471" y="72866"/>
                  </a:moveTo>
                  <a:lnTo>
                    <a:pt x="341471" y="72866"/>
                  </a:lnTo>
                  <a:lnTo>
                    <a:pt x="311944" y="72866"/>
                  </a:lnTo>
                  <a:lnTo>
                    <a:pt x="290989" y="36671"/>
                  </a:lnTo>
                  <a:lnTo>
                    <a:pt x="363379" y="36671"/>
                  </a:lnTo>
                  <a:lnTo>
                    <a:pt x="341471" y="72866"/>
                  </a:lnTo>
                  <a:close/>
                </a:path>
              </a:pathLst>
            </a:custGeom>
            <a:solidFill>
              <a:srgbClr val="00E7CF"/>
            </a:solidFill>
            <a:ln w="9525" cap="flat">
              <a:noFill/>
              <a:prstDash val="solid"/>
              <a:miter/>
            </a:ln>
          </p:spPr>
          <p:txBody>
            <a:bodyPr rtlCol="0" anchor="ctr"/>
            <a:lstStyle/>
            <a:p>
              <a:endParaRPr lang="en-IN"/>
            </a:p>
          </p:txBody>
        </p:sp>
      </p:grpSp>
      <p:grpSp>
        <p:nvGrpSpPr>
          <p:cNvPr id="86" name="Group 137">
            <a:extLst>
              <a:ext uri="{FF2B5EF4-FFF2-40B4-BE49-F238E27FC236}">
                <a16:creationId xmlns:a16="http://schemas.microsoft.com/office/drawing/2014/main" id="{11BC67B3-7758-461E-BC57-0A88C157C2EA}"/>
              </a:ext>
            </a:extLst>
          </p:cNvPr>
          <p:cNvGrpSpPr/>
          <p:nvPr/>
        </p:nvGrpSpPr>
        <p:grpSpPr>
          <a:xfrm>
            <a:off x="5589159" y="3499088"/>
            <a:ext cx="709409" cy="651898"/>
            <a:chOff x="3848315" y="2854269"/>
            <a:chExt cx="180212" cy="166560"/>
          </a:xfrm>
        </p:grpSpPr>
        <p:sp>
          <p:nvSpPr>
            <p:cNvPr id="87" name="Freeform: Shape 86">
              <a:extLst>
                <a:ext uri="{FF2B5EF4-FFF2-40B4-BE49-F238E27FC236}">
                  <a16:creationId xmlns:a16="http://schemas.microsoft.com/office/drawing/2014/main" id="{CEE83606-5B3F-4973-AED6-2BFEDDFA409A}"/>
                </a:ext>
              </a:extLst>
            </p:cNvPr>
            <p:cNvSpPr/>
            <p:nvPr/>
          </p:nvSpPr>
          <p:spPr>
            <a:xfrm>
              <a:off x="3848315" y="2854269"/>
              <a:ext cx="121450" cy="166560"/>
            </a:xfrm>
            <a:custGeom>
              <a:avLst/>
              <a:gdLst>
                <a:gd name="connsiteX0" fmla="*/ 241548 w 333375"/>
                <a:gd name="connsiteY0" fmla="*/ 144730 h 457200"/>
                <a:gd name="connsiteX1" fmla="*/ 190110 w 333375"/>
                <a:gd name="connsiteY1" fmla="*/ 93296 h 457200"/>
                <a:gd name="connsiteX2" fmla="*/ 190110 w 333375"/>
                <a:gd name="connsiteY2" fmla="*/ 16715 h 457200"/>
                <a:gd name="connsiteX3" fmla="*/ 191819 w 333375"/>
                <a:gd name="connsiteY3" fmla="*/ 7144 h 457200"/>
                <a:gd name="connsiteX4" fmla="*/ 39495 w 333375"/>
                <a:gd name="connsiteY4" fmla="*/ 7144 h 457200"/>
                <a:gd name="connsiteX5" fmla="*/ 7144 w 333375"/>
                <a:gd name="connsiteY5" fmla="*/ 39486 h 457200"/>
                <a:gd name="connsiteX6" fmla="*/ 7144 w 333375"/>
                <a:gd name="connsiteY6" fmla="*/ 421258 h 457200"/>
                <a:gd name="connsiteX7" fmla="*/ 39495 w 333375"/>
                <a:gd name="connsiteY7" fmla="*/ 453605 h 457200"/>
                <a:gd name="connsiteX8" fmla="*/ 295340 w 333375"/>
                <a:gd name="connsiteY8" fmla="*/ 453605 h 457200"/>
                <a:gd name="connsiteX9" fmla="*/ 327682 w 333375"/>
                <a:gd name="connsiteY9" fmla="*/ 421258 h 457200"/>
                <a:gd name="connsiteX10" fmla="*/ 327682 w 333375"/>
                <a:gd name="connsiteY10" fmla="*/ 143010 h 457200"/>
                <a:gd name="connsiteX11" fmla="*/ 318130 w 333375"/>
                <a:gd name="connsiteY11" fmla="*/ 144730 h 457200"/>
                <a:gd name="connsiteX12" fmla="*/ 241548 w 333375"/>
                <a:gd name="connsiteY12" fmla="*/ 144730 h 457200"/>
                <a:gd name="connsiteX13" fmla="*/ 68545 w 333375"/>
                <a:gd name="connsiteY13" fmla="*/ 88325 h 457200"/>
                <a:gd name="connsiteX14" fmla="*/ 166399 w 333375"/>
                <a:gd name="connsiteY14" fmla="*/ 88325 h 457200"/>
                <a:gd name="connsiteX15" fmla="*/ 175924 w 333375"/>
                <a:gd name="connsiteY15" fmla="*/ 97850 h 457200"/>
                <a:gd name="connsiteX16" fmla="*/ 166399 w 333375"/>
                <a:gd name="connsiteY16" fmla="*/ 107375 h 457200"/>
                <a:gd name="connsiteX17" fmla="*/ 68545 w 333375"/>
                <a:gd name="connsiteY17" fmla="*/ 107375 h 457200"/>
                <a:gd name="connsiteX18" fmla="*/ 59020 w 333375"/>
                <a:gd name="connsiteY18" fmla="*/ 97850 h 457200"/>
                <a:gd name="connsiteX19" fmla="*/ 68545 w 333375"/>
                <a:gd name="connsiteY19" fmla="*/ 88325 h 457200"/>
                <a:gd name="connsiteX20" fmla="*/ 254422 w 333375"/>
                <a:gd name="connsiteY20" fmla="*/ 389809 h 457200"/>
                <a:gd name="connsiteX21" fmla="*/ 68545 w 333375"/>
                <a:gd name="connsiteY21" fmla="*/ 389809 h 457200"/>
                <a:gd name="connsiteX22" fmla="*/ 59020 w 333375"/>
                <a:gd name="connsiteY22" fmla="*/ 380284 h 457200"/>
                <a:gd name="connsiteX23" fmla="*/ 68545 w 333375"/>
                <a:gd name="connsiteY23" fmla="*/ 370759 h 457200"/>
                <a:gd name="connsiteX24" fmla="*/ 254422 w 333375"/>
                <a:gd name="connsiteY24" fmla="*/ 370759 h 457200"/>
                <a:gd name="connsiteX25" fmla="*/ 263947 w 333375"/>
                <a:gd name="connsiteY25" fmla="*/ 380284 h 457200"/>
                <a:gd name="connsiteX26" fmla="*/ 254422 w 333375"/>
                <a:gd name="connsiteY26" fmla="*/ 389809 h 457200"/>
                <a:gd name="connsiteX27" fmla="*/ 254422 w 333375"/>
                <a:gd name="connsiteY27" fmla="*/ 315451 h 457200"/>
                <a:gd name="connsiteX28" fmla="*/ 68545 w 333375"/>
                <a:gd name="connsiteY28" fmla="*/ 315451 h 457200"/>
                <a:gd name="connsiteX29" fmla="*/ 59020 w 333375"/>
                <a:gd name="connsiteY29" fmla="*/ 305926 h 457200"/>
                <a:gd name="connsiteX30" fmla="*/ 68545 w 333375"/>
                <a:gd name="connsiteY30" fmla="*/ 296401 h 457200"/>
                <a:gd name="connsiteX31" fmla="*/ 254422 w 333375"/>
                <a:gd name="connsiteY31" fmla="*/ 296401 h 457200"/>
                <a:gd name="connsiteX32" fmla="*/ 263947 w 333375"/>
                <a:gd name="connsiteY32" fmla="*/ 305926 h 457200"/>
                <a:gd name="connsiteX33" fmla="*/ 254422 w 333375"/>
                <a:gd name="connsiteY33" fmla="*/ 315451 h 457200"/>
                <a:gd name="connsiteX34" fmla="*/ 254422 w 333375"/>
                <a:gd name="connsiteY34" fmla="*/ 241097 h 457200"/>
                <a:gd name="connsiteX35" fmla="*/ 68545 w 333375"/>
                <a:gd name="connsiteY35" fmla="*/ 241097 h 457200"/>
                <a:gd name="connsiteX36" fmla="*/ 59020 w 333375"/>
                <a:gd name="connsiteY36" fmla="*/ 231572 h 457200"/>
                <a:gd name="connsiteX37" fmla="*/ 68545 w 333375"/>
                <a:gd name="connsiteY37" fmla="*/ 222047 h 457200"/>
                <a:gd name="connsiteX38" fmla="*/ 254422 w 333375"/>
                <a:gd name="connsiteY38" fmla="*/ 222047 h 457200"/>
                <a:gd name="connsiteX39" fmla="*/ 263947 w 333375"/>
                <a:gd name="connsiteY39" fmla="*/ 231572 h 457200"/>
                <a:gd name="connsiteX40" fmla="*/ 254422 w 333375"/>
                <a:gd name="connsiteY40" fmla="*/ 241097 h 457200"/>
                <a:gd name="connsiteX41" fmla="*/ 254422 w 333375"/>
                <a:gd name="connsiteY41" fmla="*/ 166744 h 457200"/>
                <a:gd name="connsiteX42" fmla="*/ 68545 w 333375"/>
                <a:gd name="connsiteY42" fmla="*/ 166744 h 457200"/>
                <a:gd name="connsiteX43" fmla="*/ 59020 w 333375"/>
                <a:gd name="connsiteY43" fmla="*/ 157219 h 457200"/>
                <a:gd name="connsiteX44" fmla="*/ 68545 w 333375"/>
                <a:gd name="connsiteY44" fmla="*/ 147694 h 457200"/>
                <a:gd name="connsiteX45" fmla="*/ 254422 w 333375"/>
                <a:gd name="connsiteY45" fmla="*/ 147694 h 457200"/>
                <a:gd name="connsiteX46" fmla="*/ 263947 w 333375"/>
                <a:gd name="connsiteY46" fmla="*/ 157219 h 457200"/>
                <a:gd name="connsiteX47" fmla="*/ 254422 w 333375"/>
                <a:gd name="connsiteY47" fmla="*/ 166744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33375" h="457200">
                  <a:moveTo>
                    <a:pt x="241548" y="144730"/>
                  </a:moveTo>
                  <a:cubicBezTo>
                    <a:pt x="213187" y="144730"/>
                    <a:pt x="190110" y="121658"/>
                    <a:pt x="190110" y="93296"/>
                  </a:cubicBezTo>
                  <a:lnTo>
                    <a:pt x="190110" y="16715"/>
                  </a:lnTo>
                  <a:cubicBezTo>
                    <a:pt x="190110" y="13380"/>
                    <a:pt x="190744" y="10169"/>
                    <a:pt x="191819" y="7144"/>
                  </a:cubicBezTo>
                  <a:lnTo>
                    <a:pt x="39495" y="7144"/>
                  </a:lnTo>
                  <a:cubicBezTo>
                    <a:pt x="21655" y="7144"/>
                    <a:pt x="7144" y="21655"/>
                    <a:pt x="7144" y="39486"/>
                  </a:cubicBezTo>
                  <a:lnTo>
                    <a:pt x="7144" y="421258"/>
                  </a:lnTo>
                  <a:cubicBezTo>
                    <a:pt x="7144" y="439094"/>
                    <a:pt x="21655" y="453605"/>
                    <a:pt x="39495" y="453605"/>
                  </a:cubicBezTo>
                  <a:lnTo>
                    <a:pt x="295340" y="453605"/>
                  </a:lnTo>
                  <a:cubicBezTo>
                    <a:pt x="313172" y="453605"/>
                    <a:pt x="327682" y="439094"/>
                    <a:pt x="327682" y="421258"/>
                  </a:cubicBezTo>
                  <a:lnTo>
                    <a:pt x="327682" y="143010"/>
                  </a:lnTo>
                  <a:cubicBezTo>
                    <a:pt x="324657" y="144094"/>
                    <a:pt x="321453" y="144730"/>
                    <a:pt x="318130" y="144730"/>
                  </a:cubicBezTo>
                  <a:lnTo>
                    <a:pt x="241548" y="144730"/>
                  </a:lnTo>
                  <a:close/>
                  <a:moveTo>
                    <a:pt x="68545" y="88325"/>
                  </a:moveTo>
                  <a:lnTo>
                    <a:pt x="166399" y="88325"/>
                  </a:lnTo>
                  <a:cubicBezTo>
                    <a:pt x="171664" y="88325"/>
                    <a:pt x="175924" y="92589"/>
                    <a:pt x="175924" y="97850"/>
                  </a:cubicBezTo>
                  <a:cubicBezTo>
                    <a:pt x="175924" y="103110"/>
                    <a:pt x="171664" y="107375"/>
                    <a:pt x="166399" y="107375"/>
                  </a:cubicBezTo>
                  <a:lnTo>
                    <a:pt x="68545" y="107375"/>
                  </a:lnTo>
                  <a:cubicBezTo>
                    <a:pt x="63280" y="107375"/>
                    <a:pt x="59020" y="103110"/>
                    <a:pt x="59020" y="97850"/>
                  </a:cubicBezTo>
                  <a:cubicBezTo>
                    <a:pt x="59020" y="92589"/>
                    <a:pt x="63280" y="88325"/>
                    <a:pt x="68545" y="88325"/>
                  </a:cubicBezTo>
                  <a:close/>
                  <a:moveTo>
                    <a:pt x="254422" y="389809"/>
                  </a:moveTo>
                  <a:lnTo>
                    <a:pt x="68545" y="389809"/>
                  </a:lnTo>
                  <a:cubicBezTo>
                    <a:pt x="63280" y="389809"/>
                    <a:pt x="59020" y="385544"/>
                    <a:pt x="59020" y="380284"/>
                  </a:cubicBezTo>
                  <a:cubicBezTo>
                    <a:pt x="59020" y="375024"/>
                    <a:pt x="63280" y="370759"/>
                    <a:pt x="68545" y="370759"/>
                  </a:cubicBezTo>
                  <a:lnTo>
                    <a:pt x="254422" y="370759"/>
                  </a:lnTo>
                  <a:cubicBezTo>
                    <a:pt x="259686" y="370759"/>
                    <a:pt x="263947" y="375024"/>
                    <a:pt x="263947" y="380284"/>
                  </a:cubicBezTo>
                  <a:cubicBezTo>
                    <a:pt x="263947" y="385544"/>
                    <a:pt x="259686" y="389809"/>
                    <a:pt x="254422" y="389809"/>
                  </a:cubicBezTo>
                  <a:close/>
                  <a:moveTo>
                    <a:pt x="254422" y="315451"/>
                  </a:moveTo>
                  <a:lnTo>
                    <a:pt x="68545" y="315451"/>
                  </a:lnTo>
                  <a:cubicBezTo>
                    <a:pt x="63280" y="315451"/>
                    <a:pt x="59020" y="311185"/>
                    <a:pt x="59020" y="305926"/>
                  </a:cubicBezTo>
                  <a:cubicBezTo>
                    <a:pt x="59020" y="300665"/>
                    <a:pt x="63280" y="296401"/>
                    <a:pt x="68545" y="296401"/>
                  </a:cubicBezTo>
                  <a:lnTo>
                    <a:pt x="254422" y="296401"/>
                  </a:lnTo>
                  <a:cubicBezTo>
                    <a:pt x="259686" y="296401"/>
                    <a:pt x="263947" y="300665"/>
                    <a:pt x="263947" y="305926"/>
                  </a:cubicBezTo>
                  <a:cubicBezTo>
                    <a:pt x="263947" y="311185"/>
                    <a:pt x="259686" y="315451"/>
                    <a:pt x="254422" y="315451"/>
                  </a:cubicBezTo>
                  <a:close/>
                  <a:moveTo>
                    <a:pt x="254422" y="241097"/>
                  </a:moveTo>
                  <a:lnTo>
                    <a:pt x="68545" y="241097"/>
                  </a:lnTo>
                  <a:cubicBezTo>
                    <a:pt x="63280" y="241097"/>
                    <a:pt x="59020" y="236832"/>
                    <a:pt x="59020" y="231572"/>
                  </a:cubicBezTo>
                  <a:cubicBezTo>
                    <a:pt x="59020" y="226312"/>
                    <a:pt x="63280" y="222047"/>
                    <a:pt x="68545" y="222047"/>
                  </a:cubicBezTo>
                  <a:lnTo>
                    <a:pt x="254422" y="222047"/>
                  </a:lnTo>
                  <a:cubicBezTo>
                    <a:pt x="259686" y="222047"/>
                    <a:pt x="263947" y="226312"/>
                    <a:pt x="263947" y="231572"/>
                  </a:cubicBezTo>
                  <a:cubicBezTo>
                    <a:pt x="263947" y="236832"/>
                    <a:pt x="259686" y="241097"/>
                    <a:pt x="254422" y="241097"/>
                  </a:cubicBezTo>
                  <a:close/>
                  <a:moveTo>
                    <a:pt x="254422" y="166744"/>
                  </a:moveTo>
                  <a:lnTo>
                    <a:pt x="68545" y="166744"/>
                  </a:lnTo>
                  <a:cubicBezTo>
                    <a:pt x="63280" y="166744"/>
                    <a:pt x="59020" y="162478"/>
                    <a:pt x="59020" y="157219"/>
                  </a:cubicBezTo>
                  <a:cubicBezTo>
                    <a:pt x="59020" y="151958"/>
                    <a:pt x="63280" y="147694"/>
                    <a:pt x="68545" y="147694"/>
                  </a:cubicBezTo>
                  <a:lnTo>
                    <a:pt x="254422" y="147694"/>
                  </a:lnTo>
                  <a:cubicBezTo>
                    <a:pt x="259686" y="147694"/>
                    <a:pt x="263947" y="151958"/>
                    <a:pt x="263947" y="157219"/>
                  </a:cubicBezTo>
                  <a:cubicBezTo>
                    <a:pt x="263947" y="162478"/>
                    <a:pt x="259686" y="166744"/>
                    <a:pt x="254422" y="166744"/>
                  </a:cubicBezTo>
                  <a:close/>
                </a:path>
              </a:pathLst>
            </a:custGeom>
            <a:solidFill>
              <a:srgbClr val="3D3D40"/>
            </a:solidFill>
            <a:ln w="9525" cap="flat">
              <a:no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465F8E98-EEB6-40B6-87C0-709044FA6201}"/>
                </a:ext>
              </a:extLst>
            </p:cNvPr>
            <p:cNvSpPr/>
            <p:nvPr/>
          </p:nvSpPr>
          <p:spPr>
            <a:xfrm>
              <a:off x="3921911" y="2854272"/>
              <a:ext cx="45110" cy="45110"/>
            </a:xfrm>
            <a:custGeom>
              <a:avLst/>
              <a:gdLst>
                <a:gd name="connsiteX0" fmla="*/ 39529 w 123825"/>
                <a:gd name="connsiteY0" fmla="*/ 125674 h 123825"/>
                <a:gd name="connsiteX1" fmla="*/ 116110 w 123825"/>
                <a:gd name="connsiteY1" fmla="*/ 125674 h 123825"/>
                <a:gd name="connsiteX2" fmla="*/ 124968 w 123825"/>
                <a:gd name="connsiteY2" fmla="*/ 119768 h 123825"/>
                <a:gd name="connsiteX3" fmla="*/ 122873 w 123825"/>
                <a:gd name="connsiteY3" fmla="*/ 109386 h 123825"/>
                <a:gd name="connsiteX4" fmla="*/ 23432 w 123825"/>
                <a:gd name="connsiteY4" fmla="*/ 9945 h 123825"/>
                <a:gd name="connsiteX5" fmla="*/ 13049 w 123825"/>
                <a:gd name="connsiteY5" fmla="*/ 7849 h 123825"/>
                <a:gd name="connsiteX6" fmla="*/ 7144 w 123825"/>
                <a:gd name="connsiteY6" fmla="*/ 16708 h 123825"/>
                <a:gd name="connsiteX7" fmla="*/ 7144 w 123825"/>
                <a:gd name="connsiteY7" fmla="*/ 93289 h 123825"/>
                <a:gd name="connsiteX8" fmla="*/ 39529 w 123825"/>
                <a:gd name="connsiteY8" fmla="*/ 12567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9529" y="125674"/>
                  </a:moveTo>
                  <a:lnTo>
                    <a:pt x="116110" y="125674"/>
                  </a:lnTo>
                  <a:cubicBezTo>
                    <a:pt x="120015" y="125674"/>
                    <a:pt x="123444" y="123292"/>
                    <a:pt x="124968" y="119768"/>
                  </a:cubicBezTo>
                  <a:cubicBezTo>
                    <a:pt x="126397" y="116244"/>
                    <a:pt x="125635" y="112148"/>
                    <a:pt x="122873" y="109386"/>
                  </a:cubicBezTo>
                  <a:lnTo>
                    <a:pt x="23432" y="9945"/>
                  </a:lnTo>
                  <a:cubicBezTo>
                    <a:pt x="20669" y="7183"/>
                    <a:pt x="16573" y="6421"/>
                    <a:pt x="13049" y="7849"/>
                  </a:cubicBezTo>
                  <a:cubicBezTo>
                    <a:pt x="9430" y="9373"/>
                    <a:pt x="7144" y="12802"/>
                    <a:pt x="7144" y="16708"/>
                  </a:cubicBezTo>
                  <a:lnTo>
                    <a:pt x="7144" y="93289"/>
                  </a:lnTo>
                  <a:cubicBezTo>
                    <a:pt x="7144" y="111100"/>
                    <a:pt x="21622" y="125674"/>
                    <a:pt x="39529" y="125674"/>
                  </a:cubicBezTo>
                  <a:close/>
                </a:path>
              </a:pathLst>
            </a:custGeom>
            <a:solidFill>
              <a:srgbClr val="3D3D40"/>
            </a:solidFill>
            <a:ln w="9525" cap="flat">
              <a:no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08943E02-6E22-4075-92A7-6DA6B982B77E}"/>
                </a:ext>
              </a:extLst>
            </p:cNvPr>
            <p:cNvSpPr/>
            <p:nvPr/>
          </p:nvSpPr>
          <p:spPr>
            <a:xfrm>
              <a:off x="3982792" y="2866188"/>
              <a:ext cx="34700" cy="27760"/>
            </a:xfrm>
            <a:custGeom>
              <a:avLst/>
              <a:gdLst>
                <a:gd name="connsiteX0" fmla="*/ 72962 w 95250"/>
                <a:gd name="connsiteY0" fmla="*/ 7144 h 76200"/>
                <a:gd name="connsiteX1" fmla="*/ 28670 w 95250"/>
                <a:gd name="connsiteY1" fmla="*/ 7144 h 76200"/>
                <a:gd name="connsiteX2" fmla="*/ 7144 w 95250"/>
                <a:gd name="connsiteY2" fmla="*/ 32385 h 76200"/>
                <a:gd name="connsiteX3" fmla="*/ 7144 w 95250"/>
                <a:gd name="connsiteY3" fmla="*/ 69913 h 76200"/>
                <a:gd name="connsiteX4" fmla="*/ 94583 w 95250"/>
                <a:gd name="connsiteY4" fmla="*/ 69913 h 76200"/>
                <a:gd name="connsiteX5" fmla="*/ 94583 w 95250"/>
                <a:gd name="connsiteY5" fmla="*/ 32385 h 76200"/>
                <a:gd name="connsiteX6" fmla="*/ 72962 w 95250"/>
                <a:gd name="connsiteY6" fmla="*/ 714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76200">
                  <a:moveTo>
                    <a:pt x="72962" y="7144"/>
                  </a:moveTo>
                  <a:lnTo>
                    <a:pt x="28670" y="7144"/>
                  </a:lnTo>
                  <a:cubicBezTo>
                    <a:pt x="16573" y="7144"/>
                    <a:pt x="7144" y="18288"/>
                    <a:pt x="7144" y="32385"/>
                  </a:cubicBezTo>
                  <a:lnTo>
                    <a:pt x="7144" y="69913"/>
                  </a:lnTo>
                  <a:lnTo>
                    <a:pt x="94583" y="69913"/>
                  </a:lnTo>
                  <a:lnTo>
                    <a:pt x="94583" y="32385"/>
                  </a:lnTo>
                  <a:cubicBezTo>
                    <a:pt x="94583" y="18288"/>
                    <a:pt x="85058" y="7144"/>
                    <a:pt x="72962" y="7144"/>
                  </a:cubicBezTo>
                  <a:close/>
                </a:path>
              </a:pathLst>
            </a:custGeom>
            <a:solidFill>
              <a:srgbClr val="00E7CF"/>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15EB067B-3BF7-456F-BDDC-66AE55E6CD9F}"/>
                </a:ext>
              </a:extLst>
            </p:cNvPr>
            <p:cNvSpPr/>
            <p:nvPr/>
          </p:nvSpPr>
          <p:spPr>
            <a:xfrm>
              <a:off x="3982792" y="2895995"/>
              <a:ext cx="34700" cy="117980"/>
            </a:xfrm>
            <a:custGeom>
              <a:avLst/>
              <a:gdLst>
                <a:gd name="connsiteX0" fmla="*/ 7144 w 95250"/>
                <a:gd name="connsiteY0" fmla="*/ 7144 h 323850"/>
                <a:gd name="connsiteX1" fmla="*/ 7144 w 95250"/>
                <a:gd name="connsiteY1" fmla="*/ 102584 h 323850"/>
                <a:gd name="connsiteX2" fmla="*/ 41815 w 95250"/>
                <a:gd name="connsiteY2" fmla="*/ 311277 h 323850"/>
                <a:gd name="connsiteX3" fmla="*/ 50864 w 95250"/>
                <a:gd name="connsiteY3" fmla="*/ 317659 h 323850"/>
                <a:gd name="connsiteX4" fmla="*/ 59817 w 95250"/>
                <a:gd name="connsiteY4" fmla="*/ 311277 h 323850"/>
                <a:gd name="connsiteX5" fmla="*/ 94583 w 95250"/>
                <a:gd name="connsiteY5" fmla="*/ 102584 h 323850"/>
                <a:gd name="connsiteX6" fmla="*/ 94583 w 95250"/>
                <a:gd name="connsiteY6" fmla="*/ 7144 h 323850"/>
                <a:gd name="connsiteX7" fmla="*/ 16669 w 95250"/>
                <a:gd name="connsiteY7" fmla="*/ 7144 h 323850"/>
                <a:gd name="connsiteX8" fmla="*/ 7144 w 95250"/>
                <a:gd name="connsiteY8" fmla="*/ 714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323850">
                  <a:moveTo>
                    <a:pt x="7144" y="7144"/>
                  </a:moveTo>
                  <a:lnTo>
                    <a:pt x="7144" y="102584"/>
                  </a:lnTo>
                  <a:cubicBezTo>
                    <a:pt x="7144" y="175070"/>
                    <a:pt x="18859" y="245269"/>
                    <a:pt x="41815" y="311277"/>
                  </a:cubicBezTo>
                  <a:cubicBezTo>
                    <a:pt x="43148" y="315087"/>
                    <a:pt x="46768" y="317659"/>
                    <a:pt x="50864" y="317659"/>
                  </a:cubicBezTo>
                  <a:cubicBezTo>
                    <a:pt x="54864" y="317659"/>
                    <a:pt x="58483" y="315087"/>
                    <a:pt x="59817" y="311277"/>
                  </a:cubicBezTo>
                  <a:cubicBezTo>
                    <a:pt x="82868" y="245269"/>
                    <a:pt x="94583" y="175070"/>
                    <a:pt x="94583" y="102584"/>
                  </a:cubicBezTo>
                  <a:lnTo>
                    <a:pt x="94583" y="7144"/>
                  </a:lnTo>
                  <a:lnTo>
                    <a:pt x="16669" y="7144"/>
                  </a:lnTo>
                  <a:lnTo>
                    <a:pt x="7144" y="7144"/>
                  </a:lnTo>
                  <a:close/>
                </a:path>
              </a:pathLst>
            </a:custGeom>
            <a:solidFill>
              <a:srgbClr val="00E7CF"/>
            </a:solidFill>
            <a:ln w="9525" cap="flat">
              <a:no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8D03F594-7C11-4AAE-AC4B-5A711785F683}"/>
                </a:ext>
              </a:extLst>
            </p:cNvPr>
            <p:cNvSpPr/>
            <p:nvPr/>
          </p:nvSpPr>
          <p:spPr>
            <a:xfrm>
              <a:off x="4014647" y="2889055"/>
              <a:ext cx="13880" cy="58990"/>
            </a:xfrm>
            <a:custGeom>
              <a:avLst/>
              <a:gdLst>
                <a:gd name="connsiteX0" fmla="*/ 30194 w 38100"/>
                <a:gd name="connsiteY0" fmla="*/ 9144 h 161925"/>
                <a:gd name="connsiteX1" fmla="*/ 24384 w 38100"/>
                <a:gd name="connsiteY1" fmla="*/ 7144 h 161925"/>
                <a:gd name="connsiteX2" fmla="*/ 7144 w 38100"/>
                <a:gd name="connsiteY2" fmla="*/ 7144 h 161925"/>
                <a:gd name="connsiteX3" fmla="*/ 7144 w 38100"/>
                <a:gd name="connsiteY3" fmla="*/ 26194 h 161925"/>
                <a:gd name="connsiteX4" fmla="*/ 14859 w 38100"/>
                <a:gd name="connsiteY4" fmla="*/ 26194 h 161925"/>
                <a:gd name="connsiteX5" fmla="*/ 14859 w 38100"/>
                <a:gd name="connsiteY5" fmla="*/ 149828 h 161925"/>
                <a:gd name="connsiteX6" fmla="*/ 24384 w 38100"/>
                <a:gd name="connsiteY6" fmla="*/ 159353 h 161925"/>
                <a:gd name="connsiteX7" fmla="*/ 33909 w 38100"/>
                <a:gd name="connsiteY7" fmla="*/ 149828 h 161925"/>
                <a:gd name="connsiteX8" fmla="*/ 33909 w 38100"/>
                <a:gd name="connsiteY8" fmla="*/ 16669 h 161925"/>
                <a:gd name="connsiteX9" fmla="*/ 30194 w 38100"/>
                <a:gd name="connsiteY9" fmla="*/ 9144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 h="161925">
                  <a:moveTo>
                    <a:pt x="30194" y="9144"/>
                  </a:moveTo>
                  <a:cubicBezTo>
                    <a:pt x="28575" y="7906"/>
                    <a:pt x="26575" y="7144"/>
                    <a:pt x="24384" y="7144"/>
                  </a:cubicBezTo>
                  <a:lnTo>
                    <a:pt x="7144" y="7144"/>
                  </a:lnTo>
                  <a:lnTo>
                    <a:pt x="7144" y="26194"/>
                  </a:lnTo>
                  <a:lnTo>
                    <a:pt x="14859" y="26194"/>
                  </a:lnTo>
                  <a:lnTo>
                    <a:pt x="14859" y="149828"/>
                  </a:lnTo>
                  <a:cubicBezTo>
                    <a:pt x="14859" y="155162"/>
                    <a:pt x="19145" y="159353"/>
                    <a:pt x="24384" y="159353"/>
                  </a:cubicBezTo>
                  <a:cubicBezTo>
                    <a:pt x="29623" y="159353"/>
                    <a:pt x="33909" y="155162"/>
                    <a:pt x="33909" y="149828"/>
                  </a:cubicBezTo>
                  <a:lnTo>
                    <a:pt x="33909" y="16669"/>
                  </a:lnTo>
                  <a:cubicBezTo>
                    <a:pt x="33909" y="13621"/>
                    <a:pt x="32480" y="10858"/>
                    <a:pt x="30194" y="9144"/>
                  </a:cubicBezTo>
                  <a:close/>
                </a:path>
              </a:pathLst>
            </a:custGeom>
            <a:solidFill>
              <a:srgbClr val="00E7CF"/>
            </a:solidFill>
            <a:ln w="9525" cap="flat">
              <a:noFill/>
              <a:prstDash val="solid"/>
              <a:miter/>
            </a:ln>
          </p:spPr>
          <p:txBody>
            <a:bodyPr rtlCol="0" anchor="ctr"/>
            <a:lstStyle/>
            <a:p>
              <a:endParaRPr lang="en-IN"/>
            </a:p>
          </p:txBody>
        </p:sp>
      </p:grpSp>
      <p:grpSp>
        <p:nvGrpSpPr>
          <p:cNvPr id="108" name="Group 107">
            <a:extLst>
              <a:ext uri="{FF2B5EF4-FFF2-40B4-BE49-F238E27FC236}">
                <a16:creationId xmlns:a16="http://schemas.microsoft.com/office/drawing/2014/main" id="{3B292125-1529-43D8-9273-26DF099B22A7}"/>
              </a:ext>
            </a:extLst>
          </p:cNvPr>
          <p:cNvGrpSpPr/>
          <p:nvPr/>
        </p:nvGrpSpPr>
        <p:grpSpPr>
          <a:xfrm rot="649130">
            <a:off x="5586701" y="5320215"/>
            <a:ext cx="727608" cy="732092"/>
            <a:chOff x="5560337" y="1438744"/>
            <a:chExt cx="421909" cy="424510"/>
          </a:xfrm>
        </p:grpSpPr>
        <p:sp>
          <p:nvSpPr>
            <p:cNvPr id="109" name="Freeform 14">
              <a:extLst>
                <a:ext uri="{FF2B5EF4-FFF2-40B4-BE49-F238E27FC236}">
                  <a16:creationId xmlns:a16="http://schemas.microsoft.com/office/drawing/2014/main" id="{1E5B0B78-A1FB-461A-873A-E1982F85B682}"/>
                </a:ext>
              </a:extLst>
            </p:cNvPr>
            <p:cNvSpPr>
              <a:spLocks noEditPoints="1"/>
            </p:cNvSpPr>
            <p:nvPr/>
          </p:nvSpPr>
          <p:spPr bwMode="auto">
            <a:xfrm>
              <a:off x="5560337" y="1582068"/>
              <a:ext cx="280925" cy="281186"/>
            </a:xfrm>
            <a:custGeom>
              <a:avLst/>
              <a:gdLst>
                <a:gd name="T0" fmla="*/ 1042 w 1080"/>
                <a:gd name="T1" fmla="*/ 294 h 1081"/>
                <a:gd name="T2" fmla="*/ 960 w 1080"/>
                <a:gd name="T3" fmla="*/ 268 h 1081"/>
                <a:gd name="T4" fmla="*/ 858 w 1080"/>
                <a:gd name="T5" fmla="*/ 222 h 1081"/>
                <a:gd name="T6" fmla="*/ 814 w 1080"/>
                <a:gd name="T7" fmla="*/ 142 h 1081"/>
                <a:gd name="T8" fmla="*/ 818 w 1080"/>
                <a:gd name="T9" fmla="*/ 54 h 1081"/>
                <a:gd name="T10" fmla="*/ 686 w 1080"/>
                <a:gd name="T11" fmla="*/ 0 h 1081"/>
                <a:gd name="T12" fmla="*/ 606 w 1080"/>
                <a:gd name="T13" fmla="*/ 76 h 1081"/>
                <a:gd name="T14" fmla="*/ 516 w 1080"/>
                <a:gd name="T15" fmla="*/ 88 h 1081"/>
                <a:gd name="T16" fmla="*/ 418 w 1080"/>
                <a:gd name="T17" fmla="*/ 36 h 1081"/>
                <a:gd name="T18" fmla="*/ 324 w 1080"/>
                <a:gd name="T19" fmla="*/ 22 h 1081"/>
                <a:gd name="T20" fmla="*/ 268 w 1080"/>
                <a:gd name="T21" fmla="*/ 98 h 1081"/>
                <a:gd name="T22" fmla="*/ 236 w 1080"/>
                <a:gd name="T23" fmla="*/ 204 h 1081"/>
                <a:gd name="T24" fmla="*/ 162 w 1080"/>
                <a:gd name="T25" fmla="*/ 258 h 1081"/>
                <a:gd name="T26" fmla="*/ 54 w 1080"/>
                <a:gd name="T27" fmla="*/ 262 h 1081"/>
                <a:gd name="T28" fmla="*/ 0 w 1080"/>
                <a:gd name="T29" fmla="*/ 394 h 1081"/>
                <a:gd name="T30" fmla="*/ 64 w 1080"/>
                <a:gd name="T31" fmla="*/ 452 h 1081"/>
                <a:gd name="T32" fmla="*/ 88 w 1080"/>
                <a:gd name="T33" fmla="*/ 540 h 1081"/>
                <a:gd name="T34" fmla="*/ 50 w 1080"/>
                <a:gd name="T35" fmla="*/ 646 h 1081"/>
                <a:gd name="T36" fmla="*/ 10 w 1080"/>
                <a:gd name="T37" fmla="*/ 723 h 1081"/>
                <a:gd name="T38" fmla="*/ 76 w 1080"/>
                <a:gd name="T39" fmla="*/ 813 h 1081"/>
                <a:gd name="T40" fmla="*/ 184 w 1080"/>
                <a:gd name="T41" fmla="*/ 831 h 1081"/>
                <a:gd name="T42" fmla="*/ 248 w 1080"/>
                <a:gd name="T43" fmla="*/ 897 h 1081"/>
                <a:gd name="T44" fmla="*/ 266 w 1080"/>
                <a:gd name="T45" fmla="*/ 1005 h 1081"/>
                <a:gd name="T46" fmla="*/ 358 w 1080"/>
                <a:gd name="T47" fmla="*/ 1071 h 1081"/>
                <a:gd name="T48" fmla="*/ 434 w 1080"/>
                <a:gd name="T49" fmla="*/ 1029 h 1081"/>
                <a:gd name="T50" fmla="*/ 540 w 1080"/>
                <a:gd name="T51" fmla="*/ 991 h 1081"/>
                <a:gd name="T52" fmla="*/ 626 w 1080"/>
                <a:gd name="T53" fmla="*/ 1017 h 1081"/>
                <a:gd name="T54" fmla="*/ 686 w 1080"/>
                <a:gd name="T55" fmla="*/ 1081 h 1081"/>
                <a:gd name="T56" fmla="*/ 818 w 1080"/>
                <a:gd name="T57" fmla="*/ 1027 h 1081"/>
                <a:gd name="T58" fmla="*/ 820 w 1080"/>
                <a:gd name="T59" fmla="*/ 917 h 1081"/>
                <a:gd name="T60" fmla="*/ 876 w 1080"/>
                <a:gd name="T61" fmla="*/ 845 h 1081"/>
                <a:gd name="T62" fmla="*/ 982 w 1080"/>
                <a:gd name="T63" fmla="*/ 811 h 1081"/>
                <a:gd name="T64" fmla="*/ 1056 w 1080"/>
                <a:gd name="T65" fmla="*/ 755 h 1081"/>
                <a:gd name="T66" fmla="*/ 1044 w 1080"/>
                <a:gd name="T67" fmla="*/ 662 h 1081"/>
                <a:gd name="T68" fmla="*/ 992 w 1080"/>
                <a:gd name="T69" fmla="*/ 564 h 1081"/>
                <a:gd name="T70" fmla="*/ 1004 w 1080"/>
                <a:gd name="T71" fmla="*/ 472 h 1081"/>
                <a:gd name="T72" fmla="*/ 1080 w 1080"/>
                <a:gd name="T73" fmla="*/ 394 h 1081"/>
                <a:gd name="T74" fmla="*/ 506 w 1080"/>
                <a:gd name="T75" fmla="*/ 703 h 1081"/>
                <a:gd name="T76" fmla="*/ 434 w 1080"/>
                <a:gd name="T77" fmla="*/ 668 h 1081"/>
                <a:gd name="T78" fmla="*/ 386 w 1080"/>
                <a:gd name="T79" fmla="*/ 604 h 1081"/>
                <a:gd name="T80" fmla="*/ 374 w 1080"/>
                <a:gd name="T81" fmla="*/ 540 h 1081"/>
                <a:gd name="T82" fmla="*/ 394 w 1080"/>
                <a:gd name="T83" fmla="*/ 462 h 1081"/>
                <a:gd name="T84" fmla="*/ 446 w 1080"/>
                <a:gd name="T85" fmla="*/ 402 h 1081"/>
                <a:gd name="T86" fmla="*/ 522 w 1080"/>
                <a:gd name="T87" fmla="*/ 376 h 1081"/>
                <a:gd name="T88" fmla="*/ 588 w 1080"/>
                <a:gd name="T89" fmla="*/ 382 h 1081"/>
                <a:gd name="T90" fmla="*/ 656 w 1080"/>
                <a:gd name="T91" fmla="*/ 424 h 1081"/>
                <a:gd name="T92" fmla="*/ 698 w 1080"/>
                <a:gd name="T93" fmla="*/ 490 h 1081"/>
                <a:gd name="T94" fmla="*/ 704 w 1080"/>
                <a:gd name="T95" fmla="*/ 556 h 1081"/>
                <a:gd name="T96" fmla="*/ 676 w 1080"/>
                <a:gd name="T97" fmla="*/ 632 h 1081"/>
                <a:gd name="T98" fmla="*/ 618 w 1080"/>
                <a:gd name="T99" fmla="*/ 687 h 1081"/>
                <a:gd name="T100" fmla="*/ 540 w 1080"/>
                <a:gd name="T101" fmla="*/ 707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1081">
                  <a:moveTo>
                    <a:pt x="1080" y="394"/>
                  </a:moveTo>
                  <a:lnTo>
                    <a:pt x="1080" y="394"/>
                  </a:lnTo>
                  <a:lnTo>
                    <a:pt x="1070" y="358"/>
                  </a:lnTo>
                  <a:lnTo>
                    <a:pt x="1056" y="326"/>
                  </a:lnTo>
                  <a:lnTo>
                    <a:pt x="1042" y="294"/>
                  </a:lnTo>
                  <a:lnTo>
                    <a:pt x="1026" y="262"/>
                  </a:lnTo>
                  <a:lnTo>
                    <a:pt x="1026" y="262"/>
                  </a:lnTo>
                  <a:lnTo>
                    <a:pt x="1004" y="268"/>
                  </a:lnTo>
                  <a:lnTo>
                    <a:pt x="982" y="270"/>
                  </a:lnTo>
                  <a:lnTo>
                    <a:pt x="960" y="268"/>
                  </a:lnTo>
                  <a:lnTo>
                    <a:pt x="938" y="266"/>
                  </a:lnTo>
                  <a:lnTo>
                    <a:pt x="916" y="258"/>
                  </a:lnTo>
                  <a:lnTo>
                    <a:pt x="896" y="250"/>
                  </a:lnTo>
                  <a:lnTo>
                    <a:pt x="876" y="236"/>
                  </a:lnTo>
                  <a:lnTo>
                    <a:pt x="858" y="222"/>
                  </a:lnTo>
                  <a:lnTo>
                    <a:pt x="858" y="222"/>
                  </a:lnTo>
                  <a:lnTo>
                    <a:pt x="842" y="204"/>
                  </a:lnTo>
                  <a:lnTo>
                    <a:pt x="830" y="184"/>
                  </a:lnTo>
                  <a:lnTo>
                    <a:pt x="820" y="164"/>
                  </a:lnTo>
                  <a:lnTo>
                    <a:pt x="814" y="142"/>
                  </a:lnTo>
                  <a:lnTo>
                    <a:pt x="810" y="120"/>
                  </a:lnTo>
                  <a:lnTo>
                    <a:pt x="810" y="98"/>
                  </a:lnTo>
                  <a:lnTo>
                    <a:pt x="812" y="76"/>
                  </a:lnTo>
                  <a:lnTo>
                    <a:pt x="818" y="54"/>
                  </a:lnTo>
                  <a:lnTo>
                    <a:pt x="818" y="54"/>
                  </a:lnTo>
                  <a:lnTo>
                    <a:pt x="786" y="38"/>
                  </a:lnTo>
                  <a:lnTo>
                    <a:pt x="754" y="22"/>
                  </a:lnTo>
                  <a:lnTo>
                    <a:pt x="720" y="10"/>
                  </a:lnTo>
                  <a:lnTo>
                    <a:pt x="686" y="0"/>
                  </a:lnTo>
                  <a:lnTo>
                    <a:pt x="686" y="0"/>
                  </a:lnTo>
                  <a:lnTo>
                    <a:pt x="674" y="18"/>
                  </a:lnTo>
                  <a:lnTo>
                    <a:pt x="660" y="36"/>
                  </a:lnTo>
                  <a:lnTo>
                    <a:pt x="644" y="52"/>
                  </a:lnTo>
                  <a:lnTo>
                    <a:pt x="626" y="64"/>
                  </a:lnTo>
                  <a:lnTo>
                    <a:pt x="606" y="76"/>
                  </a:lnTo>
                  <a:lnTo>
                    <a:pt x="586" y="82"/>
                  </a:lnTo>
                  <a:lnTo>
                    <a:pt x="562" y="88"/>
                  </a:lnTo>
                  <a:lnTo>
                    <a:pt x="540" y="90"/>
                  </a:lnTo>
                  <a:lnTo>
                    <a:pt x="540" y="90"/>
                  </a:lnTo>
                  <a:lnTo>
                    <a:pt x="516" y="88"/>
                  </a:lnTo>
                  <a:lnTo>
                    <a:pt x="494" y="82"/>
                  </a:lnTo>
                  <a:lnTo>
                    <a:pt x="472" y="76"/>
                  </a:lnTo>
                  <a:lnTo>
                    <a:pt x="452" y="64"/>
                  </a:lnTo>
                  <a:lnTo>
                    <a:pt x="434" y="52"/>
                  </a:lnTo>
                  <a:lnTo>
                    <a:pt x="418" y="36"/>
                  </a:lnTo>
                  <a:lnTo>
                    <a:pt x="404" y="18"/>
                  </a:lnTo>
                  <a:lnTo>
                    <a:pt x="392" y="0"/>
                  </a:lnTo>
                  <a:lnTo>
                    <a:pt x="392" y="0"/>
                  </a:lnTo>
                  <a:lnTo>
                    <a:pt x="358" y="10"/>
                  </a:lnTo>
                  <a:lnTo>
                    <a:pt x="324" y="22"/>
                  </a:lnTo>
                  <a:lnTo>
                    <a:pt x="292" y="38"/>
                  </a:lnTo>
                  <a:lnTo>
                    <a:pt x="262" y="54"/>
                  </a:lnTo>
                  <a:lnTo>
                    <a:pt x="262" y="54"/>
                  </a:lnTo>
                  <a:lnTo>
                    <a:pt x="266" y="76"/>
                  </a:lnTo>
                  <a:lnTo>
                    <a:pt x="268" y="98"/>
                  </a:lnTo>
                  <a:lnTo>
                    <a:pt x="268" y="120"/>
                  </a:lnTo>
                  <a:lnTo>
                    <a:pt x="264" y="142"/>
                  </a:lnTo>
                  <a:lnTo>
                    <a:pt x="258" y="164"/>
                  </a:lnTo>
                  <a:lnTo>
                    <a:pt x="248" y="184"/>
                  </a:lnTo>
                  <a:lnTo>
                    <a:pt x="236" y="204"/>
                  </a:lnTo>
                  <a:lnTo>
                    <a:pt x="220" y="222"/>
                  </a:lnTo>
                  <a:lnTo>
                    <a:pt x="220" y="222"/>
                  </a:lnTo>
                  <a:lnTo>
                    <a:pt x="202" y="236"/>
                  </a:lnTo>
                  <a:lnTo>
                    <a:pt x="184" y="250"/>
                  </a:lnTo>
                  <a:lnTo>
                    <a:pt x="162" y="258"/>
                  </a:lnTo>
                  <a:lnTo>
                    <a:pt x="142" y="266"/>
                  </a:lnTo>
                  <a:lnTo>
                    <a:pt x="120" y="270"/>
                  </a:lnTo>
                  <a:lnTo>
                    <a:pt x="98" y="270"/>
                  </a:lnTo>
                  <a:lnTo>
                    <a:pt x="76" y="268"/>
                  </a:lnTo>
                  <a:lnTo>
                    <a:pt x="54" y="262"/>
                  </a:lnTo>
                  <a:lnTo>
                    <a:pt x="54" y="262"/>
                  </a:lnTo>
                  <a:lnTo>
                    <a:pt x="38" y="294"/>
                  </a:lnTo>
                  <a:lnTo>
                    <a:pt x="22" y="326"/>
                  </a:lnTo>
                  <a:lnTo>
                    <a:pt x="10" y="358"/>
                  </a:lnTo>
                  <a:lnTo>
                    <a:pt x="0" y="394"/>
                  </a:lnTo>
                  <a:lnTo>
                    <a:pt x="0" y="394"/>
                  </a:lnTo>
                  <a:lnTo>
                    <a:pt x="18" y="404"/>
                  </a:lnTo>
                  <a:lnTo>
                    <a:pt x="36" y="418"/>
                  </a:lnTo>
                  <a:lnTo>
                    <a:pt x="50" y="434"/>
                  </a:lnTo>
                  <a:lnTo>
                    <a:pt x="64" y="452"/>
                  </a:lnTo>
                  <a:lnTo>
                    <a:pt x="74" y="472"/>
                  </a:lnTo>
                  <a:lnTo>
                    <a:pt x="82" y="494"/>
                  </a:lnTo>
                  <a:lnTo>
                    <a:pt x="88" y="516"/>
                  </a:lnTo>
                  <a:lnTo>
                    <a:pt x="88" y="540"/>
                  </a:lnTo>
                  <a:lnTo>
                    <a:pt x="88" y="540"/>
                  </a:lnTo>
                  <a:lnTo>
                    <a:pt x="88" y="564"/>
                  </a:lnTo>
                  <a:lnTo>
                    <a:pt x="82" y="586"/>
                  </a:lnTo>
                  <a:lnTo>
                    <a:pt x="74" y="608"/>
                  </a:lnTo>
                  <a:lnTo>
                    <a:pt x="64" y="628"/>
                  </a:lnTo>
                  <a:lnTo>
                    <a:pt x="50" y="646"/>
                  </a:lnTo>
                  <a:lnTo>
                    <a:pt x="36" y="662"/>
                  </a:lnTo>
                  <a:lnTo>
                    <a:pt x="18" y="677"/>
                  </a:lnTo>
                  <a:lnTo>
                    <a:pt x="0" y="687"/>
                  </a:lnTo>
                  <a:lnTo>
                    <a:pt x="0" y="687"/>
                  </a:lnTo>
                  <a:lnTo>
                    <a:pt x="10" y="723"/>
                  </a:lnTo>
                  <a:lnTo>
                    <a:pt x="22" y="755"/>
                  </a:lnTo>
                  <a:lnTo>
                    <a:pt x="36" y="787"/>
                  </a:lnTo>
                  <a:lnTo>
                    <a:pt x="54" y="819"/>
                  </a:lnTo>
                  <a:lnTo>
                    <a:pt x="54" y="819"/>
                  </a:lnTo>
                  <a:lnTo>
                    <a:pt x="76" y="813"/>
                  </a:lnTo>
                  <a:lnTo>
                    <a:pt x="98" y="811"/>
                  </a:lnTo>
                  <a:lnTo>
                    <a:pt x="120" y="813"/>
                  </a:lnTo>
                  <a:lnTo>
                    <a:pt x="142" y="815"/>
                  </a:lnTo>
                  <a:lnTo>
                    <a:pt x="162" y="823"/>
                  </a:lnTo>
                  <a:lnTo>
                    <a:pt x="184" y="831"/>
                  </a:lnTo>
                  <a:lnTo>
                    <a:pt x="202" y="845"/>
                  </a:lnTo>
                  <a:lnTo>
                    <a:pt x="220" y="859"/>
                  </a:lnTo>
                  <a:lnTo>
                    <a:pt x="220" y="859"/>
                  </a:lnTo>
                  <a:lnTo>
                    <a:pt x="236" y="877"/>
                  </a:lnTo>
                  <a:lnTo>
                    <a:pt x="248" y="897"/>
                  </a:lnTo>
                  <a:lnTo>
                    <a:pt x="258" y="917"/>
                  </a:lnTo>
                  <a:lnTo>
                    <a:pt x="264" y="939"/>
                  </a:lnTo>
                  <a:lnTo>
                    <a:pt x="268" y="961"/>
                  </a:lnTo>
                  <a:lnTo>
                    <a:pt x="268" y="983"/>
                  </a:lnTo>
                  <a:lnTo>
                    <a:pt x="266" y="1005"/>
                  </a:lnTo>
                  <a:lnTo>
                    <a:pt x="262" y="1027"/>
                  </a:lnTo>
                  <a:lnTo>
                    <a:pt x="262" y="1027"/>
                  </a:lnTo>
                  <a:lnTo>
                    <a:pt x="292" y="1043"/>
                  </a:lnTo>
                  <a:lnTo>
                    <a:pt x="324" y="1059"/>
                  </a:lnTo>
                  <a:lnTo>
                    <a:pt x="358" y="1071"/>
                  </a:lnTo>
                  <a:lnTo>
                    <a:pt x="392" y="1081"/>
                  </a:lnTo>
                  <a:lnTo>
                    <a:pt x="392" y="1081"/>
                  </a:lnTo>
                  <a:lnTo>
                    <a:pt x="404" y="1063"/>
                  </a:lnTo>
                  <a:lnTo>
                    <a:pt x="418" y="1045"/>
                  </a:lnTo>
                  <a:lnTo>
                    <a:pt x="434" y="1029"/>
                  </a:lnTo>
                  <a:lnTo>
                    <a:pt x="452" y="1017"/>
                  </a:lnTo>
                  <a:lnTo>
                    <a:pt x="472" y="1007"/>
                  </a:lnTo>
                  <a:lnTo>
                    <a:pt x="494" y="999"/>
                  </a:lnTo>
                  <a:lnTo>
                    <a:pt x="516" y="993"/>
                  </a:lnTo>
                  <a:lnTo>
                    <a:pt x="540" y="991"/>
                  </a:lnTo>
                  <a:lnTo>
                    <a:pt x="540" y="991"/>
                  </a:lnTo>
                  <a:lnTo>
                    <a:pt x="562" y="993"/>
                  </a:lnTo>
                  <a:lnTo>
                    <a:pt x="586" y="999"/>
                  </a:lnTo>
                  <a:lnTo>
                    <a:pt x="606" y="1007"/>
                  </a:lnTo>
                  <a:lnTo>
                    <a:pt x="626" y="1017"/>
                  </a:lnTo>
                  <a:lnTo>
                    <a:pt x="644" y="1029"/>
                  </a:lnTo>
                  <a:lnTo>
                    <a:pt x="660" y="1045"/>
                  </a:lnTo>
                  <a:lnTo>
                    <a:pt x="674" y="1063"/>
                  </a:lnTo>
                  <a:lnTo>
                    <a:pt x="686" y="1081"/>
                  </a:lnTo>
                  <a:lnTo>
                    <a:pt x="686" y="1081"/>
                  </a:lnTo>
                  <a:lnTo>
                    <a:pt x="720" y="1071"/>
                  </a:lnTo>
                  <a:lnTo>
                    <a:pt x="754" y="1059"/>
                  </a:lnTo>
                  <a:lnTo>
                    <a:pt x="786" y="1043"/>
                  </a:lnTo>
                  <a:lnTo>
                    <a:pt x="818" y="1027"/>
                  </a:lnTo>
                  <a:lnTo>
                    <a:pt x="818" y="1027"/>
                  </a:lnTo>
                  <a:lnTo>
                    <a:pt x="812" y="1005"/>
                  </a:lnTo>
                  <a:lnTo>
                    <a:pt x="810" y="983"/>
                  </a:lnTo>
                  <a:lnTo>
                    <a:pt x="810" y="961"/>
                  </a:lnTo>
                  <a:lnTo>
                    <a:pt x="814" y="939"/>
                  </a:lnTo>
                  <a:lnTo>
                    <a:pt x="820" y="917"/>
                  </a:lnTo>
                  <a:lnTo>
                    <a:pt x="830" y="897"/>
                  </a:lnTo>
                  <a:lnTo>
                    <a:pt x="842" y="877"/>
                  </a:lnTo>
                  <a:lnTo>
                    <a:pt x="858" y="859"/>
                  </a:lnTo>
                  <a:lnTo>
                    <a:pt x="858" y="859"/>
                  </a:lnTo>
                  <a:lnTo>
                    <a:pt x="876" y="845"/>
                  </a:lnTo>
                  <a:lnTo>
                    <a:pt x="896" y="831"/>
                  </a:lnTo>
                  <a:lnTo>
                    <a:pt x="916" y="823"/>
                  </a:lnTo>
                  <a:lnTo>
                    <a:pt x="938" y="815"/>
                  </a:lnTo>
                  <a:lnTo>
                    <a:pt x="960" y="813"/>
                  </a:lnTo>
                  <a:lnTo>
                    <a:pt x="982" y="811"/>
                  </a:lnTo>
                  <a:lnTo>
                    <a:pt x="1004" y="813"/>
                  </a:lnTo>
                  <a:lnTo>
                    <a:pt x="1026" y="819"/>
                  </a:lnTo>
                  <a:lnTo>
                    <a:pt x="1026" y="819"/>
                  </a:lnTo>
                  <a:lnTo>
                    <a:pt x="1042" y="787"/>
                  </a:lnTo>
                  <a:lnTo>
                    <a:pt x="1056" y="755"/>
                  </a:lnTo>
                  <a:lnTo>
                    <a:pt x="1070" y="723"/>
                  </a:lnTo>
                  <a:lnTo>
                    <a:pt x="1080" y="687"/>
                  </a:lnTo>
                  <a:lnTo>
                    <a:pt x="1080" y="687"/>
                  </a:lnTo>
                  <a:lnTo>
                    <a:pt x="1060" y="677"/>
                  </a:lnTo>
                  <a:lnTo>
                    <a:pt x="1044" y="662"/>
                  </a:lnTo>
                  <a:lnTo>
                    <a:pt x="1028" y="646"/>
                  </a:lnTo>
                  <a:lnTo>
                    <a:pt x="1014" y="628"/>
                  </a:lnTo>
                  <a:lnTo>
                    <a:pt x="1004" y="608"/>
                  </a:lnTo>
                  <a:lnTo>
                    <a:pt x="996" y="586"/>
                  </a:lnTo>
                  <a:lnTo>
                    <a:pt x="992" y="564"/>
                  </a:lnTo>
                  <a:lnTo>
                    <a:pt x="990" y="540"/>
                  </a:lnTo>
                  <a:lnTo>
                    <a:pt x="990" y="540"/>
                  </a:lnTo>
                  <a:lnTo>
                    <a:pt x="992" y="516"/>
                  </a:lnTo>
                  <a:lnTo>
                    <a:pt x="996" y="494"/>
                  </a:lnTo>
                  <a:lnTo>
                    <a:pt x="1004" y="472"/>
                  </a:lnTo>
                  <a:lnTo>
                    <a:pt x="1014" y="452"/>
                  </a:lnTo>
                  <a:lnTo>
                    <a:pt x="1028" y="434"/>
                  </a:lnTo>
                  <a:lnTo>
                    <a:pt x="1044" y="418"/>
                  </a:lnTo>
                  <a:lnTo>
                    <a:pt x="1060" y="404"/>
                  </a:lnTo>
                  <a:lnTo>
                    <a:pt x="1080" y="394"/>
                  </a:lnTo>
                  <a:lnTo>
                    <a:pt x="1080" y="394"/>
                  </a:lnTo>
                  <a:close/>
                  <a:moveTo>
                    <a:pt x="540" y="707"/>
                  </a:moveTo>
                  <a:lnTo>
                    <a:pt x="540" y="707"/>
                  </a:lnTo>
                  <a:lnTo>
                    <a:pt x="522" y="705"/>
                  </a:lnTo>
                  <a:lnTo>
                    <a:pt x="506" y="703"/>
                  </a:lnTo>
                  <a:lnTo>
                    <a:pt x="490" y="699"/>
                  </a:lnTo>
                  <a:lnTo>
                    <a:pt x="474" y="693"/>
                  </a:lnTo>
                  <a:lnTo>
                    <a:pt x="460" y="687"/>
                  </a:lnTo>
                  <a:lnTo>
                    <a:pt x="446" y="679"/>
                  </a:lnTo>
                  <a:lnTo>
                    <a:pt x="434" y="668"/>
                  </a:lnTo>
                  <a:lnTo>
                    <a:pt x="422" y="658"/>
                  </a:lnTo>
                  <a:lnTo>
                    <a:pt x="412" y="646"/>
                  </a:lnTo>
                  <a:lnTo>
                    <a:pt x="402" y="632"/>
                  </a:lnTo>
                  <a:lnTo>
                    <a:pt x="394" y="618"/>
                  </a:lnTo>
                  <a:lnTo>
                    <a:pt x="386" y="604"/>
                  </a:lnTo>
                  <a:lnTo>
                    <a:pt x="382" y="590"/>
                  </a:lnTo>
                  <a:lnTo>
                    <a:pt x="378" y="574"/>
                  </a:lnTo>
                  <a:lnTo>
                    <a:pt x="374" y="556"/>
                  </a:lnTo>
                  <a:lnTo>
                    <a:pt x="374" y="540"/>
                  </a:lnTo>
                  <a:lnTo>
                    <a:pt x="374" y="540"/>
                  </a:lnTo>
                  <a:lnTo>
                    <a:pt x="374" y="524"/>
                  </a:lnTo>
                  <a:lnTo>
                    <a:pt x="378" y="506"/>
                  </a:lnTo>
                  <a:lnTo>
                    <a:pt x="382" y="490"/>
                  </a:lnTo>
                  <a:lnTo>
                    <a:pt x="386" y="476"/>
                  </a:lnTo>
                  <a:lnTo>
                    <a:pt x="394" y="462"/>
                  </a:lnTo>
                  <a:lnTo>
                    <a:pt x="402" y="448"/>
                  </a:lnTo>
                  <a:lnTo>
                    <a:pt x="412" y="434"/>
                  </a:lnTo>
                  <a:lnTo>
                    <a:pt x="422" y="424"/>
                  </a:lnTo>
                  <a:lnTo>
                    <a:pt x="434" y="412"/>
                  </a:lnTo>
                  <a:lnTo>
                    <a:pt x="446" y="402"/>
                  </a:lnTo>
                  <a:lnTo>
                    <a:pt x="460" y="394"/>
                  </a:lnTo>
                  <a:lnTo>
                    <a:pt x="474" y="388"/>
                  </a:lnTo>
                  <a:lnTo>
                    <a:pt x="490" y="382"/>
                  </a:lnTo>
                  <a:lnTo>
                    <a:pt x="506" y="378"/>
                  </a:lnTo>
                  <a:lnTo>
                    <a:pt x="522" y="376"/>
                  </a:lnTo>
                  <a:lnTo>
                    <a:pt x="540" y="374"/>
                  </a:lnTo>
                  <a:lnTo>
                    <a:pt x="540" y="374"/>
                  </a:lnTo>
                  <a:lnTo>
                    <a:pt x="556" y="376"/>
                  </a:lnTo>
                  <a:lnTo>
                    <a:pt x="572" y="378"/>
                  </a:lnTo>
                  <a:lnTo>
                    <a:pt x="588" y="382"/>
                  </a:lnTo>
                  <a:lnTo>
                    <a:pt x="604" y="388"/>
                  </a:lnTo>
                  <a:lnTo>
                    <a:pt x="618" y="394"/>
                  </a:lnTo>
                  <a:lnTo>
                    <a:pt x="632" y="402"/>
                  </a:lnTo>
                  <a:lnTo>
                    <a:pt x="644" y="412"/>
                  </a:lnTo>
                  <a:lnTo>
                    <a:pt x="656" y="424"/>
                  </a:lnTo>
                  <a:lnTo>
                    <a:pt x="668" y="434"/>
                  </a:lnTo>
                  <a:lnTo>
                    <a:pt x="676" y="448"/>
                  </a:lnTo>
                  <a:lnTo>
                    <a:pt x="684" y="462"/>
                  </a:lnTo>
                  <a:lnTo>
                    <a:pt x="692" y="476"/>
                  </a:lnTo>
                  <a:lnTo>
                    <a:pt x="698" y="490"/>
                  </a:lnTo>
                  <a:lnTo>
                    <a:pt x="702" y="506"/>
                  </a:lnTo>
                  <a:lnTo>
                    <a:pt x="704" y="524"/>
                  </a:lnTo>
                  <a:lnTo>
                    <a:pt x="704" y="540"/>
                  </a:lnTo>
                  <a:lnTo>
                    <a:pt x="704" y="540"/>
                  </a:lnTo>
                  <a:lnTo>
                    <a:pt x="704" y="556"/>
                  </a:lnTo>
                  <a:lnTo>
                    <a:pt x="702" y="574"/>
                  </a:lnTo>
                  <a:lnTo>
                    <a:pt x="698" y="590"/>
                  </a:lnTo>
                  <a:lnTo>
                    <a:pt x="692" y="604"/>
                  </a:lnTo>
                  <a:lnTo>
                    <a:pt x="684" y="618"/>
                  </a:lnTo>
                  <a:lnTo>
                    <a:pt x="676" y="632"/>
                  </a:lnTo>
                  <a:lnTo>
                    <a:pt x="668" y="646"/>
                  </a:lnTo>
                  <a:lnTo>
                    <a:pt x="656" y="658"/>
                  </a:lnTo>
                  <a:lnTo>
                    <a:pt x="644" y="668"/>
                  </a:lnTo>
                  <a:lnTo>
                    <a:pt x="632" y="679"/>
                  </a:lnTo>
                  <a:lnTo>
                    <a:pt x="618" y="687"/>
                  </a:lnTo>
                  <a:lnTo>
                    <a:pt x="604" y="693"/>
                  </a:lnTo>
                  <a:lnTo>
                    <a:pt x="588" y="699"/>
                  </a:lnTo>
                  <a:lnTo>
                    <a:pt x="572" y="703"/>
                  </a:lnTo>
                  <a:lnTo>
                    <a:pt x="556" y="705"/>
                  </a:lnTo>
                  <a:lnTo>
                    <a:pt x="540" y="707"/>
                  </a:lnTo>
                  <a:lnTo>
                    <a:pt x="540" y="707"/>
                  </a:lnTo>
                  <a:close/>
                </a:path>
              </a:pathLst>
            </a:custGeom>
            <a:solidFill>
              <a:srgbClr val="30E5D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0" name="Rectangle 15">
              <a:extLst>
                <a:ext uri="{FF2B5EF4-FFF2-40B4-BE49-F238E27FC236}">
                  <a16:creationId xmlns:a16="http://schemas.microsoft.com/office/drawing/2014/main" id="{FE95EC05-82C5-4126-9362-4B008655A8D7}"/>
                </a:ext>
              </a:extLst>
            </p:cNvPr>
            <p:cNvSpPr>
              <a:spLocks noChangeArrowheads="1"/>
            </p:cNvSpPr>
            <p:nvPr/>
          </p:nvSpPr>
          <p:spPr bwMode="auto">
            <a:xfrm>
              <a:off x="5877159" y="1812791"/>
              <a:ext cx="260" cy="260"/>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1" name="Freeform 16">
              <a:extLst>
                <a:ext uri="{FF2B5EF4-FFF2-40B4-BE49-F238E27FC236}">
                  <a16:creationId xmlns:a16="http://schemas.microsoft.com/office/drawing/2014/main" id="{9D98E74A-64E7-4D48-935A-740CF2613885}"/>
                </a:ext>
              </a:extLst>
            </p:cNvPr>
            <p:cNvSpPr>
              <a:spLocks noEditPoints="1"/>
            </p:cNvSpPr>
            <p:nvPr/>
          </p:nvSpPr>
          <p:spPr bwMode="auto">
            <a:xfrm>
              <a:off x="5772072" y="1438744"/>
              <a:ext cx="210174" cy="209914"/>
            </a:xfrm>
            <a:custGeom>
              <a:avLst/>
              <a:gdLst>
                <a:gd name="T0" fmla="*/ 404 w 808"/>
                <a:gd name="T1" fmla="*/ 807 h 807"/>
                <a:gd name="T2" fmla="*/ 458 w 808"/>
                <a:gd name="T3" fmla="*/ 789 h 807"/>
                <a:gd name="T4" fmla="*/ 488 w 808"/>
                <a:gd name="T5" fmla="*/ 733 h 807"/>
                <a:gd name="T6" fmla="*/ 528 w 808"/>
                <a:gd name="T7" fmla="*/ 705 h 807"/>
                <a:gd name="T8" fmla="*/ 594 w 808"/>
                <a:gd name="T9" fmla="*/ 697 h 807"/>
                <a:gd name="T10" fmla="*/ 652 w 808"/>
                <a:gd name="T11" fmla="*/ 723 h 807"/>
                <a:gd name="T12" fmla="*/ 708 w 808"/>
                <a:gd name="T13" fmla="*/ 671 h 807"/>
                <a:gd name="T14" fmla="*/ 706 w 808"/>
                <a:gd name="T15" fmla="*/ 625 h 807"/>
                <a:gd name="T16" fmla="*/ 696 w 808"/>
                <a:gd name="T17" fmla="*/ 561 h 807"/>
                <a:gd name="T18" fmla="*/ 712 w 808"/>
                <a:gd name="T19" fmla="*/ 513 h 807"/>
                <a:gd name="T20" fmla="*/ 758 w 808"/>
                <a:gd name="T21" fmla="*/ 469 h 807"/>
                <a:gd name="T22" fmla="*/ 804 w 808"/>
                <a:gd name="T23" fmla="*/ 455 h 807"/>
                <a:gd name="T24" fmla="*/ 804 w 808"/>
                <a:gd name="T25" fmla="*/ 352 h 807"/>
                <a:gd name="T26" fmla="*/ 758 w 808"/>
                <a:gd name="T27" fmla="*/ 338 h 807"/>
                <a:gd name="T28" fmla="*/ 712 w 808"/>
                <a:gd name="T29" fmla="*/ 294 h 807"/>
                <a:gd name="T30" fmla="*/ 696 w 808"/>
                <a:gd name="T31" fmla="*/ 246 h 807"/>
                <a:gd name="T32" fmla="*/ 706 w 808"/>
                <a:gd name="T33" fmla="*/ 184 h 807"/>
                <a:gd name="T34" fmla="*/ 708 w 808"/>
                <a:gd name="T35" fmla="*/ 136 h 807"/>
                <a:gd name="T36" fmla="*/ 652 w 808"/>
                <a:gd name="T37" fmla="*/ 84 h 807"/>
                <a:gd name="T38" fmla="*/ 594 w 808"/>
                <a:gd name="T39" fmla="*/ 110 h 807"/>
                <a:gd name="T40" fmla="*/ 528 w 808"/>
                <a:gd name="T41" fmla="*/ 102 h 807"/>
                <a:gd name="T42" fmla="*/ 488 w 808"/>
                <a:gd name="T43" fmla="*/ 74 h 807"/>
                <a:gd name="T44" fmla="*/ 458 w 808"/>
                <a:gd name="T45" fmla="*/ 18 h 807"/>
                <a:gd name="T46" fmla="*/ 404 w 808"/>
                <a:gd name="T47" fmla="*/ 0 h 807"/>
                <a:gd name="T48" fmla="*/ 350 w 808"/>
                <a:gd name="T49" fmla="*/ 18 h 807"/>
                <a:gd name="T50" fmla="*/ 320 w 808"/>
                <a:gd name="T51" fmla="*/ 74 h 807"/>
                <a:gd name="T52" fmla="*/ 280 w 808"/>
                <a:gd name="T53" fmla="*/ 102 h 807"/>
                <a:gd name="T54" fmla="*/ 216 w 808"/>
                <a:gd name="T55" fmla="*/ 110 h 807"/>
                <a:gd name="T56" fmla="*/ 158 w 808"/>
                <a:gd name="T57" fmla="*/ 84 h 807"/>
                <a:gd name="T58" fmla="*/ 102 w 808"/>
                <a:gd name="T59" fmla="*/ 136 h 807"/>
                <a:gd name="T60" fmla="*/ 102 w 808"/>
                <a:gd name="T61" fmla="*/ 184 h 807"/>
                <a:gd name="T62" fmla="*/ 112 w 808"/>
                <a:gd name="T63" fmla="*/ 246 h 807"/>
                <a:gd name="T64" fmla="*/ 96 w 808"/>
                <a:gd name="T65" fmla="*/ 294 h 807"/>
                <a:gd name="T66" fmla="*/ 50 w 808"/>
                <a:gd name="T67" fmla="*/ 338 h 807"/>
                <a:gd name="T68" fmla="*/ 4 w 808"/>
                <a:gd name="T69" fmla="*/ 352 h 807"/>
                <a:gd name="T70" fmla="*/ 4 w 808"/>
                <a:gd name="T71" fmla="*/ 455 h 807"/>
                <a:gd name="T72" fmla="*/ 50 w 808"/>
                <a:gd name="T73" fmla="*/ 469 h 807"/>
                <a:gd name="T74" fmla="*/ 96 w 808"/>
                <a:gd name="T75" fmla="*/ 513 h 807"/>
                <a:gd name="T76" fmla="*/ 112 w 808"/>
                <a:gd name="T77" fmla="*/ 561 h 807"/>
                <a:gd name="T78" fmla="*/ 102 w 808"/>
                <a:gd name="T79" fmla="*/ 625 h 807"/>
                <a:gd name="T80" fmla="*/ 102 w 808"/>
                <a:gd name="T81" fmla="*/ 671 h 807"/>
                <a:gd name="T82" fmla="*/ 158 w 808"/>
                <a:gd name="T83" fmla="*/ 723 h 807"/>
                <a:gd name="T84" fmla="*/ 216 w 808"/>
                <a:gd name="T85" fmla="*/ 697 h 807"/>
                <a:gd name="T86" fmla="*/ 280 w 808"/>
                <a:gd name="T87" fmla="*/ 705 h 807"/>
                <a:gd name="T88" fmla="*/ 320 w 808"/>
                <a:gd name="T89" fmla="*/ 733 h 807"/>
                <a:gd name="T90" fmla="*/ 350 w 808"/>
                <a:gd name="T91" fmla="*/ 789 h 807"/>
                <a:gd name="T92" fmla="*/ 286 w 808"/>
                <a:gd name="T93" fmla="*/ 402 h 807"/>
                <a:gd name="T94" fmla="*/ 306 w 808"/>
                <a:gd name="T95" fmla="*/ 336 h 807"/>
                <a:gd name="T96" fmla="*/ 380 w 808"/>
                <a:gd name="T97" fmla="*/ 286 h 807"/>
                <a:gd name="T98" fmla="*/ 416 w 808"/>
                <a:gd name="T99" fmla="*/ 284 h 807"/>
                <a:gd name="T100" fmla="*/ 490 w 808"/>
                <a:gd name="T101" fmla="*/ 318 h 807"/>
                <a:gd name="T102" fmla="*/ 524 w 808"/>
                <a:gd name="T103" fmla="*/ 390 h 807"/>
                <a:gd name="T104" fmla="*/ 522 w 808"/>
                <a:gd name="T105" fmla="*/ 427 h 807"/>
                <a:gd name="T106" fmla="*/ 472 w 808"/>
                <a:gd name="T107" fmla="*/ 503 h 807"/>
                <a:gd name="T108" fmla="*/ 404 w 808"/>
                <a:gd name="T109" fmla="*/ 523 h 807"/>
                <a:gd name="T110" fmla="*/ 358 w 808"/>
                <a:gd name="T111" fmla="*/ 513 h 807"/>
                <a:gd name="T112" fmla="*/ 294 w 808"/>
                <a:gd name="T113" fmla="*/ 451 h 807"/>
                <a:gd name="T114" fmla="*/ 286 w 808"/>
                <a:gd name="T115" fmla="*/ 40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8" h="807">
                  <a:moveTo>
                    <a:pt x="354" y="805"/>
                  </a:moveTo>
                  <a:lnTo>
                    <a:pt x="354" y="805"/>
                  </a:lnTo>
                  <a:lnTo>
                    <a:pt x="378" y="807"/>
                  </a:lnTo>
                  <a:lnTo>
                    <a:pt x="404" y="807"/>
                  </a:lnTo>
                  <a:lnTo>
                    <a:pt x="430" y="807"/>
                  </a:lnTo>
                  <a:lnTo>
                    <a:pt x="456" y="805"/>
                  </a:lnTo>
                  <a:lnTo>
                    <a:pt x="456" y="805"/>
                  </a:lnTo>
                  <a:lnTo>
                    <a:pt x="458" y="789"/>
                  </a:lnTo>
                  <a:lnTo>
                    <a:pt x="462" y="773"/>
                  </a:lnTo>
                  <a:lnTo>
                    <a:pt x="470" y="759"/>
                  </a:lnTo>
                  <a:lnTo>
                    <a:pt x="478" y="745"/>
                  </a:lnTo>
                  <a:lnTo>
                    <a:pt x="488" y="733"/>
                  </a:lnTo>
                  <a:lnTo>
                    <a:pt x="500" y="721"/>
                  </a:lnTo>
                  <a:lnTo>
                    <a:pt x="514" y="713"/>
                  </a:lnTo>
                  <a:lnTo>
                    <a:pt x="528" y="705"/>
                  </a:lnTo>
                  <a:lnTo>
                    <a:pt x="528" y="705"/>
                  </a:lnTo>
                  <a:lnTo>
                    <a:pt x="544" y="699"/>
                  </a:lnTo>
                  <a:lnTo>
                    <a:pt x="562" y="697"/>
                  </a:lnTo>
                  <a:lnTo>
                    <a:pt x="578" y="695"/>
                  </a:lnTo>
                  <a:lnTo>
                    <a:pt x="594" y="697"/>
                  </a:lnTo>
                  <a:lnTo>
                    <a:pt x="610" y="701"/>
                  </a:lnTo>
                  <a:lnTo>
                    <a:pt x="624" y="707"/>
                  </a:lnTo>
                  <a:lnTo>
                    <a:pt x="638" y="713"/>
                  </a:lnTo>
                  <a:lnTo>
                    <a:pt x="652" y="723"/>
                  </a:lnTo>
                  <a:lnTo>
                    <a:pt x="652" y="723"/>
                  </a:lnTo>
                  <a:lnTo>
                    <a:pt x="672" y="707"/>
                  </a:lnTo>
                  <a:lnTo>
                    <a:pt x="690" y="689"/>
                  </a:lnTo>
                  <a:lnTo>
                    <a:pt x="708" y="671"/>
                  </a:lnTo>
                  <a:lnTo>
                    <a:pt x="724" y="651"/>
                  </a:lnTo>
                  <a:lnTo>
                    <a:pt x="724" y="651"/>
                  </a:lnTo>
                  <a:lnTo>
                    <a:pt x="714" y="639"/>
                  </a:lnTo>
                  <a:lnTo>
                    <a:pt x="706" y="625"/>
                  </a:lnTo>
                  <a:lnTo>
                    <a:pt x="700" y="609"/>
                  </a:lnTo>
                  <a:lnTo>
                    <a:pt x="698" y="593"/>
                  </a:lnTo>
                  <a:lnTo>
                    <a:pt x="696" y="577"/>
                  </a:lnTo>
                  <a:lnTo>
                    <a:pt x="696" y="561"/>
                  </a:lnTo>
                  <a:lnTo>
                    <a:pt x="700" y="545"/>
                  </a:lnTo>
                  <a:lnTo>
                    <a:pt x="704" y="529"/>
                  </a:lnTo>
                  <a:lnTo>
                    <a:pt x="704" y="529"/>
                  </a:lnTo>
                  <a:lnTo>
                    <a:pt x="712" y="513"/>
                  </a:lnTo>
                  <a:lnTo>
                    <a:pt x="722" y="499"/>
                  </a:lnTo>
                  <a:lnTo>
                    <a:pt x="732" y="487"/>
                  </a:lnTo>
                  <a:lnTo>
                    <a:pt x="746" y="477"/>
                  </a:lnTo>
                  <a:lnTo>
                    <a:pt x="758" y="469"/>
                  </a:lnTo>
                  <a:lnTo>
                    <a:pt x="774" y="463"/>
                  </a:lnTo>
                  <a:lnTo>
                    <a:pt x="788" y="457"/>
                  </a:lnTo>
                  <a:lnTo>
                    <a:pt x="804" y="455"/>
                  </a:lnTo>
                  <a:lnTo>
                    <a:pt x="804" y="455"/>
                  </a:lnTo>
                  <a:lnTo>
                    <a:pt x="808" y="431"/>
                  </a:lnTo>
                  <a:lnTo>
                    <a:pt x="808" y="404"/>
                  </a:lnTo>
                  <a:lnTo>
                    <a:pt x="808" y="378"/>
                  </a:lnTo>
                  <a:lnTo>
                    <a:pt x="804" y="352"/>
                  </a:lnTo>
                  <a:lnTo>
                    <a:pt x="804" y="352"/>
                  </a:lnTo>
                  <a:lnTo>
                    <a:pt x="788" y="350"/>
                  </a:lnTo>
                  <a:lnTo>
                    <a:pt x="774" y="344"/>
                  </a:lnTo>
                  <a:lnTo>
                    <a:pt x="758" y="338"/>
                  </a:lnTo>
                  <a:lnTo>
                    <a:pt x="746" y="330"/>
                  </a:lnTo>
                  <a:lnTo>
                    <a:pt x="732" y="320"/>
                  </a:lnTo>
                  <a:lnTo>
                    <a:pt x="722" y="308"/>
                  </a:lnTo>
                  <a:lnTo>
                    <a:pt x="712" y="294"/>
                  </a:lnTo>
                  <a:lnTo>
                    <a:pt x="704" y="278"/>
                  </a:lnTo>
                  <a:lnTo>
                    <a:pt x="704" y="278"/>
                  </a:lnTo>
                  <a:lnTo>
                    <a:pt x="700" y="262"/>
                  </a:lnTo>
                  <a:lnTo>
                    <a:pt x="696" y="246"/>
                  </a:lnTo>
                  <a:lnTo>
                    <a:pt x="696" y="230"/>
                  </a:lnTo>
                  <a:lnTo>
                    <a:pt x="698" y="214"/>
                  </a:lnTo>
                  <a:lnTo>
                    <a:pt x="700" y="198"/>
                  </a:lnTo>
                  <a:lnTo>
                    <a:pt x="706" y="184"/>
                  </a:lnTo>
                  <a:lnTo>
                    <a:pt x="714" y="170"/>
                  </a:lnTo>
                  <a:lnTo>
                    <a:pt x="724" y="156"/>
                  </a:lnTo>
                  <a:lnTo>
                    <a:pt x="724" y="156"/>
                  </a:lnTo>
                  <a:lnTo>
                    <a:pt x="708" y="136"/>
                  </a:lnTo>
                  <a:lnTo>
                    <a:pt x="690" y="118"/>
                  </a:lnTo>
                  <a:lnTo>
                    <a:pt x="672" y="100"/>
                  </a:lnTo>
                  <a:lnTo>
                    <a:pt x="652" y="84"/>
                  </a:lnTo>
                  <a:lnTo>
                    <a:pt x="652" y="84"/>
                  </a:lnTo>
                  <a:lnTo>
                    <a:pt x="638" y="94"/>
                  </a:lnTo>
                  <a:lnTo>
                    <a:pt x="624" y="100"/>
                  </a:lnTo>
                  <a:lnTo>
                    <a:pt x="610" y="106"/>
                  </a:lnTo>
                  <a:lnTo>
                    <a:pt x="594" y="110"/>
                  </a:lnTo>
                  <a:lnTo>
                    <a:pt x="578" y="112"/>
                  </a:lnTo>
                  <a:lnTo>
                    <a:pt x="562" y="112"/>
                  </a:lnTo>
                  <a:lnTo>
                    <a:pt x="544" y="108"/>
                  </a:lnTo>
                  <a:lnTo>
                    <a:pt x="528" y="102"/>
                  </a:lnTo>
                  <a:lnTo>
                    <a:pt x="528" y="102"/>
                  </a:lnTo>
                  <a:lnTo>
                    <a:pt x="514" y="96"/>
                  </a:lnTo>
                  <a:lnTo>
                    <a:pt x="500" y="86"/>
                  </a:lnTo>
                  <a:lnTo>
                    <a:pt x="488" y="74"/>
                  </a:lnTo>
                  <a:lnTo>
                    <a:pt x="478" y="62"/>
                  </a:lnTo>
                  <a:lnTo>
                    <a:pt x="470" y="48"/>
                  </a:lnTo>
                  <a:lnTo>
                    <a:pt x="462" y="34"/>
                  </a:lnTo>
                  <a:lnTo>
                    <a:pt x="458" y="18"/>
                  </a:lnTo>
                  <a:lnTo>
                    <a:pt x="456" y="2"/>
                  </a:lnTo>
                  <a:lnTo>
                    <a:pt x="456" y="2"/>
                  </a:lnTo>
                  <a:lnTo>
                    <a:pt x="430" y="0"/>
                  </a:lnTo>
                  <a:lnTo>
                    <a:pt x="404" y="0"/>
                  </a:lnTo>
                  <a:lnTo>
                    <a:pt x="378" y="0"/>
                  </a:lnTo>
                  <a:lnTo>
                    <a:pt x="354" y="2"/>
                  </a:lnTo>
                  <a:lnTo>
                    <a:pt x="354" y="2"/>
                  </a:lnTo>
                  <a:lnTo>
                    <a:pt x="350" y="18"/>
                  </a:lnTo>
                  <a:lnTo>
                    <a:pt x="346" y="34"/>
                  </a:lnTo>
                  <a:lnTo>
                    <a:pt x="340" y="48"/>
                  </a:lnTo>
                  <a:lnTo>
                    <a:pt x="332" y="62"/>
                  </a:lnTo>
                  <a:lnTo>
                    <a:pt x="320" y="74"/>
                  </a:lnTo>
                  <a:lnTo>
                    <a:pt x="308" y="86"/>
                  </a:lnTo>
                  <a:lnTo>
                    <a:pt x="296" y="96"/>
                  </a:lnTo>
                  <a:lnTo>
                    <a:pt x="280" y="102"/>
                  </a:lnTo>
                  <a:lnTo>
                    <a:pt x="280" y="102"/>
                  </a:lnTo>
                  <a:lnTo>
                    <a:pt x="264" y="108"/>
                  </a:lnTo>
                  <a:lnTo>
                    <a:pt x="248" y="112"/>
                  </a:lnTo>
                  <a:lnTo>
                    <a:pt x="232" y="112"/>
                  </a:lnTo>
                  <a:lnTo>
                    <a:pt x="216" y="110"/>
                  </a:lnTo>
                  <a:lnTo>
                    <a:pt x="200" y="106"/>
                  </a:lnTo>
                  <a:lnTo>
                    <a:pt x="184" y="100"/>
                  </a:lnTo>
                  <a:lnTo>
                    <a:pt x="170" y="94"/>
                  </a:lnTo>
                  <a:lnTo>
                    <a:pt x="158" y="84"/>
                  </a:lnTo>
                  <a:lnTo>
                    <a:pt x="158" y="84"/>
                  </a:lnTo>
                  <a:lnTo>
                    <a:pt x="138" y="100"/>
                  </a:lnTo>
                  <a:lnTo>
                    <a:pt x="118" y="118"/>
                  </a:lnTo>
                  <a:lnTo>
                    <a:pt x="102" y="136"/>
                  </a:lnTo>
                  <a:lnTo>
                    <a:pt x="84" y="156"/>
                  </a:lnTo>
                  <a:lnTo>
                    <a:pt x="84" y="156"/>
                  </a:lnTo>
                  <a:lnTo>
                    <a:pt x="94" y="170"/>
                  </a:lnTo>
                  <a:lnTo>
                    <a:pt x="102" y="184"/>
                  </a:lnTo>
                  <a:lnTo>
                    <a:pt x="108" y="198"/>
                  </a:lnTo>
                  <a:lnTo>
                    <a:pt x="112" y="214"/>
                  </a:lnTo>
                  <a:lnTo>
                    <a:pt x="114" y="230"/>
                  </a:lnTo>
                  <a:lnTo>
                    <a:pt x="112" y="246"/>
                  </a:lnTo>
                  <a:lnTo>
                    <a:pt x="110" y="262"/>
                  </a:lnTo>
                  <a:lnTo>
                    <a:pt x="104" y="278"/>
                  </a:lnTo>
                  <a:lnTo>
                    <a:pt x="104" y="278"/>
                  </a:lnTo>
                  <a:lnTo>
                    <a:pt x="96" y="294"/>
                  </a:lnTo>
                  <a:lnTo>
                    <a:pt x="88" y="308"/>
                  </a:lnTo>
                  <a:lnTo>
                    <a:pt x="76" y="320"/>
                  </a:lnTo>
                  <a:lnTo>
                    <a:pt x="64" y="330"/>
                  </a:lnTo>
                  <a:lnTo>
                    <a:pt x="50" y="338"/>
                  </a:lnTo>
                  <a:lnTo>
                    <a:pt x="36" y="344"/>
                  </a:lnTo>
                  <a:lnTo>
                    <a:pt x="20" y="350"/>
                  </a:lnTo>
                  <a:lnTo>
                    <a:pt x="4" y="352"/>
                  </a:lnTo>
                  <a:lnTo>
                    <a:pt x="4" y="352"/>
                  </a:lnTo>
                  <a:lnTo>
                    <a:pt x="2" y="378"/>
                  </a:lnTo>
                  <a:lnTo>
                    <a:pt x="0" y="402"/>
                  </a:lnTo>
                  <a:lnTo>
                    <a:pt x="2" y="429"/>
                  </a:lnTo>
                  <a:lnTo>
                    <a:pt x="4" y="455"/>
                  </a:lnTo>
                  <a:lnTo>
                    <a:pt x="4" y="455"/>
                  </a:lnTo>
                  <a:lnTo>
                    <a:pt x="20" y="457"/>
                  </a:lnTo>
                  <a:lnTo>
                    <a:pt x="36" y="463"/>
                  </a:lnTo>
                  <a:lnTo>
                    <a:pt x="50" y="469"/>
                  </a:lnTo>
                  <a:lnTo>
                    <a:pt x="64" y="477"/>
                  </a:lnTo>
                  <a:lnTo>
                    <a:pt x="76" y="487"/>
                  </a:lnTo>
                  <a:lnTo>
                    <a:pt x="86" y="499"/>
                  </a:lnTo>
                  <a:lnTo>
                    <a:pt x="96" y="513"/>
                  </a:lnTo>
                  <a:lnTo>
                    <a:pt x="104" y="529"/>
                  </a:lnTo>
                  <a:lnTo>
                    <a:pt x="104" y="529"/>
                  </a:lnTo>
                  <a:lnTo>
                    <a:pt x="110" y="545"/>
                  </a:lnTo>
                  <a:lnTo>
                    <a:pt x="112" y="561"/>
                  </a:lnTo>
                  <a:lnTo>
                    <a:pt x="114" y="577"/>
                  </a:lnTo>
                  <a:lnTo>
                    <a:pt x="112" y="593"/>
                  </a:lnTo>
                  <a:lnTo>
                    <a:pt x="108" y="609"/>
                  </a:lnTo>
                  <a:lnTo>
                    <a:pt x="102" y="625"/>
                  </a:lnTo>
                  <a:lnTo>
                    <a:pt x="94" y="639"/>
                  </a:lnTo>
                  <a:lnTo>
                    <a:pt x="84" y="651"/>
                  </a:lnTo>
                  <a:lnTo>
                    <a:pt x="84" y="651"/>
                  </a:lnTo>
                  <a:lnTo>
                    <a:pt x="102" y="671"/>
                  </a:lnTo>
                  <a:lnTo>
                    <a:pt x="120" y="689"/>
                  </a:lnTo>
                  <a:lnTo>
                    <a:pt x="138" y="707"/>
                  </a:lnTo>
                  <a:lnTo>
                    <a:pt x="158" y="723"/>
                  </a:lnTo>
                  <a:lnTo>
                    <a:pt x="158" y="723"/>
                  </a:lnTo>
                  <a:lnTo>
                    <a:pt x="170" y="713"/>
                  </a:lnTo>
                  <a:lnTo>
                    <a:pt x="184" y="707"/>
                  </a:lnTo>
                  <a:lnTo>
                    <a:pt x="200" y="701"/>
                  </a:lnTo>
                  <a:lnTo>
                    <a:pt x="216" y="697"/>
                  </a:lnTo>
                  <a:lnTo>
                    <a:pt x="232" y="695"/>
                  </a:lnTo>
                  <a:lnTo>
                    <a:pt x="248" y="697"/>
                  </a:lnTo>
                  <a:lnTo>
                    <a:pt x="264" y="699"/>
                  </a:lnTo>
                  <a:lnTo>
                    <a:pt x="280" y="705"/>
                  </a:lnTo>
                  <a:lnTo>
                    <a:pt x="280" y="705"/>
                  </a:lnTo>
                  <a:lnTo>
                    <a:pt x="296" y="713"/>
                  </a:lnTo>
                  <a:lnTo>
                    <a:pt x="308" y="721"/>
                  </a:lnTo>
                  <a:lnTo>
                    <a:pt x="320" y="733"/>
                  </a:lnTo>
                  <a:lnTo>
                    <a:pt x="332" y="745"/>
                  </a:lnTo>
                  <a:lnTo>
                    <a:pt x="340" y="759"/>
                  </a:lnTo>
                  <a:lnTo>
                    <a:pt x="346" y="773"/>
                  </a:lnTo>
                  <a:lnTo>
                    <a:pt x="350" y="789"/>
                  </a:lnTo>
                  <a:lnTo>
                    <a:pt x="354" y="805"/>
                  </a:lnTo>
                  <a:lnTo>
                    <a:pt x="354" y="805"/>
                  </a:lnTo>
                  <a:close/>
                  <a:moveTo>
                    <a:pt x="286" y="402"/>
                  </a:moveTo>
                  <a:lnTo>
                    <a:pt x="286" y="402"/>
                  </a:lnTo>
                  <a:lnTo>
                    <a:pt x="286" y="390"/>
                  </a:lnTo>
                  <a:lnTo>
                    <a:pt x="288" y="378"/>
                  </a:lnTo>
                  <a:lnTo>
                    <a:pt x="294" y="356"/>
                  </a:lnTo>
                  <a:lnTo>
                    <a:pt x="306" y="336"/>
                  </a:lnTo>
                  <a:lnTo>
                    <a:pt x="320" y="318"/>
                  </a:lnTo>
                  <a:lnTo>
                    <a:pt x="338" y="304"/>
                  </a:lnTo>
                  <a:lnTo>
                    <a:pt x="358" y="292"/>
                  </a:lnTo>
                  <a:lnTo>
                    <a:pt x="380" y="286"/>
                  </a:lnTo>
                  <a:lnTo>
                    <a:pt x="392" y="284"/>
                  </a:lnTo>
                  <a:lnTo>
                    <a:pt x="404" y="284"/>
                  </a:lnTo>
                  <a:lnTo>
                    <a:pt x="404" y="284"/>
                  </a:lnTo>
                  <a:lnTo>
                    <a:pt x="416" y="284"/>
                  </a:lnTo>
                  <a:lnTo>
                    <a:pt x="428" y="286"/>
                  </a:lnTo>
                  <a:lnTo>
                    <a:pt x="452" y="292"/>
                  </a:lnTo>
                  <a:lnTo>
                    <a:pt x="472" y="304"/>
                  </a:lnTo>
                  <a:lnTo>
                    <a:pt x="490" y="318"/>
                  </a:lnTo>
                  <a:lnTo>
                    <a:pt x="504" y="336"/>
                  </a:lnTo>
                  <a:lnTo>
                    <a:pt x="514" y="356"/>
                  </a:lnTo>
                  <a:lnTo>
                    <a:pt x="522" y="378"/>
                  </a:lnTo>
                  <a:lnTo>
                    <a:pt x="524" y="390"/>
                  </a:lnTo>
                  <a:lnTo>
                    <a:pt x="524" y="402"/>
                  </a:lnTo>
                  <a:lnTo>
                    <a:pt x="524" y="402"/>
                  </a:lnTo>
                  <a:lnTo>
                    <a:pt x="524" y="415"/>
                  </a:lnTo>
                  <a:lnTo>
                    <a:pt x="522" y="427"/>
                  </a:lnTo>
                  <a:lnTo>
                    <a:pt x="514" y="451"/>
                  </a:lnTo>
                  <a:lnTo>
                    <a:pt x="504" y="471"/>
                  </a:lnTo>
                  <a:lnTo>
                    <a:pt x="490" y="489"/>
                  </a:lnTo>
                  <a:lnTo>
                    <a:pt x="472" y="503"/>
                  </a:lnTo>
                  <a:lnTo>
                    <a:pt x="452" y="513"/>
                  </a:lnTo>
                  <a:lnTo>
                    <a:pt x="428" y="521"/>
                  </a:lnTo>
                  <a:lnTo>
                    <a:pt x="416" y="523"/>
                  </a:lnTo>
                  <a:lnTo>
                    <a:pt x="404" y="523"/>
                  </a:lnTo>
                  <a:lnTo>
                    <a:pt x="404" y="523"/>
                  </a:lnTo>
                  <a:lnTo>
                    <a:pt x="392" y="523"/>
                  </a:lnTo>
                  <a:lnTo>
                    <a:pt x="380" y="521"/>
                  </a:lnTo>
                  <a:lnTo>
                    <a:pt x="358" y="513"/>
                  </a:lnTo>
                  <a:lnTo>
                    <a:pt x="338" y="503"/>
                  </a:lnTo>
                  <a:lnTo>
                    <a:pt x="320" y="489"/>
                  </a:lnTo>
                  <a:lnTo>
                    <a:pt x="306" y="471"/>
                  </a:lnTo>
                  <a:lnTo>
                    <a:pt x="294" y="451"/>
                  </a:lnTo>
                  <a:lnTo>
                    <a:pt x="288" y="427"/>
                  </a:lnTo>
                  <a:lnTo>
                    <a:pt x="286" y="415"/>
                  </a:lnTo>
                  <a:lnTo>
                    <a:pt x="286" y="402"/>
                  </a:lnTo>
                  <a:lnTo>
                    <a:pt x="286" y="402"/>
                  </a:lnTo>
                  <a:close/>
                </a:path>
              </a:pathLst>
            </a:custGeom>
            <a:solidFill>
              <a:srgbClr val="3D3D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15" name="Group 14">
            <a:extLst>
              <a:ext uri="{FF2B5EF4-FFF2-40B4-BE49-F238E27FC236}">
                <a16:creationId xmlns:a16="http://schemas.microsoft.com/office/drawing/2014/main" id="{465EED1E-D84D-42A6-BBCA-DCE5F3F81CD4}"/>
              </a:ext>
            </a:extLst>
          </p:cNvPr>
          <p:cNvGrpSpPr/>
          <p:nvPr/>
        </p:nvGrpSpPr>
        <p:grpSpPr>
          <a:xfrm>
            <a:off x="9642366" y="137906"/>
            <a:ext cx="340101" cy="335448"/>
            <a:chOff x="7772790" y="288864"/>
            <a:chExt cx="294967" cy="290931"/>
          </a:xfrm>
          <a:solidFill>
            <a:srgbClr val="00E7CF"/>
          </a:solidFill>
        </p:grpSpPr>
        <p:sp>
          <p:nvSpPr>
            <p:cNvPr id="6" name="Freeform: Shape 5">
              <a:extLst>
                <a:ext uri="{FF2B5EF4-FFF2-40B4-BE49-F238E27FC236}">
                  <a16:creationId xmlns:a16="http://schemas.microsoft.com/office/drawing/2014/main" id="{3D39E20F-4952-489D-9FF5-B9B3EE2B8CFA}"/>
                </a:ext>
              </a:extLst>
            </p:cNvPr>
            <p:cNvSpPr/>
            <p:nvPr/>
          </p:nvSpPr>
          <p:spPr>
            <a:xfrm>
              <a:off x="7959836" y="475020"/>
              <a:ext cx="38100" cy="104775"/>
            </a:xfrm>
            <a:custGeom>
              <a:avLst/>
              <a:gdLst>
                <a:gd name="connsiteX0" fmla="*/ 0 w 38100"/>
                <a:gd name="connsiteY0" fmla="*/ 36410 h 104775"/>
                <a:gd name="connsiteX1" fmla="*/ 592 w 38100"/>
                <a:gd name="connsiteY1" fmla="*/ 109954 h 104775"/>
                <a:gd name="connsiteX2" fmla="*/ 21951 w 38100"/>
                <a:gd name="connsiteY2" fmla="*/ 95626 h 104775"/>
                <a:gd name="connsiteX3" fmla="*/ 36345 w 38100"/>
                <a:gd name="connsiteY3" fmla="*/ 0 h 104775"/>
                <a:gd name="connsiteX4" fmla="*/ 0 w 38100"/>
                <a:gd name="connsiteY4" fmla="*/ 3641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04775">
                  <a:moveTo>
                    <a:pt x="0" y="36410"/>
                  </a:moveTo>
                  <a:cubicBezTo>
                    <a:pt x="8412" y="62634"/>
                    <a:pt x="6112" y="87477"/>
                    <a:pt x="592" y="109954"/>
                  </a:cubicBezTo>
                  <a:cubicBezTo>
                    <a:pt x="8544" y="106536"/>
                    <a:pt x="15839" y="101804"/>
                    <a:pt x="21951" y="95626"/>
                  </a:cubicBezTo>
                  <a:cubicBezTo>
                    <a:pt x="44954" y="72755"/>
                    <a:pt x="49686" y="37265"/>
                    <a:pt x="36345" y="0"/>
                  </a:cubicBezTo>
                  <a:cubicBezTo>
                    <a:pt x="25303" y="12093"/>
                    <a:pt x="13210" y="24120"/>
                    <a:pt x="0" y="36410"/>
                  </a:cubicBezTo>
                  <a:close/>
                </a:path>
              </a:pathLst>
            </a:custGeom>
            <a:solidFill>
              <a:schemeClr val="bg1"/>
            </a:solidFill>
            <a:ln w="6572"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48A22A1A-C234-4893-8B5E-536F0D9D83D1}"/>
                </a:ext>
              </a:extLst>
            </p:cNvPr>
            <p:cNvSpPr/>
            <p:nvPr/>
          </p:nvSpPr>
          <p:spPr>
            <a:xfrm>
              <a:off x="7772790" y="355625"/>
              <a:ext cx="104775" cy="38100"/>
            </a:xfrm>
            <a:custGeom>
              <a:avLst/>
              <a:gdLst>
                <a:gd name="connsiteX0" fmla="*/ 74661 w 104775"/>
                <a:gd name="connsiteY0" fmla="*/ 43617 h 38100"/>
                <a:gd name="connsiteX1" fmla="*/ 110217 w 104775"/>
                <a:gd name="connsiteY1" fmla="*/ 7076 h 38100"/>
                <a:gd name="connsiteX2" fmla="*/ 14328 w 104775"/>
                <a:gd name="connsiteY2" fmla="*/ 21666 h 38100"/>
                <a:gd name="connsiteX3" fmla="*/ 0 w 104775"/>
                <a:gd name="connsiteY3" fmla="*/ 42960 h 38100"/>
                <a:gd name="connsiteX4" fmla="*/ 74661 w 104775"/>
                <a:gd name="connsiteY4" fmla="*/ 4361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8100">
                  <a:moveTo>
                    <a:pt x="74661" y="43617"/>
                  </a:moveTo>
                  <a:cubicBezTo>
                    <a:pt x="86557" y="30144"/>
                    <a:pt x="98387" y="17985"/>
                    <a:pt x="110217" y="7076"/>
                  </a:cubicBezTo>
                  <a:cubicBezTo>
                    <a:pt x="72886" y="-5872"/>
                    <a:pt x="37199" y="-1074"/>
                    <a:pt x="14328" y="21666"/>
                  </a:cubicBezTo>
                  <a:cubicBezTo>
                    <a:pt x="8150" y="27778"/>
                    <a:pt x="3418" y="35073"/>
                    <a:pt x="0" y="42960"/>
                  </a:cubicBezTo>
                  <a:cubicBezTo>
                    <a:pt x="22214" y="35008"/>
                    <a:pt x="47912" y="34679"/>
                    <a:pt x="74661" y="43617"/>
                  </a:cubicBezTo>
                  <a:close/>
                </a:path>
              </a:pathLst>
            </a:custGeom>
            <a:solidFill>
              <a:schemeClr val="bg1"/>
            </a:solidFill>
            <a:ln w="6572"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CA3A151-4E86-45F9-A8DF-4F1CBEB7F82E}"/>
                </a:ext>
              </a:extLst>
            </p:cNvPr>
            <p:cNvSpPr/>
            <p:nvPr/>
          </p:nvSpPr>
          <p:spPr>
            <a:xfrm>
              <a:off x="7842049" y="441896"/>
              <a:ext cx="66675" cy="66675"/>
            </a:xfrm>
            <a:custGeom>
              <a:avLst/>
              <a:gdLst>
                <a:gd name="connsiteX0" fmla="*/ 1853 w 66675"/>
                <a:gd name="connsiteY0" fmla="*/ 15182 h 66675"/>
                <a:gd name="connsiteX1" fmla="*/ 5073 w 66675"/>
                <a:gd name="connsiteY1" fmla="*/ 30627 h 66675"/>
                <a:gd name="connsiteX2" fmla="*/ 44112 w 66675"/>
                <a:gd name="connsiteY2" fmla="*/ 69337 h 66675"/>
                <a:gd name="connsiteX3" fmla="*/ 59426 w 66675"/>
                <a:gd name="connsiteY3" fmla="*/ 72492 h 66675"/>
                <a:gd name="connsiteX4" fmla="*/ 74739 w 66675"/>
                <a:gd name="connsiteY4" fmla="*/ 57244 h 66675"/>
                <a:gd name="connsiteX5" fmla="*/ 17100 w 66675"/>
                <a:gd name="connsiteY5" fmla="*/ 0 h 66675"/>
                <a:gd name="connsiteX6" fmla="*/ 1853 w 66675"/>
                <a:gd name="connsiteY6" fmla="*/ 15182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66675">
                  <a:moveTo>
                    <a:pt x="1853" y="15182"/>
                  </a:moveTo>
                  <a:cubicBezTo>
                    <a:pt x="-1565" y="18534"/>
                    <a:pt x="-119" y="25500"/>
                    <a:pt x="5073" y="30627"/>
                  </a:cubicBezTo>
                  <a:lnTo>
                    <a:pt x="44112" y="69337"/>
                  </a:lnTo>
                  <a:cubicBezTo>
                    <a:pt x="49239" y="74464"/>
                    <a:pt x="56074" y="75844"/>
                    <a:pt x="59426" y="72492"/>
                  </a:cubicBezTo>
                  <a:lnTo>
                    <a:pt x="74739" y="57244"/>
                  </a:lnTo>
                  <a:lnTo>
                    <a:pt x="17100" y="0"/>
                  </a:lnTo>
                  <a:lnTo>
                    <a:pt x="1853" y="15182"/>
                  </a:lnTo>
                  <a:close/>
                </a:path>
              </a:pathLst>
            </a:custGeom>
            <a:solidFill>
              <a:schemeClr val="bg1"/>
            </a:solidFill>
            <a:ln w="6572"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39334E6-0027-451C-B1AA-47E1CE5CB80E}"/>
                </a:ext>
              </a:extLst>
            </p:cNvPr>
            <p:cNvSpPr/>
            <p:nvPr/>
          </p:nvSpPr>
          <p:spPr>
            <a:xfrm>
              <a:off x="8010607" y="288864"/>
              <a:ext cx="57150" cy="57150"/>
            </a:xfrm>
            <a:custGeom>
              <a:avLst/>
              <a:gdLst>
                <a:gd name="connsiteX0" fmla="*/ 36557 w 57150"/>
                <a:gd name="connsiteY0" fmla="*/ 277 h 57150"/>
                <a:gd name="connsiteX1" fmla="*/ 0 w 57150"/>
                <a:gd name="connsiteY1" fmla="*/ 9529 h 57150"/>
                <a:gd name="connsiteX2" fmla="*/ 48818 w 57150"/>
                <a:gd name="connsiteY2" fmla="*/ 58235 h 57150"/>
                <a:gd name="connsiteX3" fmla="*/ 49933 w 57150"/>
                <a:gd name="connsiteY3" fmla="*/ 57957 h 57150"/>
                <a:gd name="connsiteX4" fmla="*/ 58849 w 57150"/>
                <a:gd name="connsiteY4" fmla="*/ 22792 h 57150"/>
                <a:gd name="connsiteX5" fmla="*/ 36557 w 57150"/>
                <a:gd name="connsiteY5" fmla="*/ 27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36557" y="277"/>
                  </a:moveTo>
                  <a:cubicBezTo>
                    <a:pt x="26693" y="1950"/>
                    <a:pt x="14155" y="4904"/>
                    <a:pt x="0" y="9529"/>
                  </a:cubicBezTo>
                  <a:cubicBezTo>
                    <a:pt x="3252" y="14716"/>
                    <a:pt x="8211" y="48060"/>
                    <a:pt x="48818" y="58235"/>
                  </a:cubicBezTo>
                  <a:lnTo>
                    <a:pt x="49933" y="57957"/>
                  </a:lnTo>
                  <a:cubicBezTo>
                    <a:pt x="54279" y="44359"/>
                    <a:pt x="57177" y="32377"/>
                    <a:pt x="58849" y="22792"/>
                  </a:cubicBezTo>
                  <a:cubicBezTo>
                    <a:pt x="61189" y="9585"/>
                    <a:pt x="49765" y="-1951"/>
                    <a:pt x="36557" y="277"/>
                  </a:cubicBezTo>
                  <a:close/>
                </a:path>
              </a:pathLst>
            </a:custGeom>
            <a:grpFill/>
            <a:ln w="6572"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F885886-31C6-4BCE-8950-C2AFDC3D7D85}"/>
                </a:ext>
              </a:extLst>
            </p:cNvPr>
            <p:cNvSpPr/>
            <p:nvPr/>
          </p:nvSpPr>
          <p:spPr>
            <a:xfrm>
              <a:off x="7849005" y="301710"/>
              <a:ext cx="200025" cy="200025"/>
            </a:xfrm>
            <a:custGeom>
              <a:avLst/>
              <a:gdLst>
                <a:gd name="connsiteX0" fmla="*/ 152039 w 200025"/>
                <a:gd name="connsiteY0" fmla="*/ 0 h 200025"/>
                <a:gd name="connsiteX1" fmla="*/ 1206 w 200025"/>
                <a:gd name="connsiteY1" fmla="*/ 109231 h 200025"/>
                <a:gd name="connsiteX2" fmla="*/ 2981 w 200025"/>
                <a:gd name="connsiteY2" fmla="*/ 119286 h 200025"/>
                <a:gd name="connsiteX3" fmla="*/ 89471 w 200025"/>
                <a:gd name="connsiteY3" fmla="*/ 205120 h 200025"/>
                <a:gd name="connsiteX4" fmla="*/ 99527 w 200025"/>
                <a:gd name="connsiteY4" fmla="*/ 206829 h 200025"/>
                <a:gd name="connsiteX5" fmla="*/ 208166 w 200025"/>
                <a:gd name="connsiteY5" fmla="*/ 54944 h 200025"/>
                <a:gd name="connsiteX6" fmla="*/ 208035 w 200025"/>
                <a:gd name="connsiteY6" fmla="*/ 54944 h 200025"/>
                <a:gd name="connsiteX7" fmla="*/ 152039 w 200025"/>
                <a:gd name="connsiteY7" fmla="*/ 0 h 200025"/>
                <a:gd name="connsiteX8" fmla="*/ 87174 w 200025"/>
                <a:gd name="connsiteY8" fmla="*/ 143214 h 200025"/>
                <a:gd name="connsiteX9" fmla="*/ 64576 w 200025"/>
                <a:gd name="connsiteY9" fmla="*/ 143248 h 200025"/>
                <a:gd name="connsiteX10" fmla="*/ 64527 w 200025"/>
                <a:gd name="connsiteY10" fmla="*/ 120759 h 200025"/>
                <a:gd name="connsiteX11" fmla="*/ 87125 w 200025"/>
                <a:gd name="connsiteY11" fmla="*/ 120724 h 200025"/>
                <a:gd name="connsiteX12" fmla="*/ 87174 w 200025"/>
                <a:gd name="connsiteY12" fmla="*/ 143214 h 200025"/>
                <a:gd name="connsiteX13" fmla="*/ 125026 w 200025"/>
                <a:gd name="connsiteY13" fmla="*/ 105375 h 200025"/>
                <a:gd name="connsiteX14" fmla="*/ 102428 w 200025"/>
                <a:gd name="connsiteY14" fmla="*/ 105410 h 200025"/>
                <a:gd name="connsiteX15" fmla="*/ 102379 w 200025"/>
                <a:gd name="connsiteY15" fmla="*/ 82920 h 200025"/>
                <a:gd name="connsiteX16" fmla="*/ 124976 w 200025"/>
                <a:gd name="connsiteY16" fmla="*/ 82885 h 200025"/>
                <a:gd name="connsiteX17" fmla="*/ 125026 w 200025"/>
                <a:gd name="connsiteY17" fmla="*/ 105375 h 200025"/>
                <a:gd name="connsiteX18" fmla="*/ 162877 w 200025"/>
                <a:gd name="connsiteY18" fmla="*/ 67536 h 200025"/>
                <a:gd name="connsiteX19" fmla="*/ 140279 w 200025"/>
                <a:gd name="connsiteY19" fmla="*/ 67571 h 200025"/>
                <a:gd name="connsiteX20" fmla="*/ 140230 w 200025"/>
                <a:gd name="connsiteY20" fmla="*/ 45081 h 200025"/>
                <a:gd name="connsiteX21" fmla="*/ 162827 w 200025"/>
                <a:gd name="connsiteY21" fmla="*/ 45046 h 200025"/>
                <a:gd name="connsiteX22" fmla="*/ 162877 w 200025"/>
                <a:gd name="connsiteY22" fmla="*/ 6753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200025">
                  <a:moveTo>
                    <a:pt x="152039" y="0"/>
                  </a:moveTo>
                  <a:cubicBezTo>
                    <a:pt x="88288" y="22674"/>
                    <a:pt x="43992" y="60005"/>
                    <a:pt x="1206" y="109231"/>
                  </a:cubicBezTo>
                  <a:cubicBezTo>
                    <a:pt x="-963" y="111728"/>
                    <a:pt x="-108" y="116132"/>
                    <a:pt x="2981" y="119286"/>
                  </a:cubicBezTo>
                  <a:lnTo>
                    <a:pt x="89471" y="205120"/>
                  </a:lnTo>
                  <a:cubicBezTo>
                    <a:pt x="92626" y="208275"/>
                    <a:pt x="97095" y="209063"/>
                    <a:pt x="99527" y="206829"/>
                  </a:cubicBezTo>
                  <a:cubicBezTo>
                    <a:pt x="148162" y="161612"/>
                    <a:pt x="184769" y="121127"/>
                    <a:pt x="208166" y="54944"/>
                  </a:cubicBezTo>
                  <a:lnTo>
                    <a:pt x="208035" y="54944"/>
                  </a:lnTo>
                  <a:cubicBezTo>
                    <a:pt x="162280" y="43452"/>
                    <a:pt x="155713" y="6286"/>
                    <a:pt x="152039" y="0"/>
                  </a:cubicBezTo>
                  <a:close/>
                  <a:moveTo>
                    <a:pt x="87174" y="143214"/>
                  </a:moveTo>
                  <a:cubicBezTo>
                    <a:pt x="80948" y="149434"/>
                    <a:pt x="70831" y="149449"/>
                    <a:pt x="64576" y="143248"/>
                  </a:cubicBezTo>
                  <a:cubicBezTo>
                    <a:pt x="58323" y="137048"/>
                    <a:pt x="58301" y="126979"/>
                    <a:pt x="64527" y="120759"/>
                  </a:cubicBezTo>
                  <a:cubicBezTo>
                    <a:pt x="70754" y="114539"/>
                    <a:pt x="80871" y="114523"/>
                    <a:pt x="87125" y="120724"/>
                  </a:cubicBezTo>
                  <a:cubicBezTo>
                    <a:pt x="93379" y="126925"/>
                    <a:pt x="93401" y="136993"/>
                    <a:pt x="87174" y="143214"/>
                  </a:cubicBezTo>
                  <a:close/>
                  <a:moveTo>
                    <a:pt x="125026" y="105375"/>
                  </a:moveTo>
                  <a:cubicBezTo>
                    <a:pt x="118799" y="111595"/>
                    <a:pt x="108682" y="111611"/>
                    <a:pt x="102428" y="105410"/>
                  </a:cubicBezTo>
                  <a:cubicBezTo>
                    <a:pt x="96175" y="99209"/>
                    <a:pt x="96152" y="89140"/>
                    <a:pt x="102379" y="82920"/>
                  </a:cubicBezTo>
                  <a:cubicBezTo>
                    <a:pt x="108605" y="76700"/>
                    <a:pt x="118723" y="76685"/>
                    <a:pt x="124976" y="82885"/>
                  </a:cubicBezTo>
                  <a:cubicBezTo>
                    <a:pt x="131230" y="89086"/>
                    <a:pt x="131253" y="99155"/>
                    <a:pt x="125026" y="105375"/>
                  </a:cubicBezTo>
                  <a:close/>
                  <a:moveTo>
                    <a:pt x="162877" y="67536"/>
                  </a:moveTo>
                  <a:cubicBezTo>
                    <a:pt x="156650" y="73756"/>
                    <a:pt x="146533" y="73771"/>
                    <a:pt x="140279" y="67571"/>
                  </a:cubicBezTo>
                  <a:cubicBezTo>
                    <a:pt x="134025" y="61370"/>
                    <a:pt x="134003" y="51301"/>
                    <a:pt x="140230" y="45081"/>
                  </a:cubicBezTo>
                  <a:cubicBezTo>
                    <a:pt x="146456" y="38861"/>
                    <a:pt x="156573" y="38845"/>
                    <a:pt x="162827" y="45046"/>
                  </a:cubicBezTo>
                  <a:cubicBezTo>
                    <a:pt x="169081" y="51247"/>
                    <a:pt x="169103" y="61316"/>
                    <a:pt x="162877" y="67536"/>
                  </a:cubicBezTo>
                  <a:close/>
                </a:path>
              </a:pathLst>
            </a:custGeom>
            <a:grpFill/>
            <a:ln w="6572"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02DC7E71-35D9-407D-86B6-5B02C4BF742B}"/>
              </a:ext>
            </a:extLst>
          </p:cNvPr>
          <p:cNvGrpSpPr/>
          <p:nvPr/>
        </p:nvGrpSpPr>
        <p:grpSpPr>
          <a:xfrm>
            <a:off x="10236972" y="124441"/>
            <a:ext cx="295694" cy="352252"/>
            <a:chOff x="7700267" y="161961"/>
            <a:chExt cx="461934" cy="550289"/>
          </a:xfrm>
          <a:solidFill>
            <a:schemeClr val="bg1">
              <a:lumMod val="85000"/>
            </a:schemeClr>
          </a:solidFill>
        </p:grpSpPr>
        <p:grpSp>
          <p:nvGrpSpPr>
            <p:cNvPr id="23" name="Group 22">
              <a:extLst>
                <a:ext uri="{FF2B5EF4-FFF2-40B4-BE49-F238E27FC236}">
                  <a16:creationId xmlns:a16="http://schemas.microsoft.com/office/drawing/2014/main" id="{78C1C3EF-7419-4C3D-8B4A-F47F6D65BA51}"/>
                </a:ext>
              </a:extLst>
            </p:cNvPr>
            <p:cNvGrpSpPr/>
            <p:nvPr/>
          </p:nvGrpSpPr>
          <p:grpSpPr>
            <a:xfrm>
              <a:off x="7700267" y="312200"/>
              <a:ext cx="461934" cy="400050"/>
              <a:chOff x="7700267" y="312200"/>
              <a:chExt cx="461934" cy="400050"/>
            </a:xfrm>
            <a:grpFill/>
          </p:grpSpPr>
          <p:sp>
            <p:nvSpPr>
              <p:cNvPr id="20" name="Freeform: Shape 19">
                <a:extLst>
                  <a:ext uri="{FF2B5EF4-FFF2-40B4-BE49-F238E27FC236}">
                    <a16:creationId xmlns:a16="http://schemas.microsoft.com/office/drawing/2014/main" id="{541D7B82-3EDB-4C4E-9474-E81444BB16BC}"/>
                  </a:ext>
                </a:extLst>
              </p:cNvPr>
              <p:cNvSpPr/>
              <p:nvPr/>
            </p:nvSpPr>
            <p:spPr>
              <a:xfrm>
                <a:off x="7971701" y="312200"/>
                <a:ext cx="190500" cy="400050"/>
              </a:xfrm>
              <a:custGeom>
                <a:avLst/>
                <a:gdLst>
                  <a:gd name="connsiteX0" fmla="*/ 192567 w 190500"/>
                  <a:gd name="connsiteY0" fmla="*/ 30890 h 400050"/>
                  <a:gd name="connsiteX1" fmla="*/ 161677 w 190500"/>
                  <a:gd name="connsiteY1" fmla="*/ 0 h 400050"/>
                  <a:gd name="connsiteX2" fmla="*/ 130788 w 190500"/>
                  <a:gd name="connsiteY2" fmla="*/ 30890 h 400050"/>
                  <a:gd name="connsiteX3" fmla="*/ 130788 w 190500"/>
                  <a:gd name="connsiteY3" fmla="*/ 128816 h 400050"/>
                  <a:gd name="connsiteX4" fmla="*/ 130788 w 190500"/>
                  <a:gd name="connsiteY4" fmla="*/ 131445 h 400050"/>
                  <a:gd name="connsiteX5" fmla="*/ 143275 w 190500"/>
                  <a:gd name="connsiteY5" fmla="*/ 128816 h 400050"/>
                  <a:gd name="connsiteX6" fmla="*/ 168250 w 190500"/>
                  <a:gd name="connsiteY6" fmla="*/ 139332 h 400050"/>
                  <a:gd name="connsiteX7" fmla="*/ 168250 w 190500"/>
                  <a:gd name="connsiteY7" fmla="*/ 188624 h 400050"/>
                  <a:gd name="connsiteX8" fmla="*/ 93326 w 190500"/>
                  <a:gd name="connsiteY8" fmla="*/ 262890 h 400050"/>
                  <a:gd name="connsiteX9" fmla="*/ 93326 w 190500"/>
                  <a:gd name="connsiteY9" fmla="*/ 262890 h 400050"/>
                  <a:gd name="connsiteX10" fmla="*/ 93326 w 190500"/>
                  <a:gd name="connsiteY10" fmla="*/ 262890 h 400050"/>
                  <a:gd name="connsiteX11" fmla="*/ 93326 w 190500"/>
                  <a:gd name="connsiteY11" fmla="*/ 262890 h 400050"/>
                  <a:gd name="connsiteX12" fmla="*/ 93326 w 190500"/>
                  <a:gd name="connsiteY12" fmla="*/ 262890 h 400050"/>
                  <a:gd name="connsiteX13" fmla="*/ 89383 w 190500"/>
                  <a:gd name="connsiteY13" fmla="*/ 264204 h 400050"/>
                  <a:gd name="connsiteX14" fmla="*/ 84125 w 190500"/>
                  <a:gd name="connsiteY14" fmla="*/ 258947 h 400050"/>
                  <a:gd name="connsiteX15" fmla="*/ 85439 w 190500"/>
                  <a:gd name="connsiteY15" fmla="*/ 255003 h 400050"/>
                  <a:gd name="connsiteX16" fmla="*/ 85439 w 190500"/>
                  <a:gd name="connsiteY16" fmla="*/ 255003 h 400050"/>
                  <a:gd name="connsiteX17" fmla="*/ 160363 w 190500"/>
                  <a:gd name="connsiteY17" fmla="*/ 181394 h 400050"/>
                  <a:gd name="connsiteX18" fmla="*/ 160363 w 190500"/>
                  <a:gd name="connsiteY18" fmla="*/ 146561 h 400050"/>
                  <a:gd name="connsiteX19" fmla="*/ 142618 w 190500"/>
                  <a:gd name="connsiteY19" fmla="*/ 139332 h 400050"/>
                  <a:gd name="connsiteX20" fmla="*/ 124873 w 190500"/>
                  <a:gd name="connsiteY20" fmla="*/ 146561 h 400050"/>
                  <a:gd name="connsiteX21" fmla="*/ 123558 w 190500"/>
                  <a:gd name="connsiteY21" fmla="*/ 147876 h 400050"/>
                  <a:gd name="connsiteX22" fmla="*/ 120929 w 190500"/>
                  <a:gd name="connsiteY22" fmla="*/ 150505 h 400050"/>
                  <a:gd name="connsiteX23" fmla="*/ 9201 w 190500"/>
                  <a:gd name="connsiteY23" fmla="*/ 245802 h 400050"/>
                  <a:gd name="connsiteX24" fmla="*/ 0 w 190500"/>
                  <a:gd name="connsiteY24" fmla="*/ 267491 h 400050"/>
                  <a:gd name="connsiteX25" fmla="*/ 0 w 190500"/>
                  <a:gd name="connsiteY25" fmla="*/ 372647 h 400050"/>
                  <a:gd name="connsiteX26" fmla="*/ 30890 w 190500"/>
                  <a:gd name="connsiteY26" fmla="*/ 403536 h 400050"/>
                  <a:gd name="connsiteX27" fmla="*/ 74266 w 190500"/>
                  <a:gd name="connsiteY27" fmla="*/ 403536 h 400050"/>
                  <a:gd name="connsiteX28" fmla="*/ 105156 w 190500"/>
                  <a:gd name="connsiteY28" fmla="*/ 372647 h 400050"/>
                  <a:gd name="connsiteX29" fmla="*/ 105156 w 190500"/>
                  <a:gd name="connsiteY29" fmla="*/ 338471 h 400050"/>
                  <a:gd name="connsiteX30" fmla="*/ 114357 w 190500"/>
                  <a:gd name="connsiteY30" fmla="*/ 316782 h 400050"/>
                  <a:gd name="connsiteX31" fmla="*/ 189938 w 190500"/>
                  <a:gd name="connsiteY31" fmla="*/ 226743 h 400050"/>
                  <a:gd name="connsiteX32" fmla="*/ 199139 w 190500"/>
                  <a:gd name="connsiteY32" fmla="*/ 205054 h 400050"/>
                  <a:gd name="connsiteX33" fmla="*/ 192567 w 190500"/>
                  <a:gd name="connsiteY33" fmla="*/ 3089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400050">
                    <a:moveTo>
                      <a:pt x="192567" y="30890"/>
                    </a:moveTo>
                    <a:cubicBezTo>
                      <a:pt x="192567" y="13802"/>
                      <a:pt x="178765" y="0"/>
                      <a:pt x="161677" y="0"/>
                    </a:cubicBezTo>
                    <a:cubicBezTo>
                      <a:pt x="144590" y="0"/>
                      <a:pt x="130788" y="13802"/>
                      <a:pt x="130788" y="30890"/>
                    </a:cubicBezTo>
                    <a:lnTo>
                      <a:pt x="130788" y="128816"/>
                    </a:lnTo>
                    <a:cubicBezTo>
                      <a:pt x="130788" y="129473"/>
                      <a:pt x="130788" y="130131"/>
                      <a:pt x="130788" y="131445"/>
                    </a:cubicBezTo>
                    <a:cubicBezTo>
                      <a:pt x="134731" y="130131"/>
                      <a:pt x="138674" y="128816"/>
                      <a:pt x="143275" y="128816"/>
                    </a:cubicBezTo>
                    <a:cubicBezTo>
                      <a:pt x="152476" y="128816"/>
                      <a:pt x="161677" y="132759"/>
                      <a:pt x="168250" y="139332"/>
                    </a:cubicBezTo>
                    <a:cubicBezTo>
                      <a:pt x="182051" y="153133"/>
                      <a:pt x="182051" y="175479"/>
                      <a:pt x="168250" y="188624"/>
                    </a:cubicBezTo>
                    <a:lnTo>
                      <a:pt x="93326" y="262890"/>
                    </a:lnTo>
                    <a:lnTo>
                      <a:pt x="93326" y="262890"/>
                    </a:lnTo>
                    <a:cubicBezTo>
                      <a:pt x="93326" y="262890"/>
                      <a:pt x="93326" y="262890"/>
                      <a:pt x="93326" y="262890"/>
                    </a:cubicBezTo>
                    <a:lnTo>
                      <a:pt x="93326" y="262890"/>
                    </a:lnTo>
                    <a:lnTo>
                      <a:pt x="93326" y="262890"/>
                    </a:lnTo>
                    <a:cubicBezTo>
                      <a:pt x="92669" y="263547"/>
                      <a:pt x="91354" y="264204"/>
                      <a:pt x="89383" y="264204"/>
                    </a:cubicBezTo>
                    <a:cubicBezTo>
                      <a:pt x="86754" y="264204"/>
                      <a:pt x="84125" y="261576"/>
                      <a:pt x="84125" y="258947"/>
                    </a:cubicBezTo>
                    <a:cubicBezTo>
                      <a:pt x="84125" y="257632"/>
                      <a:pt x="84782" y="256318"/>
                      <a:pt x="85439" y="255003"/>
                    </a:cubicBezTo>
                    <a:lnTo>
                      <a:pt x="85439" y="255003"/>
                    </a:lnTo>
                    <a:lnTo>
                      <a:pt x="160363" y="181394"/>
                    </a:lnTo>
                    <a:cubicBezTo>
                      <a:pt x="170221" y="171536"/>
                      <a:pt x="170221" y="155762"/>
                      <a:pt x="160363" y="146561"/>
                    </a:cubicBezTo>
                    <a:cubicBezTo>
                      <a:pt x="155762" y="141961"/>
                      <a:pt x="149190" y="139332"/>
                      <a:pt x="142618" y="139332"/>
                    </a:cubicBezTo>
                    <a:cubicBezTo>
                      <a:pt x="136046" y="139332"/>
                      <a:pt x="129473" y="141961"/>
                      <a:pt x="124873" y="146561"/>
                    </a:cubicBezTo>
                    <a:lnTo>
                      <a:pt x="123558" y="147876"/>
                    </a:lnTo>
                    <a:cubicBezTo>
                      <a:pt x="122901" y="149190"/>
                      <a:pt x="122244" y="149847"/>
                      <a:pt x="120929" y="150505"/>
                    </a:cubicBezTo>
                    <a:lnTo>
                      <a:pt x="9201" y="245802"/>
                    </a:lnTo>
                    <a:cubicBezTo>
                      <a:pt x="3286" y="251717"/>
                      <a:pt x="0" y="259604"/>
                      <a:pt x="0" y="267491"/>
                    </a:cubicBezTo>
                    <a:lnTo>
                      <a:pt x="0" y="372647"/>
                    </a:lnTo>
                    <a:cubicBezTo>
                      <a:pt x="0" y="389734"/>
                      <a:pt x="13802" y="403536"/>
                      <a:pt x="30890" y="403536"/>
                    </a:cubicBezTo>
                    <a:lnTo>
                      <a:pt x="74266" y="403536"/>
                    </a:lnTo>
                    <a:cubicBezTo>
                      <a:pt x="91354" y="403536"/>
                      <a:pt x="105156" y="389734"/>
                      <a:pt x="105156" y="372647"/>
                    </a:cubicBezTo>
                    <a:lnTo>
                      <a:pt x="105156" y="338471"/>
                    </a:lnTo>
                    <a:cubicBezTo>
                      <a:pt x="105156" y="329927"/>
                      <a:pt x="108442" y="322040"/>
                      <a:pt x="114357" y="316782"/>
                    </a:cubicBezTo>
                    <a:lnTo>
                      <a:pt x="189938" y="226743"/>
                    </a:lnTo>
                    <a:cubicBezTo>
                      <a:pt x="195853" y="220828"/>
                      <a:pt x="199139" y="212941"/>
                      <a:pt x="199139" y="205054"/>
                    </a:cubicBezTo>
                    <a:lnTo>
                      <a:pt x="192567" y="3089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38699B5-6EC2-4C9D-BEA4-286542C4AD2A}"/>
                  </a:ext>
                </a:extLst>
              </p:cNvPr>
              <p:cNvSpPr/>
              <p:nvPr/>
            </p:nvSpPr>
            <p:spPr>
              <a:xfrm>
                <a:off x="7700267" y="312200"/>
                <a:ext cx="190500" cy="400050"/>
              </a:xfrm>
              <a:custGeom>
                <a:avLst/>
                <a:gdLst>
                  <a:gd name="connsiteX0" fmla="*/ 6572 w 190500"/>
                  <a:gd name="connsiteY0" fmla="*/ 30890 h 400050"/>
                  <a:gd name="connsiteX1" fmla="*/ 37462 w 190500"/>
                  <a:gd name="connsiteY1" fmla="*/ 0 h 400050"/>
                  <a:gd name="connsiteX2" fmla="*/ 68351 w 190500"/>
                  <a:gd name="connsiteY2" fmla="*/ 30890 h 400050"/>
                  <a:gd name="connsiteX3" fmla="*/ 68351 w 190500"/>
                  <a:gd name="connsiteY3" fmla="*/ 128816 h 400050"/>
                  <a:gd name="connsiteX4" fmla="*/ 68351 w 190500"/>
                  <a:gd name="connsiteY4" fmla="*/ 131445 h 400050"/>
                  <a:gd name="connsiteX5" fmla="*/ 55864 w 190500"/>
                  <a:gd name="connsiteY5" fmla="*/ 128816 h 400050"/>
                  <a:gd name="connsiteX6" fmla="*/ 30890 w 190500"/>
                  <a:gd name="connsiteY6" fmla="*/ 139332 h 400050"/>
                  <a:gd name="connsiteX7" fmla="*/ 30890 w 190500"/>
                  <a:gd name="connsiteY7" fmla="*/ 188624 h 400050"/>
                  <a:gd name="connsiteX8" fmla="*/ 105156 w 190500"/>
                  <a:gd name="connsiteY8" fmla="*/ 262890 h 400050"/>
                  <a:gd name="connsiteX9" fmla="*/ 105156 w 190500"/>
                  <a:gd name="connsiteY9" fmla="*/ 262890 h 400050"/>
                  <a:gd name="connsiteX10" fmla="*/ 105156 w 190500"/>
                  <a:gd name="connsiteY10" fmla="*/ 262890 h 400050"/>
                  <a:gd name="connsiteX11" fmla="*/ 105156 w 190500"/>
                  <a:gd name="connsiteY11" fmla="*/ 262890 h 400050"/>
                  <a:gd name="connsiteX12" fmla="*/ 105156 w 190500"/>
                  <a:gd name="connsiteY12" fmla="*/ 262890 h 400050"/>
                  <a:gd name="connsiteX13" fmla="*/ 109099 w 190500"/>
                  <a:gd name="connsiteY13" fmla="*/ 264204 h 400050"/>
                  <a:gd name="connsiteX14" fmla="*/ 114357 w 190500"/>
                  <a:gd name="connsiteY14" fmla="*/ 258947 h 400050"/>
                  <a:gd name="connsiteX15" fmla="*/ 113043 w 190500"/>
                  <a:gd name="connsiteY15" fmla="*/ 255003 h 400050"/>
                  <a:gd name="connsiteX16" fmla="*/ 113043 w 190500"/>
                  <a:gd name="connsiteY16" fmla="*/ 255003 h 400050"/>
                  <a:gd name="connsiteX17" fmla="*/ 38776 w 190500"/>
                  <a:gd name="connsiteY17" fmla="*/ 181394 h 400050"/>
                  <a:gd name="connsiteX18" fmla="*/ 38776 w 190500"/>
                  <a:gd name="connsiteY18" fmla="*/ 146561 h 400050"/>
                  <a:gd name="connsiteX19" fmla="*/ 56521 w 190500"/>
                  <a:gd name="connsiteY19" fmla="*/ 139332 h 400050"/>
                  <a:gd name="connsiteX20" fmla="*/ 74266 w 190500"/>
                  <a:gd name="connsiteY20" fmla="*/ 146561 h 400050"/>
                  <a:gd name="connsiteX21" fmla="*/ 75581 w 190500"/>
                  <a:gd name="connsiteY21" fmla="*/ 147876 h 400050"/>
                  <a:gd name="connsiteX22" fmla="*/ 78210 w 190500"/>
                  <a:gd name="connsiteY22" fmla="*/ 150505 h 400050"/>
                  <a:gd name="connsiteX23" fmla="*/ 190595 w 190500"/>
                  <a:gd name="connsiteY23" fmla="*/ 245802 h 400050"/>
                  <a:gd name="connsiteX24" fmla="*/ 199796 w 190500"/>
                  <a:gd name="connsiteY24" fmla="*/ 267491 h 400050"/>
                  <a:gd name="connsiteX25" fmla="*/ 199796 w 190500"/>
                  <a:gd name="connsiteY25" fmla="*/ 372647 h 400050"/>
                  <a:gd name="connsiteX26" fmla="*/ 168907 w 190500"/>
                  <a:gd name="connsiteY26" fmla="*/ 403536 h 400050"/>
                  <a:gd name="connsiteX27" fmla="*/ 125530 w 190500"/>
                  <a:gd name="connsiteY27" fmla="*/ 403536 h 400050"/>
                  <a:gd name="connsiteX28" fmla="*/ 94640 w 190500"/>
                  <a:gd name="connsiteY28" fmla="*/ 372647 h 400050"/>
                  <a:gd name="connsiteX29" fmla="*/ 94640 w 190500"/>
                  <a:gd name="connsiteY29" fmla="*/ 338471 h 400050"/>
                  <a:gd name="connsiteX30" fmla="*/ 85439 w 190500"/>
                  <a:gd name="connsiteY30" fmla="*/ 316782 h 400050"/>
                  <a:gd name="connsiteX31" fmla="*/ 9201 w 190500"/>
                  <a:gd name="connsiteY31" fmla="*/ 226743 h 400050"/>
                  <a:gd name="connsiteX32" fmla="*/ 0 w 190500"/>
                  <a:gd name="connsiteY32" fmla="*/ 205054 h 400050"/>
                  <a:gd name="connsiteX33" fmla="*/ 6572 w 190500"/>
                  <a:gd name="connsiteY33" fmla="*/ 3089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400050">
                    <a:moveTo>
                      <a:pt x="6572" y="30890"/>
                    </a:moveTo>
                    <a:cubicBezTo>
                      <a:pt x="6572" y="13802"/>
                      <a:pt x="20374" y="0"/>
                      <a:pt x="37462" y="0"/>
                    </a:cubicBezTo>
                    <a:cubicBezTo>
                      <a:pt x="54550" y="0"/>
                      <a:pt x="68351" y="13802"/>
                      <a:pt x="68351" y="30890"/>
                    </a:cubicBezTo>
                    <a:lnTo>
                      <a:pt x="68351" y="128816"/>
                    </a:lnTo>
                    <a:cubicBezTo>
                      <a:pt x="68351" y="129473"/>
                      <a:pt x="68351" y="130131"/>
                      <a:pt x="68351" y="131445"/>
                    </a:cubicBezTo>
                    <a:cubicBezTo>
                      <a:pt x="64408" y="130131"/>
                      <a:pt x="60465" y="128816"/>
                      <a:pt x="55864" y="128816"/>
                    </a:cubicBezTo>
                    <a:cubicBezTo>
                      <a:pt x="46663" y="128816"/>
                      <a:pt x="37462" y="132759"/>
                      <a:pt x="30890" y="139332"/>
                    </a:cubicBezTo>
                    <a:cubicBezTo>
                      <a:pt x="17088" y="153133"/>
                      <a:pt x="17088" y="175479"/>
                      <a:pt x="30890" y="188624"/>
                    </a:cubicBezTo>
                    <a:lnTo>
                      <a:pt x="105156" y="262890"/>
                    </a:lnTo>
                    <a:lnTo>
                      <a:pt x="105156" y="262890"/>
                    </a:lnTo>
                    <a:cubicBezTo>
                      <a:pt x="105156" y="262890"/>
                      <a:pt x="105156" y="262890"/>
                      <a:pt x="105156" y="262890"/>
                    </a:cubicBezTo>
                    <a:lnTo>
                      <a:pt x="105156" y="262890"/>
                    </a:lnTo>
                    <a:lnTo>
                      <a:pt x="105156" y="262890"/>
                    </a:lnTo>
                    <a:cubicBezTo>
                      <a:pt x="105813" y="263547"/>
                      <a:pt x="107128" y="264204"/>
                      <a:pt x="109099" y="264204"/>
                    </a:cubicBezTo>
                    <a:cubicBezTo>
                      <a:pt x="111728" y="264204"/>
                      <a:pt x="114357" y="261576"/>
                      <a:pt x="114357" y="258947"/>
                    </a:cubicBezTo>
                    <a:cubicBezTo>
                      <a:pt x="114357" y="257632"/>
                      <a:pt x="113700" y="256318"/>
                      <a:pt x="113043" y="255003"/>
                    </a:cubicBezTo>
                    <a:lnTo>
                      <a:pt x="113043" y="255003"/>
                    </a:lnTo>
                    <a:lnTo>
                      <a:pt x="38776" y="181394"/>
                    </a:lnTo>
                    <a:cubicBezTo>
                      <a:pt x="28918" y="171536"/>
                      <a:pt x="28918" y="155762"/>
                      <a:pt x="38776" y="146561"/>
                    </a:cubicBezTo>
                    <a:cubicBezTo>
                      <a:pt x="43377" y="141961"/>
                      <a:pt x="49949" y="139332"/>
                      <a:pt x="56521" y="139332"/>
                    </a:cubicBezTo>
                    <a:cubicBezTo>
                      <a:pt x="63094" y="139332"/>
                      <a:pt x="69666" y="141961"/>
                      <a:pt x="74266" y="146561"/>
                    </a:cubicBezTo>
                    <a:lnTo>
                      <a:pt x="75581" y="147876"/>
                    </a:lnTo>
                    <a:cubicBezTo>
                      <a:pt x="76238" y="149190"/>
                      <a:pt x="76895" y="149847"/>
                      <a:pt x="78210" y="150505"/>
                    </a:cubicBezTo>
                    <a:lnTo>
                      <a:pt x="190595" y="245802"/>
                    </a:lnTo>
                    <a:cubicBezTo>
                      <a:pt x="196510" y="251717"/>
                      <a:pt x="199796" y="259604"/>
                      <a:pt x="199796" y="267491"/>
                    </a:cubicBezTo>
                    <a:lnTo>
                      <a:pt x="199796" y="372647"/>
                    </a:lnTo>
                    <a:cubicBezTo>
                      <a:pt x="199796" y="389734"/>
                      <a:pt x="185995" y="403536"/>
                      <a:pt x="168907" y="403536"/>
                    </a:cubicBezTo>
                    <a:lnTo>
                      <a:pt x="125530" y="403536"/>
                    </a:lnTo>
                    <a:cubicBezTo>
                      <a:pt x="108442" y="403536"/>
                      <a:pt x="94640" y="389734"/>
                      <a:pt x="94640" y="372647"/>
                    </a:cubicBezTo>
                    <a:lnTo>
                      <a:pt x="94640" y="338471"/>
                    </a:lnTo>
                    <a:cubicBezTo>
                      <a:pt x="94640" y="329927"/>
                      <a:pt x="91354" y="322040"/>
                      <a:pt x="85439" y="316782"/>
                    </a:cubicBezTo>
                    <a:lnTo>
                      <a:pt x="9201" y="226743"/>
                    </a:lnTo>
                    <a:cubicBezTo>
                      <a:pt x="3286" y="220828"/>
                      <a:pt x="0" y="212941"/>
                      <a:pt x="0" y="205054"/>
                    </a:cubicBezTo>
                    <a:lnTo>
                      <a:pt x="6572" y="30890"/>
                    </a:lnTo>
                    <a:close/>
                  </a:path>
                </a:pathLst>
              </a:custGeom>
              <a:grpFill/>
              <a:ln w="9525" cap="flat">
                <a:noFill/>
                <a:prstDash val="solid"/>
                <a:miter/>
              </a:ln>
            </p:spPr>
            <p:txBody>
              <a:bodyPr rtlCol="0" anchor="ctr"/>
              <a:lstStyle/>
              <a:p>
                <a:endParaRPr lang="en-US"/>
              </a:p>
            </p:txBody>
          </p:sp>
        </p:grpSp>
        <p:grpSp>
          <p:nvGrpSpPr>
            <p:cNvPr id="115" name="Group 114">
              <a:extLst>
                <a:ext uri="{FF2B5EF4-FFF2-40B4-BE49-F238E27FC236}">
                  <a16:creationId xmlns:a16="http://schemas.microsoft.com/office/drawing/2014/main" id="{20C21C97-11C0-40AB-87DD-58A4375702C5}"/>
                </a:ext>
              </a:extLst>
            </p:cNvPr>
            <p:cNvGrpSpPr/>
            <p:nvPr/>
          </p:nvGrpSpPr>
          <p:grpSpPr>
            <a:xfrm rot="649130">
              <a:off x="7795345" y="161961"/>
              <a:ext cx="324935" cy="288149"/>
              <a:chOff x="5560337" y="1582068"/>
              <a:chExt cx="317082" cy="281186"/>
            </a:xfrm>
            <a:grpFill/>
          </p:grpSpPr>
          <p:sp>
            <p:nvSpPr>
              <p:cNvPr id="116" name="Freeform 14">
                <a:extLst>
                  <a:ext uri="{FF2B5EF4-FFF2-40B4-BE49-F238E27FC236}">
                    <a16:creationId xmlns:a16="http://schemas.microsoft.com/office/drawing/2014/main" id="{13BE0905-CCCB-487B-B7EB-178FE35D8045}"/>
                  </a:ext>
                </a:extLst>
              </p:cNvPr>
              <p:cNvSpPr>
                <a:spLocks noEditPoints="1"/>
              </p:cNvSpPr>
              <p:nvPr/>
            </p:nvSpPr>
            <p:spPr bwMode="auto">
              <a:xfrm>
                <a:off x="5560337" y="1582068"/>
                <a:ext cx="280925" cy="281186"/>
              </a:xfrm>
              <a:custGeom>
                <a:avLst/>
                <a:gdLst>
                  <a:gd name="T0" fmla="*/ 1042 w 1080"/>
                  <a:gd name="T1" fmla="*/ 294 h 1081"/>
                  <a:gd name="T2" fmla="*/ 960 w 1080"/>
                  <a:gd name="T3" fmla="*/ 268 h 1081"/>
                  <a:gd name="T4" fmla="*/ 858 w 1080"/>
                  <a:gd name="T5" fmla="*/ 222 h 1081"/>
                  <a:gd name="T6" fmla="*/ 814 w 1080"/>
                  <a:gd name="T7" fmla="*/ 142 h 1081"/>
                  <a:gd name="T8" fmla="*/ 818 w 1080"/>
                  <a:gd name="T9" fmla="*/ 54 h 1081"/>
                  <a:gd name="T10" fmla="*/ 686 w 1080"/>
                  <a:gd name="T11" fmla="*/ 0 h 1081"/>
                  <a:gd name="T12" fmla="*/ 606 w 1080"/>
                  <a:gd name="T13" fmla="*/ 76 h 1081"/>
                  <a:gd name="T14" fmla="*/ 516 w 1080"/>
                  <a:gd name="T15" fmla="*/ 88 h 1081"/>
                  <a:gd name="T16" fmla="*/ 418 w 1080"/>
                  <a:gd name="T17" fmla="*/ 36 h 1081"/>
                  <a:gd name="T18" fmla="*/ 324 w 1080"/>
                  <a:gd name="T19" fmla="*/ 22 h 1081"/>
                  <a:gd name="T20" fmla="*/ 268 w 1080"/>
                  <a:gd name="T21" fmla="*/ 98 h 1081"/>
                  <a:gd name="T22" fmla="*/ 236 w 1080"/>
                  <a:gd name="T23" fmla="*/ 204 h 1081"/>
                  <a:gd name="T24" fmla="*/ 162 w 1080"/>
                  <a:gd name="T25" fmla="*/ 258 h 1081"/>
                  <a:gd name="T26" fmla="*/ 54 w 1080"/>
                  <a:gd name="T27" fmla="*/ 262 h 1081"/>
                  <a:gd name="T28" fmla="*/ 0 w 1080"/>
                  <a:gd name="T29" fmla="*/ 394 h 1081"/>
                  <a:gd name="T30" fmla="*/ 64 w 1080"/>
                  <a:gd name="T31" fmla="*/ 452 h 1081"/>
                  <a:gd name="T32" fmla="*/ 88 w 1080"/>
                  <a:gd name="T33" fmla="*/ 540 h 1081"/>
                  <a:gd name="T34" fmla="*/ 50 w 1080"/>
                  <a:gd name="T35" fmla="*/ 646 h 1081"/>
                  <a:gd name="T36" fmla="*/ 10 w 1080"/>
                  <a:gd name="T37" fmla="*/ 723 h 1081"/>
                  <a:gd name="T38" fmla="*/ 76 w 1080"/>
                  <a:gd name="T39" fmla="*/ 813 h 1081"/>
                  <a:gd name="T40" fmla="*/ 184 w 1080"/>
                  <a:gd name="T41" fmla="*/ 831 h 1081"/>
                  <a:gd name="T42" fmla="*/ 248 w 1080"/>
                  <a:gd name="T43" fmla="*/ 897 h 1081"/>
                  <a:gd name="T44" fmla="*/ 266 w 1080"/>
                  <a:gd name="T45" fmla="*/ 1005 h 1081"/>
                  <a:gd name="T46" fmla="*/ 358 w 1080"/>
                  <a:gd name="T47" fmla="*/ 1071 h 1081"/>
                  <a:gd name="T48" fmla="*/ 434 w 1080"/>
                  <a:gd name="T49" fmla="*/ 1029 h 1081"/>
                  <a:gd name="T50" fmla="*/ 540 w 1080"/>
                  <a:gd name="T51" fmla="*/ 991 h 1081"/>
                  <a:gd name="T52" fmla="*/ 626 w 1080"/>
                  <a:gd name="T53" fmla="*/ 1017 h 1081"/>
                  <a:gd name="T54" fmla="*/ 686 w 1080"/>
                  <a:gd name="T55" fmla="*/ 1081 h 1081"/>
                  <a:gd name="T56" fmla="*/ 818 w 1080"/>
                  <a:gd name="T57" fmla="*/ 1027 h 1081"/>
                  <a:gd name="T58" fmla="*/ 820 w 1080"/>
                  <a:gd name="T59" fmla="*/ 917 h 1081"/>
                  <a:gd name="T60" fmla="*/ 876 w 1080"/>
                  <a:gd name="T61" fmla="*/ 845 h 1081"/>
                  <a:gd name="T62" fmla="*/ 982 w 1080"/>
                  <a:gd name="T63" fmla="*/ 811 h 1081"/>
                  <a:gd name="T64" fmla="*/ 1056 w 1080"/>
                  <a:gd name="T65" fmla="*/ 755 h 1081"/>
                  <a:gd name="T66" fmla="*/ 1044 w 1080"/>
                  <a:gd name="T67" fmla="*/ 662 h 1081"/>
                  <a:gd name="T68" fmla="*/ 992 w 1080"/>
                  <a:gd name="T69" fmla="*/ 564 h 1081"/>
                  <a:gd name="T70" fmla="*/ 1004 w 1080"/>
                  <a:gd name="T71" fmla="*/ 472 h 1081"/>
                  <a:gd name="T72" fmla="*/ 1080 w 1080"/>
                  <a:gd name="T73" fmla="*/ 394 h 1081"/>
                  <a:gd name="T74" fmla="*/ 506 w 1080"/>
                  <a:gd name="T75" fmla="*/ 703 h 1081"/>
                  <a:gd name="T76" fmla="*/ 434 w 1080"/>
                  <a:gd name="T77" fmla="*/ 668 h 1081"/>
                  <a:gd name="T78" fmla="*/ 386 w 1080"/>
                  <a:gd name="T79" fmla="*/ 604 h 1081"/>
                  <a:gd name="T80" fmla="*/ 374 w 1080"/>
                  <a:gd name="T81" fmla="*/ 540 h 1081"/>
                  <a:gd name="T82" fmla="*/ 394 w 1080"/>
                  <a:gd name="T83" fmla="*/ 462 h 1081"/>
                  <a:gd name="T84" fmla="*/ 446 w 1080"/>
                  <a:gd name="T85" fmla="*/ 402 h 1081"/>
                  <a:gd name="T86" fmla="*/ 522 w 1080"/>
                  <a:gd name="T87" fmla="*/ 376 h 1081"/>
                  <a:gd name="T88" fmla="*/ 588 w 1080"/>
                  <a:gd name="T89" fmla="*/ 382 h 1081"/>
                  <a:gd name="T90" fmla="*/ 656 w 1080"/>
                  <a:gd name="T91" fmla="*/ 424 h 1081"/>
                  <a:gd name="T92" fmla="*/ 698 w 1080"/>
                  <a:gd name="T93" fmla="*/ 490 h 1081"/>
                  <a:gd name="T94" fmla="*/ 704 w 1080"/>
                  <a:gd name="T95" fmla="*/ 556 h 1081"/>
                  <a:gd name="T96" fmla="*/ 676 w 1080"/>
                  <a:gd name="T97" fmla="*/ 632 h 1081"/>
                  <a:gd name="T98" fmla="*/ 618 w 1080"/>
                  <a:gd name="T99" fmla="*/ 687 h 1081"/>
                  <a:gd name="T100" fmla="*/ 540 w 1080"/>
                  <a:gd name="T101" fmla="*/ 707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1081">
                    <a:moveTo>
                      <a:pt x="1080" y="394"/>
                    </a:moveTo>
                    <a:lnTo>
                      <a:pt x="1080" y="394"/>
                    </a:lnTo>
                    <a:lnTo>
                      <a:pt x="1070" y="358"/>
                    </a:lnTo>
                    <a:lnTo>
                      <a:pt x="1056" y="326"/>
                    </a:lnTo>
                    <a:lnTo>
                      <a:pt x="1042" y="294"/>
                    </a:lnTo>
                    <a:lnTo>
                      <a:pt x="1026" y="262"/>
                    </a:lnTo>
                    <a:lnTo>
                      <a:pt x="1026" y="262"/>
                    </a:lnTo>
                    <a:lnTo>
                      <a:pt x="1004" y="268"/>
                    </a:lnTo>
                    <a:lnTo>
                      <a:pt x="982" y="270"/>
                    </a:lnTo>
                    <a:lnTo>
                      <a:pt x="960" y="268"/>
                    </a:lnTo>
                    <a:lnTo>
                      <a:pt x="938" y="266"/>
                    </a:lnTo>
                    <a:lnTo>
                      <a:pt x="916" y="258"/>
                    </a:lnTo>
                    <a:lnTo>
                      <a:pt x="896" y="250"/>
                    </a:lnTo>
                    <a:lnTo>
                      <a:pt x="876" y="236"/>
                    </a:lnTo>
                    <a:lnTo>
                      <a:pt x="858" y="222"/>
                    </a:lnTo>
                    <a:lnTo>
                      <a:pt x="858" y="222"/>
                    </a:lnTo>
                    <a:lnTo>
                      <a:pt x="842" y="204"/>
                    </a:lnTo>
                    <a:lnTo>
                      <a:pt x="830" y="184"/>
                    </a:lnTo>
                    <a:lnTo>
                      <a:pt x="820" y="164"/>
                    </a:lnTo>
                    <a:lnTo>
                      <a:pt x="814" y="142"/>
                    </a:lnTo>
                    <a:lnTo>
                      <a:pt x="810" y="120"/>
                    </a:lnTo>
                    <a:lnTo>
                      <a:pt x="810" y="98"/>
                    </a:lnTo>
                    <a:lnTo>
                      <a:pt x="812" y="76"/>
                    </a:lnTo>
                    <a:lnTo>
                      <a:pt x="818" y="54"/>
                    </a:lnTo>
                    <a:lnTo>
                      <a:pt x="818" y="54"/>
                    </a:lnTo>
                    <a:lnTo>
                      <a:pt x="786" y="38"/>
                    </a:lnTo>
                    <a:lnTo>
                      <a:pt x="754" y="22"/>
                    </a:lnTo>
                    <a:lnTo>
                      <a:pt x="720" y="10"/>
                    </a:lnTo>
                    <a:lnTo>
                      <a:pt x="686" y="0"/>
                    </a:lnTo>
                    <a:lnTo>
                      <a:pt x="686" y="0"/>
                    </a:lnTo>
                    <a:lnTo>
                      <a:pt x="674" y="18"/>
                    </a:lnTo>
                    <a:lnTo>
                      <a:pt x="660" y="36"/>
                    </a:lnTo>
                    <a:lnTo>
                      <a:pt x="644" y="52"/>
                    </a:lnTo>
                    <a:lnTo>
                      <a:pt x="626" y="64"/>
                    </a:lnTo>
                    <a:lnTo>
                      <a:pt x="606" y="76"/>
                    </a:lnTo>
                    <a:lnTo>
                      <a:pt x="586" y="82"/>
                    </a:lnTo>
                    <a:lnTo>
                      <a:pt x="562" y="88"/>
                    </a:lnTo>
                    <a:lnTo>
                      <a:pt x="540" y="90"/>
                    </a:lnTo>
                    <a:lnTo>
                      <a:pt x="540" y="90"/>
                    </a:lnTo>
                    <a:lnTo>
                      <a:pt x="516" y="88"/>
                    </a:lnTo>
                    <a:lnTo>
                      <a:pt x="494" y="82"/>
                    </a:lnTo>
                    <a:lnTo>
                      <a:pt x="472" y="76"/>
                    </a:lnTo>
                    <a:lnTo>
                      <a:pt x="452" y="64"/>
                    </a:lnTo>
                    <a:lnTo>
                      <a:pt x="434" y="52"/>
                    </a:lnTo>
                    <a:lnTo>
                      <a:pt x="418" y="36"/>
                    </a:lnTo>
                    <a:lnTo>
                      <a:pt x="404" y="18"/>
                    </a:lnTo>
                    <a:lnTo>
                      <a:pt x="392" y="0"/>
                    </a:lnTo>
                    <a:lnTo>
                      <a:pt x="392" y="0"/>
                    </a:lnTo>
                    <a:lnTo>
                      <a:pt x="358" y="10"/>
                    </a:lnTo>
                    <a:lnTo>
                      <a:pt x="324" y="22"/>
                    </a:lnTo>
                    <a:lnTo>
                      <a:pt x="292" y="38"/>
                    </a:lnTo>
                    <a:lnTo>
                      <a:pt x="262" y="54"/>
                    </a:lnTo>
                    <a:lnTo>
                      <a:pt x="262" y="54"/>
                    </a:lnTo>
                    <a:lnTo>
                      <a:pt x="266" y="76"/>
                    </a:lnTo>
                    <a:lnTo>
                      <a:pt x="268" y="98"/>
                    </a:lnTo>
                    <a:lnTo>
                      <a:pt x="268" y="120"/>
                    </a:lnTo>
                    <a:lnTo>
                      <a:pt x="264" y="142"/>
                    </a:lnTo>
                    <a:lnTo>
                      <a:pt x="258" y="164"/>
                    </a:lnTo>
                    <a:lnTo>
                      <a:pt x="248" y="184"/>
                    </a:lnTo>
                    <a:lnTo>
                      <a:pt x="236" y="204"/>
                    </a:lnTo>
                    <a:lnTo>
                      <a:pt x="220" y="222"/>
                    </a:lnTo>
                    <a:lnTo>
                      <a:pt x="220" y="222"/>
                    </a:lnTo>
                    <a:lnTo>
                      <a:pt x="202" y="236"/>
                    </a:lnTo>
                    <a:lnTo>
                      <a:pt x="184" y="250"/>
                    </a:lnTo>
                    <a:lnTo>
                      <a:pt x="162" y="258"/>
                    </a:lnTo>
                    <a:lnTo>
                      <a:pt x="142" y="266"/>
                    </a:lnTo>
                    <a:lnTo>
                      <a:pt x="120" y="270"/>
                    </a:lnTo>
                    <a:lnTo>
                      <a:pt x="98" y="270"/>
                    </a:lnTo>
                    <a:lnTo>
                      <a:pt x="76" y="268"/>
                    </a:lnTo>
                    <a:lnTo>
                      <a:pt x="54" y="262"/>
                    </a:lnTo>
                    <a:lnTo>
                      <a:pt x="54" y="262"/>
                    </a:lnTo>
                    <a:lnTo>
                      <a:pt x="38" y="294"/>
                    </a:lnTo>
                    <a:lnTo>
                      <a:pt x="22" y="326"/>
                    </a:lnTo>
                    <a:lnTo>
                      <a:pt x="10" y="358"/>
                    </a:lnTo>
                    <a:lnTo>
                      <a:pt x="0" y="394"/>
                    </a:lnTo>
                    <a:lnTo>
                      <a:pt x="0" y="394"/>
                    </a:lnTo>
                    <a:lnTo>
                      <a:pt x="18" y="404"/>
                    </a:lnTo>
                    <a:lnTo>
                      <a:pt x="36" y="418"/>
                    </a:lnTo>
                    <a:lnTo>
                      <a:pt x="50" y="434"/>
                    </a:lnTo>
                    <a:lnTo>
                      <a:pt x="64" y="452"/>
                    </a:lnTo>
                    <a:lnTo>
                      <a:pt x="74" y="472"/>
                    </a:lnTo>
                    <a:lnTo>
                      <a:pt x="82" y="494"/>
                    </a:lnTo>
                    <a:lnTo>
                      <a:pt x="88" y="516"/>
                    </a:lnTo>
                    <a:lnTo>
                      <a:pt x="88" y="540"/>
                    </a:lnTo>
                    <a:lnTo>
                      <a:pt x="88" y="540"/>
                    </a:lnTo>
                    <a:lnTo>
                      <a:pt x="88" y="564"/>
                    </a:lnTo>
                    <a:lnTo>
                      <a:pt x="82" y="586"/>
                    </a:lnTo>
                    <a:lnTo>
                      <a:pt x="74" y="608"/>
                    </a:lnTo>
                    <a:lnTo>
                      <a:pt x="64" y="628"/>
                    </a:lnTo>
                    <a:lnTo>
                      <a:pt x="50" y="646"/>
                    </a:lnTo>
                    <a:lnTo>
                      <a:pt x="36" y="662"/>
                    </a:lnTo>
                    <a:lnTo>
                      <a:pt x="18" y="677"/>
                    </a:lnTo>
                    <a:lnTo>
                      <a:pt x="0" y="687"/>
                    </a:lnTo>
                    <a:lnTo>
                      <a:pt x="0" y="687"/>
                    </a:lnTo>
                    <a:lnTo>
                      <a:pt x="10" y="723"/>
                    </a:lnTo>
                    <a:lnTo>
                      <a:pt x="22" y="755"/>
                    </a:lnTo>
                    <a:lnTo>
                      <a:pt x="36" y="787"/>
                    </a:lnTo>
                    <a:lnTo>
                      <a:pt x="54" y="819"/>
                    </a:lnTo>
                    <a:lnTo>
                      <a:pt x="54" y="819"/>
                    </a:lnTo>
                    <a:lnTo>
                      <a:pt x="76" y="813"/>
                    </a:lnTo>
                    <a:lnTo>
                      <a:pt x="98" y="811"/>
                    </a:lnTo>
                    <a:lnTo>
                      <a:pt x="120" y="813"/>
                    </a:lnTo>
                    <a:lnTo>
                      <a:pt x="142" y="815"/>
                    </a:lnTo>
                    <a:lnTo>
                      <a:pt x="162" y="823"/>
                    </a:lnTo>
                    <a:lnTo>
                      <a:pt x="184" y="831"/>
                    </a:lnTo>
                    <a:lnTo>
                      <a:pt x="202" y="845"/>
                    </a:lnTo>
                    <a:lnTo>
                      <a:pt x="220" y="859"/>
                    </a:lnTo>
                    <a:lnTo>
                      <a:pt x="220" y="859"/>
                    </a:lnTo>
                    <a:lnTo>
                      <a:pt x="236" y="877"/>
                    </a:lnTo>
                    <a:lnTo>
                      <a:pt x="248" y="897"/>
                    </a:lnTo>
                    <a:lnTo>
                      <a:pt x="258" y="917"/>
                    </a:lnTo>
                    <a:lnTo>
                      <a:pt x="264" y="939"/>
                    </a:lnTo>
                    <a:lnTo>
                      <a:pt x="268" y="961"/>
                    </a:lnTo>
                    <a:lnTo>
                      <a:pt x="268" y="983"/>
                    </a:lnTo>
                    <a:lnTo>
                      <a:pt x="266" y="1005"/>
                    </a:lnTo>
                    <a:lnTo>
                      <a:pt x="262" y="1027"/>
                    </a:lnTo>
                    <a:lnTo>
                      <a:pt x="262" y="1027"/>
                    </a:lnTo>
                    <a:lnTo>
                      <a:pt x="292" y="1043"/>
                    </a:lnTo>
                    <a:lnTo>
                      <a:pt x="324" y="1059"/>
                    </a:lnTo>
                    <a:lnTo>
                      <a:pt x="358" y="1071"/>
                    </a:lnTo>
                    <a:lnTo>
                      <a:pt x="392" y="1081"/>
                    </a:lnTo>
                    <a:lnTo>
                      <a:pt x="392" y="1081"/>
                    </a:lnTo>
                    <a:lnTo>
                      <a:pt x="404" y="1063"/>
                    </a:lnTo>
                    <a:lnTo>
                      <a:pt x="418" y="1045"/>
                    </a:lnTo>
                    <a:lnTo>
                      <a:pt x="434" y="1029"/>
                    </a:lnTo>
                    <a:lnTo>
                      <a:pt x="452" y="1017"/>
                    </a:lnTo>
                    <a:lnTo>
                      <a:pt x="472" y="1007"/>
                    </a:lnTo>
                    <a:lnTo>
                      <a:pt x="494" y="999"/>
                    </a:lnTo>
                    <a:lnTo>
                      <a:pt x="516" y="993"/>
                    </a:lnTo>
                    <a:lnTo>
                      <a:pt x="540" y="991"/>
                    </a:lnTo>
                    <a:lnTo>
                      <a:pt x="540" y="991"/>
                    </a:lnTo>
                    <a:lnTo>
                      <a:pt x="562" y="993"/>
                    </a:lnTo>
                    <a:lnTo>
                      <a:pt x="586" y="999"/>
                    </a:lnTo>
                    <a:lnTo>
                      <a:pt x="606" y="1007"/>
                    </a:lnTo>
                    <a:lnTo>
                      <a:pt x="626" y="1017"/>
                    </a:lnTo>
                    <a:lnTo>
                      <a:pt x="644" y="1029"/>
                    </a:lnTo>
                    <a:lnTo>
                      <a:pt x="660" y="1045"/>
                    </a:lnTo>
                    <a:lnTo>
                      <a:pt x="674" y="1063"/>
                    </a:lnTo>
                    <a:lnTo>
                      <a:pt x="686" y="1081"/>
                    </a:lnTo>
                    <a:lnTo>
                      <a:pt x="686" y="1081"/>
                    </a:lnTo>
                    <a:lnTo>
                      <a:pt x="720" y="1071"/>
                    </a:lnTo>
                    <a:lnTo>
                      <a:pt x="754" y="1059"/>
                    </a:lnTo>
                    <a:lnTo>
                      <a:pt x="786" y="1043"/>
                    </a:lnTo>
                    <a:lnTo>
                      <a:pt x="818" y="1027"/>
                    </a:lnTo>
                    <a:lnTo>
                      <a:pt x="818" y="1027"/>
                    </a:lnTo>
                    <a:lnTo>
                      <a:pt x="812" y="1005"/>
                    </a:lnTo>
                    <a:lnTo>
                      <a:pt x="810" y="983"/>
                    </a:lnTo>
                    <a:lnTo>
                      <a:pt x="810" y="961"/>
                    </a:lnTo>
                    <a:lnTo>
                      <a:pt x="814" y="939"/>
                    </a:lnTo>
                    <a:lnTo>
                      <a:pt x="820" y="917"/>
                    </a:lnTo>
                    <a:lnTo>
                      <a:pt x="830" y="897"/>
                    </a:lnTo>
                    <a:lnTo>
                      <a:pt x="842" y="877"/>
                    </a:lnTo>
                    <a:lnTo>
                      <a:pt x="858" y="859"/>
                    </a:lnTo>
                    <a:lnTo>
                      <a:pt x="858" y="859"/>
                    </a:lnTo>
                    <a:lnTo>
                      <a:pt x="876" y="845"/>
                    </a:lnTo>
                    <a:lnTo>
                      <a:pt x="896" y="831"/>
                    </a:lnTo>
                    <a:lnTo>
                      <a:pt x="916" y="823"/>
                    </a:lnTo>
                    <a:lnTo>
                      <a:pt x="938" y="815"/>
                    </a:lnTo>
                    <a:lnTo>
                      <a:pt x="960" y="813"/>
                    </a:lnTo>
                    <a:lnTo>
                      <a:pt x="982" y="811"/>
                    </a:lnTo>
                    <a:lnTo>
                      <a:pt x="1004" y="813"/>
                    </a:lnTo>
                    <a:lnTo>
                      <a:pt x="1026" y="819"/>
                    </a:lnTo>
                    <a:lnTo>
                      <a:pt x="1026" y="819"/>
                    </a:lnTo>
                    <a:lnTo>
                      <a:pt x="1042" y="787"/>
                    </a:lnTo>
                    <a:lnTo>
                      <a:pt x="1056" y="755"/>
                    </a:lnTo>
                    <a:lnTo>
                      <a:pt x="1070" y="723"/>
                    </a:lnTo>
                    <a:lnTo>
                      <a:pt x="1080" y="687"/>
                    </a:lnTo>
                    <a:lnTo>
                      <a:pt x="1080" y="687"/>
                    </a:lnTo>
                    <a:lnTo>
                      <a:pt x="1060" y="677"/>
                    </a:lnTo>
                    <a:lnTo>
                      <a:pt x="1044" y="662"/>
                    </a:lnTo>
                    <a:lnTo>
                      <a:pt x="1028" y="646"/>
                    </a:lnTo>
                    <a:lnTo>
                      <a:pt x="1014" y="628"/>
                    </a:lnTo>
                    <a:lnTo>
                      <a:pt x="1004" y="608"/>
                    </a:lnTo>
                    <a:lnTo>
                      <a:pt x="996" y="586"/>
                    </a:lnTo>
                    <a:lnTo>
                      <a:pt x="992" y="564"/>
                    </a:lnTo>
                    <a:lnTo>
                      <a:pt x="990" y="540"/>
                    </a:lnTo>
                    <a:lnTo>
                      <a:pt x="990" y="540"/>
                    </a:lnTo>
                    <a:lnTo>
                      <a:pt x="992" y="516"/>
                    </a:lnTo>
                    <a:lnTo>
                      <a:pt x="996" y="494"/>
                    </a:lnTo>
                    <a:lnTo>
                      <a:pt x="1004" y="472"/>
                    </a:lnTo>
                    <a:lnTo>
                      <a:pt x="1014" y="452"/>
                    </a:lnTo>
                    <a:lnTo>
                      <a:pt x="1028" y="434"/>
                    </a:lnTo>
                    <a:lnTo>
                      <a:pt x="1044" y="418"/>
                    </a:lnTo>
                    <a:lnTo>
                      <a:pt x="1060" y="404"/>
                    </a:lnTo>
                    <a:lnTo>
                      <a:pt x="1080" y="394"/>
                    </a:lnTo>
                    <a:lnTo>
                      <a:pt x="1080" y="394"/>
                    </a:lnTo>
                    <a:close/>
                    <a:moveTo>
                      <a:pt x="540" y="707"/>
                    </a:moveTo>
                    <a:lnTo>
                      <a:pt x="540" y="707"/>
                    </a:lnTo>
                    <a:lnTo>
                      <a:pt x="522" y="705"/>
                    </a:lnTo>
                    <a:lnTo>
                      <a:pt x="506" y="703"/>
                    </a:lnTo>
                    <a:lnTo>
                      <a:pt x="490" y="699"/>
                    </a:lnTo>
                    <a:lnTo>
                      <a:pt x="474" y="693"/>
                    </a:lnTo>
                    <a:lnTo>
                      <a:pt x="460" y="687"/>
                    </a:lnTo>
                    <a:lnTo>
                      <a:pt x="446" y="679"/>
                    </a:lnTo>
                    <a:lnTo>
                      <a:pt x="434" y="668"/>
                    </a:lnTo>
                    <a:lnTo>
                      <a:pt x="422" y="658"/>
                    </a:lnTo>
                    <a:lnTo>
                      <a:pt x="412" y="646"/>
                    </a:lnTo>
                    <a:lnTo>
                      <a:pt x="402" y="632"/>
                    </a:lnTo>
                    <a:lnTo>
                      <a:pt x="394" y="618"/>
                    </a:lnTo>
                    <a:lnTo>
                      <a:pt x="386" y="604"/>
                    </a:lnTo>
                    <a:lnTo>
                      <a:pt x="382" y="590"/>
                    </a:lnTo>
                    <a:lnTo>
                      <a:pt x="378" y="574"/>
                    </a:lnTo>
                    <a:lnTo>
                      <a:pt x="374" y="556"/>
                    </a:lnTo>
                    <a:lnTo>
                      <a:pt x="374" y="540"/>
                    </a:lnTo>
                    <a:lnTo>
                      <a:pt x="374" y="540"/>
                    </a:lnTo>
                    <a:lnTo>
                      <a:pt x="374" y="524"/>
                    </a:lnTo>
                    <a:lnTo>
                      <a:pt x="378" y="506"/>
                    </a:lnTo>
                    <a:lnTo>
                      <a:pt x="382" y="490"/>
                    </a:lnTo>
                    <a:lnTo>
                      <a:pt x="386" y="476"/>
                    </a:lnTo>
                    <a:lnTo>
                      <a:pt x="394" y="462"/>
                    </a:lnTo>
                    <a:lnTo>
                      <a:pt x="402" y="448"/>
                    </a:lnTo>
                    <a:lnTo>
                      <a:pt x="412" y="434"/>
                    </a:lnTo>
                    <a:lnTo>
                      <a:pt x="422" y="424"/>
                    </a:lnTo>
                    <a:lnTo>
                      <a:pt x="434" y="412"/>
                    </a:lnTo>
                    <a:lnTo>
                      <a:pt x="446" y="402"/>
                    </a:lnTo>
                    <a:lnTo>
                      <a:pt x="460" y="394"/>
                    </a:lnTo>
                    <a:lnTo>
                      <a:pt x="474" y="388"/>
                    </a:lnTo>
                    <a:lnTo>
                      <a:pt x="490" y="382"/>
                    </a:lnTo>
                    <a:lnTo>
                      <a:pt x="506" y="378"/>
                    </a:lnTo>
                    <a:lnTo>
                      <a:pt x="522" y="376"/>
                    </a:lnTo>
                    <a:lnTo>
                      <a:pt x="540" y="374"/>
                    </a:lnTo>
                    <a:lnTo>
                      <a:pt x="540" y="374"/>
                    </a:lnTo>
                    <a:lnTo>
                      <a:pt x="556" y="376"/>
                    </a:lnTo>
                    <a:lnTo>
                      <a:pt x="572" y="378"/>
                    </a:lnTo>
                    <a:lnTo>
                      <a:pt x="588" y="382"/>
                    </a:lnTo>
                    <a:lnTo>
                      <a:pt x="604" y="388"/>
                    </a:lnTo>
                    <a:lnTo>
                      <a:pt x="618" y="394"/>
                    </a:lnTo>
                    <a:lnTo>
                      <a:pt x="632" y="402"/>
                    </a:lnTo>
                    <a:lnTo>
                      <a:pt x="644" y="412"/>
                    </a:lnTo>
                    <a:lnTo>
                      <a:pt x="656" y="424"/>
                    </a:lnTo>
                    <a:lnTo>
                      <a:pt x="668" y="434"/>
                    </a:lnTo>
                    <a:lnTo>
                      <a:pt x="676" y="448"/>
                    </a:lnTo>
                    <a:lnTo>
                      <a:pt x="684" y="462"/>
                    </a:lnTo>
                    <a:lnTo>
                      <a:pt x="692" y="476"/>
                    </a:lnTo>
                    <a:lnTo>
                      <a:pt x="698" y="490"/>
                    </a:lnTo>
                    <a:lnTo>
                      <a:pt x="702" y="506"/>
                    </a:lnTo>
                    <a:lnTo>
                      <a:pt x="704" y="524"/>
                    </a:lnTo>
                    <a:lnTo>
                      <a:pt x="704" y="540"/>
                    </a:lnTo>
                    <a:lnTo>
                      <a:pt x="704" y="540"/>
                    </a:lnTo>
                    <a:lnTo>
                      <a:pt x="704" y="556"/>
                    </a:lnTo>
                    <a:lnTo>
                      <a:pt x="702" y="574"/>
                    </a:lnTo>
                    <a:lnTo>
                      <a:pt x="698" y="590"/>
                    </a:lnTo>
                    <a:lnTo>
                      <a:pt x="692" y="604"/>
                    </a:lnTo>
                    <a:lnTo>
                      <a:pt x="684" y="618"/>
                    </a:lnTo>
                    <a:lnTo>
                      <a:pt x="676" y="632"/>
                    </a:lnTo>
                    <a:lnTo>
                      <a:pt x="668" y="646"/>
                    </a:lnTo>
                    <a:lnTo>
                      <a:pt x="656" y="658"/>
                    </a:lnTo>
                    <a:lnTo>
                      <a:pt x="644" y="668"/>
                    </a:lnTo>
                    <a:lnTo>
                      <a:pt x="632" y="679"/>
                    </a:lnTo>
                    <a:lnTo>
                      <a:pt x="618" y="687"/>
                    </a:lnTo>
                    <a:lnTo>
                      <a:pt x="604" y="693"/>
                    </a:lnTo>
                    <a:lnTo>
                      <a:pt x="588" y="699"/>
                    </a:lnTo>
                    <a:lnTo>
                      <a:pt x="572" y="703"/>
                    </a:lnTo>
                    <a:lnTo>
                      <a:pt x="556" y="705"/>
                    </a:lnTo>
                    <a:lnTo>
                      <a:pt x="540" y="707"/>
                    </a:lnTo>
                    <a:lnTo>
                      <a:pt x="540" y="70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Rectangle 15">
                <a:extLst>
                  <a:ext uri="{FF2B5EF4-FFF2-40B4-BE49-F238E27FC236}">
                    <a16:creationId xmlns:a16="http://schemas.microsoft.com/office/drawing/2014/main" id="{FEC749DB-52BA-419B-ABD0-55C976943C22}"/>
                  </a:ext>
                </a:extLst>
              </p:cNvPr>
              <p:cNvSpPr>
                <a:spLocks noChangeArrowheads="1"/>
              </p:cNvSpPr>
              <p:nvPr/>
            </p:nvSpPr>
            <p:spPr bwMode="auto">
              <a:xfrm>
                <a:off x="5877159" y="1812791"/>
                <a:ext cx="260" cy="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19" name="Group 118">
            <a:extLst>
              <a:ext uri="{FF2B5EF4-FFF2-40B4-BE49-F238E27FC236}">
                <a16:creationId xmlns:a16="http://schemas.microsoft.com/office/drawing/2014/main" id="{5AC2EDE7-74A5-4622-BAF5-C6EE126E0EB9}"/>
              </a:ext>
            </a:extLst>
          </p:cNvPr>
          <p:cNvGrpSpPr/>
          <p:nvPr/>
        </p:nvGrpSpPr>
        <p:grpSpPr>
          <a:xfrm>
            <a:off x="10850579" y="138799"/>
            <a:ext cx="190315" cy="323536"/>
            <a:chOff x="7994333" y="3881436"/>
            <a:chExt cx="142875" cy="242888"/>
          </a:xfrm>
          <a:solidFill>
            <a:schemeClr val="bg1">
              <a:lumMod val="85000"/>
            </a:schemeClr>
          </a:solidFill>
        </p:grpSpPr>
        <p:sp>
          <p:nvSpPr>
            <p:cNvPr id="120" name="Rectangle 99">
              <a:extLst>
                <a:ext uri="{FF2B5EF4-FFF2-40B4-BE49-F238E27FC236}">
                  <a16:creationId xmlns:a16="http://schemas.microsoft.com/office/drawing/2014/main" id="{59618CD2-7088-4071-B6C7-782E4D41327A}"/>
                </a:ext>
              </a:extLst>
            </p:cNvPr>
            <p:cNvSpPr>
              <a:spLocks noChangeArrowheads="1"/>
            </p:cNvSpPr>
            <p:nvPr/>
          </p:nvSpPr>
          <p:spPr bwMode="auto">
            <a:xfrm>
              <a:off x="8003858" y="3924298"/>
              <a:ext cx="15875"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1" name="Freeform 100">
              <a:extLst>
                <a:ext uri="{FF2B5EF4-FFF2-40B4-BE49-F238E27FC236}">
                  <a16:creationId xmlns:a16="http://schemas.microsoft.com/office/drawing/2014/main" id="{BF496C0C-7336-4CB1-9521-D210D8A8C876}"/>
                </a:ext>
              </a:extLst>
            </p:cNvPr>
            <p:cNvSpPr>
              <a:spLocks/>
            </p:cNvSpPr>
            <p:nvPr/>
          </p:nvSpPr>
          <p:spPr bwMode="auto">
            <a:xfrm>
              <a:off x="7994333" y="4011611"/>
              <a:ext cx="34925" cy="109538"/>
            </a:xfrm>
            <a:custGeom>
              <a:avLst/>
              <a:gdLst>
                <a:gd name="T0" fmla="*/ 16 w 16"/>
                <a:gd name="T1" fmla="*/ 0 h 51"/>
                <a:gd name="T2" fmla="*/ 16 w 16"/>
                <a:gd name="T3" fmla="*/ 43 h 51"/>
                <a:gd name="T4" fmla="*/ 16 w 16"/>
                <a:gd name="T5" fmla="*/ 46 h 51"/>
                <a:gd name="T6" fmla="*/ 14 w 16"/>
                <a:gd name="T7" fmla="*/ 49 h 51"/>
                <a:gd name="T8" fmla="*/ 11 w 16"/>
                <a:gd name="T9" fmla="*/ 51 h 51"/>
                <a:gd name="T10" fmla="*/ 8 w 16"/>
                <a:gd name="T11" fmla="*/ 51 h 51"/>
                <a:gd name="T12" fmla="*/ 5 w 16"/>
                <a:gd name="T13" fmla="*/ 51 h 51"/>
                <a:gd name="T14" fmla="*/ 2 w 16"/>
                <a:gd name="T15" fmla="*/ 49 h 51"/>
                <a:gd name="T16" fmla="*/ 0 w 16"/>
                <a:gd name="T17" fmla="*/ 46 h 51"/>
                <a:gd name="T18" fmla="*/ 0 w 16"/>
                <a:gd name="T19" fmla="*/ 43 h 51"/>
                <a:gd name="T20" fmla="*/ 0 w 16"/>
                <a:gd name="T21" fmla="*/ 0 h 51"/>
                <a:gd name="T22" fmla="*/ 16 w 16"/>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1">
                  <a:moveTo>
                    <a:pt x="16" y="0"/>
                  </a:moveTo>
                  <a:cubicBezTo>
                    <a:pt x="16" y="43"/>
                    <a:pt x="16" y="43"/>
                    <a:pt x="16" y="43"/>
                  </a:cubicBezTo>
                  <a:cubicBezTo>
                    <a:pt x="16" y="44"/>
                    <a:pt x="16" y="45"/>
                    <a:pt x="16" y="46"/>
                  </a:cubicBezTo>
                  <a:cubicBezTo>
                    <a:pt x="15" y="47"/>
                    <a:pt x="15" y="48"/>
                    <a:pt x="14" y="49"/>
                  </a:cubicBezTo>
                  <a:cubicBezTo>
                    <a:pt x="13" y="50"/>
                    <a:pt x="12" y="50"/>
                    <a:pt x="11" y="51"/>
                  </a:cubicBezTo>
                  <a:cubicBezTo>
                    <a:pt x="10" y="51"/>
                    <a:pt x="9" y="51"/>
                    <a:pt x="8" y="51"/>
                  </a:cubicBezTo>
                  <a:cubicBezTo>
                    <a:pt x="7" y="51"/>
                    <a:pt x="6" y="51"/>
                    <a:pt x="5" y="51"/>
                  </a:cubicBezTo>
                  <a:cubicBezTo>
                    <a:pt x="4" y="50"/>
                    <a:pt x="3" y="50"/>
                    <a:pt x="2" y="49"/>
                  </a:cubicBezTo>
                  <a:cubicBezTo>
                    <a:pt x="1" y="48"/>
                    <a:pt x="1" y="47"/>
                    <a:pt x="0" y="46"/>
                  </a:cubicBezTo>
                  <a:cubicBezTo>
                    <a:pt x="0" y="45"/>
                    <a:pt x="0" y="44"/>
                    <a:pt x="0" y="43"/>
                  </a:cubicBezTo>
                  <a:cubicBezTo>
                    <a:pt x="0" y="0"/>
                    <a:pt x="0" y="0"/>
                    <a:pt x="0" y="0"/>
                  </a:cubicBez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2" name="Freeform 101">
              <a:extLst>
                <a:ext uri="{FF2B5EF4-FFF2-40B4-BE49-F238E27FC236}">
                  <a16:creationId xmlns:a16="http://schemas.microsoft.com/office/drawing/2014/main" id="{E4F72650-4BE9-4B9D-8D04-99815894EE9B}"/>
                </a:ext>
              </a:extLst>
            </p:cNvPr>
            <p:cNvSpPr>
              <a:spLocks/>
            </p:cNvSpPr>
            <p:nvPr/>
          </p:nvSpPr>
          <p:spPr bwMode="auto">
            <a:xfrm>
              <a:off x="7994333" y="3881436"/>
              <a:ext cx="34925" cy="52388"/>
            </a:xfrm>
            <a:custGeom>
              <a:avLst/>
              <a:gdLst>
                <a:gd name="T0" fmla="*/ 11 w 22"/>
                <a:gd name="T1" fmla="*/ 33 h 33"/>
                <a:gd name="T2" fmla="*/ 0 w 22"/>
                <a:gd name="T3" fmla="*/ 22 h 33"/>
                <a:gd name="T4" fmla="*/ 0 w 22"/>
                <a:gd name="T5" fmla="*/ 0 h 33"/>
                <a:gd name="T6" fmla="*/ 22 w 22"/>
                <a:gd name="T7" fmla="*/ 0 h 33"/>
                <a:gd name="T8" fmla="*/ 22 w 22"/>
                <a:gd name="T9" fmla="*/ 22 h 33"/>
                <a:gd name="T10" fmla="*/ 11 w 22"/>
                <a:gd name="T11" fmla="*/ 33 h 33"/>
              </a:gdLst>
              <a:ahLst/>
              <a:cxnLst>
                <a:cxn ang="0">
                  <a:pos x="T0" y="T1"/>
                </a:cxn>
                <a:cxn ang="0">
                  <a:pos x="T2" y="T3"/>
                </a:cxn>
                <a:cxn ang="0">
                  <a:pos x="T4" y="T5"/>
                </a:cxn>
                <a:cxn ang="0">
                  <a:pos x="T6" y="T7"/>
                </a:cxn>
                <a:cxn ang="0">
                  <a:pos x="T8" y="T9"/>
                </a:cxn>
                <a:cxn ang="0">
                  <a:pos x="T10" y="T11"/>
                </a:cxn>
              </a:cxnLst>
              <a:rect l="0" t="0" r="r" b="b"/>
              <a:pathLst>
                <a:path w="22" h="33">
                  <a:moveTo>
                    <a:pt x="11" y="33"/>
                  </a:moveTo>
                  <a:lnTo>
                    <a:pt x="0" y="22"/>
                  </a:lnTo>
                  <a:lnTo>
                    <a:pt x="0" y="0"/>
                  </a:lnTo>
                  <a:lnTo>
                    <a:pt x="22" y="0"/>
                  </a:lnTo>
                  <a:lnTo>
                    <a:pt x="22" y="22"/>
                  </a:lnTo>
                  <a:lnTo>
                    <a:pt x="1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3" name="Rectangle 102">
              <a:extLst>
                <a:ext uri="{FF2B5EF4-FFF2-40B4-BE49-F238E27FC236}">
                  <a16:creationId xmlns:a16="http://schemas.microsoft.com/office/drawing/2014/main" id="{BBF53795-EC3A-4422-8F05-9B33EED9C899}"/>
                </a:ext>
              </a:extLst>
            </p:cNvPr>
            <p:cNvSpPr>
              <a:spLocks noChangeArrowheads="1"/>
            </p:cNvSpPr>
            <p:nvPr/>
          </p:nvSpPr>
          <p:spPr bwMode="auto">
            <a:xfrm>
              <a:off x="7994333" y="4025898"/>
              <a:ext cx="349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4" name="Freeform 103">
              <a:extLst>
                <a:ext uri="{FF2B5EF4-FFF2-40B4-BE49-F238E27FC236}">
                  <a16:creationId xmlns:a16="http://schemas.microsoft.com/office/drawing/2014/main" id="{ACFE85E5-1048-46DD-B3CF-E1A79C755D1C}"/>
                </a:ext>
              </a:extLst>
            </p:cNvPr>
            <p:cNvSpPr>
              <a:spLocks noEditPoints="1"/>
            </p:cNvSpPr>
            <p:nvPr/>
          </p:nvSpPr>
          <p:spPr bwMode="auto">
            <a:xfrm>
              <a:off x="8059420" y="3881436"/>
              <a:ext cx="77788" cy="242888"/>
            </a:xfrm>
            <a:custGeom>
              <a:avLst/>
              <a:gdLst>
                <a:gd name="T0" fmla="*/ 18 w 36"/>
                <a:gd name="T1" fmla="*/ 108 h 112"/>
                <a:gd name="T2" fmla="*/ 14 w 36"/>
                <a:gd name="T3" fmla="*/ 104 h 112"/>
                <a:gd name="T4" fmla="*/ 18 w 36"/>
                <a:gd name="T5" fmla="*/ 100 h 112"/>
                <a:gd name="T6" fmla="*/ 22 w 36"/>
                <a:gd name="T7" fmla="*/ 104 h 112"/>
                <a:gd name="T8" fmla="*/ 18 w 36"/>
                <a:gd name="T9" fmla="*/ 108 h 112"/>
                <a:gd name="T10" fmla="*/ 34 w 36"/>
                <a:gd name="T11" fmla="*/ 9 h 112"/>
                <a:gd name="T12" fmla="*/ 30 w 36"/>
                <a:gd name="T13" fmla="*/ 3 h 112"/>
                <a:gd name="T14" fmla="*/ 26 w 36"/>
                <a:gd name="T15" fmla="*/ 0 h 112"/>
                <a:gd name="T16" fmla="*/ 26 w 36"/>
                <a:gd name="T17" fmla="*/ 20 h 112"/>
                <a:gd name="T18" fmla="*/ 10 w 36"/>
                <a:gd name="T19" fmla="*/ 20 h 112"/>
                <a:gd name="T20" fmla="*/ 10 w 36"/>
                <a:gd name="T21" fmla="*/ 0 h 112"/>
                <a:gd name="T22" fmla="*/ 5 w 36"/>
                <a:gd name="T23" fmla="*/ 3 h 112"/>
                <a:gd name="T24" fmla="*/ 1 w 36"/>
                <a:gd name="T25" fmla="*/ 9 h 112"/>
                <a:gd name="T26" fmla="*/ 0 w 36"/>
                <a:gd name="T27" fmla="*/ 15 h 112"/>
                <a:gd name="T28" fmla="*/ 1 w 36"/>
                <a:gd name="T29" fmla="*/ 22 h 112"/>
                <a:gd name="T30" fmla="*/ 5 w 36"/>
                <a:gd name="T31" fmla="*/ 28 h 112"/>
                <a:gd name="T32" fmla="*/ 7 w 36"/>
                <a:gd name="T33" fmla="*/ 30 h 112"/>
                <a:gd name="T34" fmla="*/ 10 w 36"/>
                <a:gd name="T35" fmla="*/ 31 h 112"/>
                <a:gd name="T36" fmla="*/ 10 w 36"/>
                <a:gd name="T37" fmla="*/ 103 h 112"/>
                <a:gd name="T38" fmla="*/ 10 w 36"/>
                <a:gd name="T39" fmla="*/ 107 h 112"/>
                <a:gd name="T40" fmla="*/ 12 w 36"/>
                <a:gd name="T41" fmla="*/ 109 h 112"/>
                <a:gd name="T42" fmla="*/ 15 w 36"/>
                <a:gd name="T43" fmla="*/ 111 h 112"/>
                <a:gd name="T44" fmla="*/ 18 w 36"/>
                <a:gd name="T45" fmla="*/ 112 h 112"/>
                <a:gd name="T46" fmla="*/ 21 w 36"/>
                <a:gd name="T47" fmla="*/ 111 h 112"/>
                <a:gd name="T48" fmla="*/ 24 w 36"/>
                <a:gd name="T49" fmla="*/ 109 h 112"/>
                <a:gd name="T50" fmla="*/ 25 w 36"/>
                <a:gd name="T51" fmla="*/ 107 h 112"/>
                <a:gd name="T52" fmla="*/ 26 w 36"/>
                <a:gd name="T53" fmla="*/ 103 h 112"/>
                <a:gd name="T54" fmla="*/ 26 w 36"/>
                <a:gd name="T55" fmla="*/ 31 h 112"/>
                <a:gd name="T56" fmla="*/ 28 w 36"/>
                <a:gd name="T57" fmla="*/ 30 h 112"/>
                <a:gd name="T58" fmla="*/ 30 w 36"/>
                <a:gd name="T59" fmla="*/ 28 h 112"/>
                <a:gd name="T60" fmla="*/ 34 w 36"/>
                <a:gd name="T61" fmla="*/ 22 h 112"/>
                <a:gd name="T62" fmla="*/ 36 w 36"/>
                <a:gd name="T63" fmla="*/ 15 h 112"/>
                <a:gd name="T64" fmla="*/ 34 w 36"/>
                <a:gd name="T65"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18" y="108"/>
                  </a:moveTo>
                  <a:cubicBezTo>
                    <a:pt x="16" y="108"/>
                    <a:pt x="14" y="106"/>
                    <a:pt x="14" y="104"/>
                  </a:cubicBezTo>
                  <a:cubicBezTo>
                    <a:pt x="14" y="101"/>
                    <a:pt x="16" y="100"/>
                    <a:pt x="18" y="100"/>
                  </a:cubicBezTo>
                  <a:cubicBezTo>
                    <a:pt x="20" y="100"/>
                    <a:pt x="22" y="101"/>
                    <a:pt x="22" y="104"/>
                  </a:cubicBezTo>
                  <a:cubicBezTo>
                    <a:pt x="22" y="106"/>
                    <a:pt x="20" y="108"/>
                    <a:pt x="18" y="108"/>
                  </a:cubicBezTo>
                  <a:moveTo>
                    <a:pt x="34" y="9"/>
                  </a:moveTo>
                  <a:cubicBezTo>
                    <a:pt x="33" y="7"/>
                    <a:pt x="32" y="5"/>
                    <a:pt x="30" y="3"/>
                  </a:cubicBezTo>
                  <a:cubicBezTo>
                    <a:pt x="29" y="1"/>
                    <a:pt x="27" y="0"/>
                    <a:pt x="26" y="0"/>
                  </a:cubicBezTo>
                  <a:cubicBezTo>
                    <a:pt x="26" y="20"/>
                    <a:pt x="26" y="20"/>
                    <a:pt x="26" y="20"/>
                  </a:cubicBezTo>
                  <a:cubicBezTo>
                    <a:pt x="10" y="20"/>
                    <a:pt x="10" y="20"/>
                    <a:pt x="10" y="20"/>
                  </a:cubicBezTo>
                  <a:cubicBezTo>
                    <a:pt x="10" y="0"/>
                    <a:pt x="10" y="0"/>
                    <a:pt x="10" y="0"/>
                  </a:cubicBezTo>
                  <a:cubicBezTo>
                    <a:pt x="8" y="0"/>
                    <a:pt x="7" y="1"/>
                    <a:pt x="5" y="3"/>
                  </a:cubicBezTo>
                  <a:cubicBezTo>
                    <a:pt x="3" y="5"/>
                    <a:pt x="2" y="7"/>
                    <a:pt x="1" y="9"/>
                  </a:cubicBezTo>
                  <a:cubicBezTo>
                    <a:pt x="0" y="11"/>
                    <a:pt x="0" y="13"/>
                    <a:pt x="0" y="15"/>
                  </a:cubicBezTo>
                  <a:cubicBezTo>
                    <a:pt x="0" y="18"/>
                    <a:pt x="0" y="20"/>
                    <a:pt x="1" y="22"/>
                  </a:cubicBezTo>
                  <a:cubicBezTo>
                    <a:pt x="2" y="24"/>
                    <a:pt x="3" y="26"/>
                    <a:pt x="5" y="28"/>
                  </a:cubicBezTo>
                  <a:cubicBezTo>
                    <a:pt x="6" y="29"/>
                    <a:pt x="7" y="29"/>
                    <a:pt x="7" y="30"/>
                  </a:cubicBezTo>
                  <a:cubicBezTo>
                    <a:pt x="8" y="30"/>
                    <a:pt x="9" y="31"/>
                    <a:pt x="10" y="31"/>
                  </a:cubicBezTo>
                  <a:cubicBezTo>
                    <a:pt x="10" y="103"/>
                    <a:pt x="10" y="103"/>
                    <a:pt x="10" y="103"/>
                  </a:cubicBezTo>
                  <a:cubicBezTo>
                    <a:pt x="10" y="105"/>
                    <a:pt x="10" y="106"/>
                    <a:pt x="10" y="107"/>
                  </a:cubicBezTo>
                  <a:cubicBezTo>
                    <a:pt x="11" y="108"/>
                    <a:pt x="11" y="108"/>
                    <a:pt x="12" y="109"/>
                  </a:cubicBezTo>
                  <a:cubicBezTo>
                    <a:pt x="13" y="110"/>
                    <a:pt x="14" y="111"/>
                    <a:pt x="15" y="111"/>
                  </a:cubicBezTo>
                  <a:cubicBezTo>
                    <a:pt x="16" y="111"/>
                    <a:pt x="17" y="112"/>
                    <a:pt x="18" y="112"/>
                  </a:cubicBezTo>
                  <a:cubicBezTo>
                    <a:pt x="19" y="112"/>
                    <a:pt x="20" y="111"/>
                    <a:pt x="21" y="111"/>
                  </a:cubicBezTo>
                  <a:cubicBezTo>
                    <a:pt x="22" y="111"/>
                    <a:pt x="23" y="110"/>
                    <a:pt x="24" y="109"/>
                  </a:cubicBezTo>
                  <a:cubicBezTo>
                    <a:pt x="24" y="108"/>
                    <a:pt x="25" y="108"/>
                    <a:pt x="25" y="107"/>
                  </a:cubicBezTo>
                  <a:cubicBezTo>
                    <a:pt x="26" y="106"/>
                    <a:pt x="26" y="105"/>
                    <a:pt x="26" y="103"/>
                  </a:cubicBezTo>
                  <a:cubicBezTo>
                    <a:pt x="26" y="31"/>
                    <a:pt x="26" y="31"/>
                    <a:pt x="26" y="31"/>
                  </a:cubicBezTo>
                  <a:cubicBezTo>
                    <a:pt x="27" y="31"/>
                    <a:pt x="28" y="30"/>
                    <a:pt x="28" y="30"/>
                  </a:cubicBezTo>
                  <a:cubicBezTo>
                    <a:pt x="29" y="29"/>
                    <a:pt x="30" y="29"/>
                    <a:pt x="30" y="28"/>
                  </a:cubicBezTo>
                  <a:cubicBezTo>
                    <a:pt x="32" y="26"/>
                    <a:pt x="33" y="24"/>
                    <a:pt x="34" y="22"/>
                  </a:cubicBezTo>
                  <a:cubicBezTo>
                    <a:pt x="35" y="20"/>
                    <a:pt x="36" y="18"/>
                    <a:pt x="36" y="15"/>
                  </a:cubicBezTo>
                  <a:cubicBezTo>
                    <a:pt x="36" y="13"/>
                    <a:pt x="35" y="11"/>
                    <a:pt x="3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25" name="Group 124">
            <a:extLst>
              <a:ext uri="{FF2B5EF4-FFF2-40B4-BE49-F238E27FC236}">
                <a16:creationId xmlns:a16="http://schemas.microsoft.com/office/drawing/2014/main" id="{3710AB50-A093-45D2-922F-4DCCAA33FF3F}"/>
              </a:ext>
            </a:extLst>
          </p:cNvPr>
          <p:cNvGrpSpPr/>
          <p:nvPr/>
        </p:nvGrpSpPr>
        <p:grpSpPr>
          <a:xfrm rot="649130">
            <a:off x="11345960" y="134921"/>
            <a:ext cx="321388" cy="323369"/>
            <a:chOff x="5560337" y="1438744"/>
            <a:chExt cx="421909" cy="424510"/>
          </a:xfrm>
          <a:solidFill>
            <a:schemeClr val="bg1">
              <a:lumMod val="85000"/>
            </a:schemeClr>
          </a:solidFill>
        </p:grpSpPr>
        <p:sp>
          <p:nvSpPr>
            <p:cNvPr id="126" name="Freeform 14">
              <a:extLst>
                <a:ext uri="{FF2B5EF4-FFF2-40B4-BE49-F238E27FC236}">
                  <a16:creationId xmlns:a16="http://schemas.microsoft.com/office/drawing/2014/main" id="{DF5751A3-B403-401C-8689-97D83205B4F6}"/>
                </a:ext>
              </a:extLst>
            </p:cNvPr>
            <p:cNvSpPr>
              <a:spLocks noEditPoints="1"/>
            </p:cNvSpPr>
            <p:nvPr/>
          </p:nvSpPr>
          <p:spPr bwMode="auto">
            <a:xfrm>
              <a:off x="5560337" y="1582068"/>
              <a:ext cx="280925" cy="281186"/>
            </a:xfrm>
            <a:custGeom>
              <a:avLst/>
              <a:gdLst>
                <a:gd name="T0" fmla="*/ 1042 w 1080"/>
                <a:gd name="T1" fmla="*/ 294 h 1081"/>
                <a:gd name="T2" fmla="*/ 960 w 1080"/>
                <a:gd name="T3" fmla="*/ 268 h 1081"/>
                <a:gd name="T4" fmla="*/ 858 w 1080"/>
                <a:gd name="T5" fmla="*/ 222 h 1081"/>
                <a:gd name="T6" fmla="*/ 814 w 1080"/>
                <a:gd name="T7" fmla="*/ 142 h 1081"/>
                <a:gd name="T8" fmla="*/ 818 w 1080"/>
                <a:gd name="T9" fmla="*/ 54 h 1081"/>
                <a:gd name="T10" fmla="*/ 686 w 1080"/>
                <a:gd name="T11" fmla="*/ 0 h 1081"/>
                <a:gd name="T12" fmla="*/ 606 w 1080"/>
                <a:gd name="T13" fmla="*/ 76 h 1081"/>
                <a:gd name="T14" fmla="*/ 516 w 1080"/>
                <a:gd name="T15" fmla="*/ 88 h 1081"/>
                <a:gd name="T16" fmla="*/ 418 w 1080"/>
                <a:gd name="T17" fmla="*/ 36 h 1081"/>
                <a:gd name="T18" fmla="*/ 324 w 1080"/>
                <a:gd name="T19" fmla="*/ 22 h 1081"/>
                <a:gd name="T20" fmla="*/ 268 w 1080"/>
                <a:gd name="T21" fmla="*/ 98 h 1081"/>
                <a:gd name="T22" fmla="*/ 236 w 1080"/>
                <a:gd name="T23" fmla="*/ 204 h 1081"/>
                <a:gd name="T24" fmla="*/ 162 w 1080"/>
                <a:gd name="T25" fmla="*/ 258 h 1081"/>
                <a:gd name="T26" fmla="*/ 54 w 1080"/>
                <a:gd name="T27" fmla="*/ 262 h 1081"/>
                <a:gd name="T28" fmla="*/ 0 w 1080"/>
                <a:gd name="T29" fmla="*/ 394 h 1081"/>
                <a:gd name="T30" fmla="*/ 64 w 1080"/>
                <a:gd name="T31" fmla="*/ 452 h 1081"/>
                <a:gd name="T32" fmla="*/ 88 w 1080"/>
                <a:gd name="T33" fmla="*/ 540 h 1081"/>
                <a:gd name="T34" fmla="*/ 50 w 1080"/>
                <a:gd name="T35" fmla="*/ 646 h 1081"/>
                <a:gd name="T36" fmla="*/ 10 w 1080"/>
                <a:gd name="T37" fmla="*/ 723 h 1081"/>
                <a:gd name="T38" fmla="*/ 76 w 1080"/>
                <a:gd name="T39" fmla="*/ 813 h 1081"/>
                <a:gd name="T40" fmla="*/ 184 w 1080"/>
                <a:gd name="T41" fmla="*/ 831 h 1081"/>
                <a:gd name="T42" fmla="*/ 248 w 1080"/>
                <a:gd name="T43" fmla="*/ 897 h 1081"/>
                <a:gd name="T44" fmla="*/ 266 w 1080"/>
                <a:gd name="T45" fmla="*/ 1005 h 1081"/>
                <a:gd name="T46" fmla="*/ 358 w 1080"/>
                <a:gd name="T47" fmla="*/ 1071 h 1081"/>
                <a:gd name="T48" fmla="*/ 434 w 1080"/>
                <a:gd name="T49" fmla="*/ 1029 h 1081"/>
                <a:gd name="T50" fmla="*/ 540 w 1080"/>
                <a:gd name="T51" fmla="*/ 991 h 1081"/>
                <a:gd name="T52" fmla="*/ 626 w 1080"/>
                <a:gd name="T53" fmla="*/ 1017 h 1081"/>
                <a:gd name="T54" fmla="*/ 686 w 1080"/>
                <a:gd name="T55" fmla="*/ 1081 h 1081"/>
                <a:gd name="T56" fmla="*/ 818 w 1080"/>
                <a:gd name="T57" fmla="*/ 1027 h 1081"/>
                <a:gd name="T58" fmla="*/ 820 w 1080"/>
                <a:gd name="T59" fmla="*/ 917 h 1081"/>
                <a:gd name="T60" fmla="*/ 876 w 1080"/>
                <a:gd name="T61" fmla="*/ 845 h 1081"/>
                <a:gd name="T62" fmla="*/ 982 w 1080"/>
                <a:gd name="T63" fmla="*/ 811 h 1081"/>
                <a:gd name="T64" fmla="*/ 1056 w 1080"/>
                <a:gd name="T65" fmla="*/ 755 h 1081"/>
                <a:gd name="T66" fmla="*/ 1044 w 1080"/>
                <a:gd name="T67" fmla="*/ 662 h 1081"/>
                <a:gd name="T68" fmla="*/ 992 w 1080"/>
                <a:gd name="T69" fmla="*/ 564 h 1081"/>
                <a:gd name="T70" fmla="*/ 1004 w 1080"/>
                <a:gd name="T71" fmla="*/ 472 h 1081"/>
                <a:gd name="T72" fmla="*/ 1080 w 1080"/>
                <a:gd name="T73" fmla="*/ 394 h 1081"/>
                <a:gd name="T74" fmla="*/ 506 w 1080"/>
                <a:gd name="T75" fmla="*/ 703 h 1081"/>
                <a:gd name="T76" fmla="*/ 434 w 1080"/>
                <a:gd name="T77" fmla="*/ 668 h 1081"/>
                <a:gd name="T78" fmla="*/ 386 w 1080"/>
                <a:gd name="T79" fmla="*/ 604 h 1081"/>
                <a:gd name="T80" fmla="*/ 374 w 1080"/>
                <a:gd name="T81" fmla="*/ 540 h 1081"/>
                <a:gd name="T82" fmla="*/ 394 w 1080"/>
                <a:gd name="T83" fmla="*/ 462 h 1081"/>
                <a:gd name="T84" fmla="*/ 446 w 1080"/>
                <a:gd name="T85" fmla="*/ 402 h 1081"/>
                <a:gd name="T86" fmla="*/ 522 w 1080"/>
                <a:gd name="T87" fmla="*/ 376 h 1081"/>
                <a:gd name="T88" fmla="*/ 588 w 1080"/>
                <a:gd name="T89" fmla="*/ 382 h 1081"/>
                <a:gd name="T90" fmla="*/ 656 w 1080"/>
                <a:gd name="T91" fmla="*/ 424 h 1081"/>
                <a:gd name="T92" fmla="*/ 698 w 1080"/>
                <a:gd name="T93" fmla="*/ 490 h 1081"/>
                <a:gd name="T94" fmla="*/ 704 w 1080"/>
                <a:gd name="T95" fmla="*/ 556 h 1081"/>
                <a:gd name="T96" fmla="*/ 676 w 1080"/>
                <a:gd name="T97" fmla="*/ 632 h 1081"/>
                <a:gd name="T98" fmla="*/ 618 w 1080"/>
                <a:gd name="T99" fmla="*/ 687 h 1081"/>
                <a:gd name="T100" fmla="*/ 540 w 1080"/>
                <a:gd name="T101" fmla="*/ 707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1081">
                  <a:moveTo>
                    <a:pt x="1080" y="394"/>
                  </a:moveTo>
                  <a:lnTo>
                    <a:pt x="1080" y="394"/>
                  </a:lnTo>
                  <a:lnTo>
                    <a:pt x="1070" y="358"/>
                  </a:lnTo>
                  <a:lnTo>
                    <a:pt x="1056" y="326"/>
                  </a:lnTo>
                  <a:lnTo>
                    <a:pt x="1042" y="294"/>
                  </a:lnTo>
                  <a:lnTo>
                    <a:pt x="1026" y="262"/>
                  </a:lnTo>
                  <a:lnTo>
                    <a:pt x="1026" y="262"/>
                  </a:lnTo>
                  <a:lnTo>
                    <a:pt x="1004" y="268"/>
                  </a:lnTo>
                  <a:lnTo>
                    <a:pt x="982" y="270"/>
                  </a:lnTo>
                  <a:lnTo>
                    <a:pt x="960" y="268"/>
                  </a:lnTo>
                  <a:lnTo>
                    <a:pt x="938" y="266"/>
                  </a:lnTo>
                  <a:lnTo>
                    <a:pt x="916" y="258"/>
                  </a:lnTo>
                  <a:lnTo>
                    <a:pt x="896" y="250"/>
                  </a:lnTo>
                  <a:lnTo>
                    <a:pt x="876" y="236"/>
                  </a:lnTo>
                  <a:lnTo>
                    <a:pt x="858" y="222"/>
                  </a:lnTo>
                  <a:lnTo>
                    <a:pt x="858" y="222"/>
                  </a:lnTo>
                  <a:lnTo>
                    <a:pt x="842" y="204"/>
                  </a:lnTo>
                  <a:lnTo>
                    <a:pt x="830" y="184"/>
                  </a:lnTo>
                  <a:lnTo>
                    <a:pt x="820" y="164"/>
                  </a:lnTo>
                  <a:lnTo>
                    <a:pt x="814" y="142"/>
                  </a:lnTo>
                  <a:lnTo>
                    <a:pt x="810" y="120"/>
                  </a:lnTo>
                  <a:lnTo>
                    <a:pt x="810" y="98"/>
                  </a:lnTo>
                  <a:lnTo>
                    <a:pt x="812" y="76"/>
                  </a:lnTo>
                  <a:lnTo>
                    <a:pt x="818" y="54"/>
                  </a:lnTo>
                  <a:lnTo>
                    <a:pt x="818" y="54"/>
                  </a:lnTo>
                  <a:lnTo>
                    <a:pt x="786" y="38"/>
                  </a:lnTo>
                  <a:lnTo>
                    <a:pt x="754" y="22"/>
                  </a:lnTo>
                  <a:lnTo>
                    <a:pt x="720" y="10"/>
                  </a:lnTo>
                  <a:lnTo>
                    <a:pt x="686" y="0"/>
                  </a:lnTo>
                  <a:lnTo>
                    <a:pt x="686" y="0"/>
                  </a:lnTo>
                  <a:lnTo>
                    <a:pt x="674" y="18"/>
                  </a:lnTo>
                  <a:lnTo>
                    <a:pt x="660" y="36"/>
                  </a:lnTo>
                  <a:lnTo>
                    <a:pt x="644" y="52"/>
                  </a:lnTo>
                  <a:lnTo>
                    <a:pt x="626" y="64"/>
                  </a:lnTo>
                  <a:lnTo>
                    <a:pt x="606" y="76"/>
                  </a:lnTo>
                  <a:lnTo>
                    <a:pt x="586" y="82"/>
                  </a:lnTo>
                  <a:lnTo>
                    <a:pt x="562" y="88"/>
                  </a:lnTo>
                  <a:lnTo>
                    <a:pt x="540" y="90"/>
                  </a:lnTo>
                  <a:lnTo>
                    <a:pt x="540" y="90"/>
                  </a:lnTo>
                  <a:lnTo>
                    <a:pt x="516" y="88"/>
                  </a:lnTo>
                  <a:lnTo>
                    <a:pt x="494" y="82"/>
                  </a:lnTo>
                  <a:lnTo>
                    <a:pt x="472" y="76"/>
                  </a:lnTo>
                  <a:lnTo>
                    <a:pt x="452" y="64"/>
                  </a:lnTo>
                  <a:lnTo>
                    <a:pt x="434" y="52"/>
                  </a:lnTo>
                  <a:lnTo>
                    <a:pt x="418" y="36"/>
                  </a:lnTo>
                  <a:lnTo>
                    <a:pt x="404" y="18"/>
                  </a:lnTo>
                  <a:lnTo>
                    <a:pt x="392" y="0"/>
                  </a:lnTo>
                  <a:lnTo>
                    <a:pt x="392" y="0"/>
                  </a:lnTo>
                  <a:lnTo>
                    <a:pt x="358" y="10"/>
                  </a:lnTo>
                  <a:lnTo>
                    <a:pt x="324" y="22"/>
                  </a:lnTo>
                  <a:lnTo>
                    <a:pt x="292" y="38"/>
                  </a:lnTo>
                  <a:lnTo>
                    <a:pt x="262" y="54"/>
                  </a:lnTo>
                  <a:lnTo>
                    <a:pt x="262" y="54"/>
                  </a:lnTo>
                  <a:lnTo>
                    <a:pt x="266" y="76"/>
                  </a:lnTo>
                  <a:lnTo>
                    <a:pt x="268" y="98"/>
                  </a:lnTo>
                  <a:lnTo>
                    <a:pt x="268" y="120"/>
                  </a:lnTo>
                  <a:lnTo>
                    <a:pt x="264" y="142"/>
                  </a:lnTo>
                  <a:lnTo>
                    <a:pt x="258" y="164"/>
                  </a:lnTo>
                  <a:lnTo>
                    <a:pt x="248" y="184"/>
                  </a:lnTo>
                  <a:lnTo>
                    <a:pt x="236" y="204"/>
                  </a:lnTo>
                  <a:lnTo>
                    <a:pt x="220" y="222"/>
                  </a:lnTo>
                  <a:lnTo>
                    <a:pt x="220" y="222"/>
                  </a:lnTo>
                  <a:lnTo>
                    <a:pt x="202" y="236"/>
                  </a:lnTo>
                  <a:lnTo>
                    <a:pt x="184" y="250"/>
                  </a:lnTo>
                  <a:lnTo>
                    <a:pt x="162" y="258"/>
                  </a:lnTo>
                  <a:lnTo>
                    <a:pt x="142" y="266"/>
                  </a:lnTo>
                  <a:lnTo>
                    <a:pt x="120" y="270"/>
                  </a:lnTo>
                  <a:lnTo>
                    <a:pt x="98" y="270"/>
                  </a:lnTo>
                  <a:lnTo>
                    <a:pt x="76" y="268"/>
                  </a:lnTo>
                  <a:lnTo>
                    <a:pt x="54" y="262"/>
                  </a:lnTo>
                  <a:lnTo>
                    <a:pt x="54" y="262"/>
                  </a:lnTo>
                  <a:lnTo>
                    <a:pt x="38" y="294"/>
                  </a:lnTo>
                  <a:lnTo>
                    <a:pt x="22" y="326"/>
                  </a:lnTo>
                  <a:lnTo>
                    <a:pt x="10" y="358"/>
                  </a:lnTo>
                  <a:lnTo>
                    <a:pt x="0" y="394"/>
                  </a:lnTo>
                  <a:lnTo>
                    <a:pt x="0" y="394"/>
                  </a:lnTo>
                  <a:lnTo>
                    <a:pt x="18" y="404"/>
                  </a:lnTo>
                  <a:lnTo>
                    <a:pt x="36" y="418"/>
                  </a:lnTo>
                  <a:lnTo>
                    <a:pt x="50" y="434"/>
                  </a:lnTo>
                  <a:lnTo>
                    <a:pt x="64" y="452"/>
                  </a:lnTo>
                  <a:lnTo>
                    <a:pt x="74" y="472"/>
                  </a:lnTo>
                  <a:lnTo>
                    <a:pt x="82" y="494"/>
                  </a:lnTo>
                  <a:lnTo>
                    <a:pt x="88" y="516"/>
                  </a:lnTo>
                  <a:lnTo>
                    <a:pt x="88" y="540"/>
                  </a:lnTo>
                  <a:lnTo>
                    <a:pt x="88" y="540"/>
                  </a:lnTo>
                  <a:lnTo>
                    <a:pt x="88" y="564"/>
                  </a:lnTo>
                  <a:lnTo>
                    <a:pt x="82" y="586"/>
                  </a:lnTo>
                  <a:lnTo>
                    <a:pt x="74" y="608"/>
                  </a:lnTo>
                  <a:lnTo>
                    <a:pt x="64" y="628"/>
                  </a:lnTo>
                  <a:lnTo>
                    <a:pt x="50" y="646"/>
                  </a:lnTo>
                  <a:lnTo>
                    <a:pt x="36" y="662"/>
                  </a:lnTo>
                  <a:lnTo>
                    <a:pt x="18" y="677"/>
                  </a:lnTo>
                  <a:lnTo>
                    <a:pt x="0" y="687"/>
                  </a:lnTo>
                  <a:lnTo>
                    <a:pt x="0" y="687"/>
                  </a:lnTo>
                  <a:lnTo>
                    <a:pt x="10" y="723"/>
                  </a:lnTo>
                  <a:lnTo>
                    <a:pt x="22" y="755"/>
                  </a:lnTo>
                  <a:lnTo>
                    <a:pt x="36" y="787"/>
                  </a:lnTo>
                  <a:lnTo>
                    <a:pt x="54" y="819"/>
                  </a:lnTo>
                  <a:lnTo>
                    <a:pt x="54" y="819"/>
                  </a:lnTo>
                  <a:lnTo>
                    <a:pt x="76" y="813"/>
                  </a:lnTo>
                  <a:lnTo>
                    <a:pt x="98" y="811"/>
                  </a:lnTo>
                  <a:lnTo>
                    <a:pt x="120" y="813"/>
                  </a:lnTo>
                  <a:lnTo>
                    <a:pt x="142" y="815"/>
                  </a:lnTo>
                  <a:lnTo>
                    <a:pt x="162" y="823"/>
                  </a:lnTo>
                  <a:lnTo>
                    <a:pt x="184" y="831"/>
                  </a:lnTo>
                  <a:lnTo>
                    <a:pt x="202" y="845"/>
                  </a:lnTo>
                  <a:lnTo>
                    <a:pt x="220" y="859"/>
                  </a:lnTo>
                  <a:lnTo>
                    <a:pt x="220" y="859"/>
                  </a:lnTo>
                  <a:lnTo>
                    <a:pt x="236" y="877"/>
                  </a:lnTo>
                  <a:lnTo>
                    <a:pt x="248" y="897"/>
                  </a:lnTo>
                  <a:lnTo>
                    <a:pt x="258" y="917"/>
                  </a:lnTo>
                  <a:lnTo>
                    <a:pt x="264" y="939"/>
                  </a:lnTo>
                  <a:lnTo>
                    <a:pt x="268" y="961"/>
                  </a:lnTo>
                  <a:lnTo>
                    <a:pt x="268" y="983"/>
                  </a:lnTo>
                  <a:lnTo>
                    <a:pt x="266" y="1005"/>
                  </a:lnTo>
                  <a:lnTo>
                    <a:pt x="262" y="1027"/>
                  </a:lnTo>
                  <a:lnTo>
                    <a:pt x="262" y="1027"/>
                  </a:lnTo>
                  <a:lnTo>
                    <a:pt x="292" y="1043"/>
                  </a:lnTo>
                  <a:lnTo>
                    <a:pt x="324" y="1059"/>
                  </a:lnTo>
                  <a:lnTo>
                    <a:pt x="358" y="1071"/>
                  </a:lnTo>
                  <a:lnTo>
                    <a:pt x="392" y="1081"/>
                  </a:lnTo>
                  <a:lnTo>
                    <a:pt x="392" y="1081"/>
                  </a:lnTo>
                  <a:lnTo>
                    <a:pt x="404" y="1063"/>
                  </a:lnTo>
                  <a:lnTo>
                    <a:pt x="418" y="1045"/>
                  </a:lnTo>
                  <a:lnTo>
                    <a:pt x="434" y="1029"/>
                  </a:lnTo>
                  <a:lnTo>
                    <a:pt x="452" y="1017"/>
                  </a:lnTo>
                  <a:lnTo>
                    <a:pt x="472" y="1007"/>
                  </a:lnTo>
                  <a:lnTo>
                    <a:pt x="494" y="999"/>
                  </a:lnTo>
                  <a:lnTo>
                    <a:pt x="516" y="993"/>
                  </a:lnTo>
                  <a:lnTo>
                    <a:pt x="540" y="991"/>
                  </a:lnTo>
                  <a:lnTo>
                    <a:pt x="540" y="991"/>
                  </a:lnTo>
                  <a:lnTo>
                    <a:pt x="562" y="993"/>
                  </a:lnTo>
                  <a:lnTo>
                    <a:pt x="586" y="999"/>
                  </a:lnTo>
                  <a:lnTo>
                    <a:pt x="606" y="1007"/>
                  </a:lnTo>
                  <a:lnTo>
                    <a:pt x="626" y="1017"/>
                  </a:lnTo>
                  <a:lnTo>
                    <a:pt x="644" y="1029"/>
                  </a:lnTo>
                  <a:lnTo>
                    <a:pt x="660" y="1045"/>
                  </a:lnTo>
                  <a:lnTo>
                    <a:pt x="674" y="1063"/>
                  </a:lnTo>
                  <a:lnTo>
                    <a:pt x="686" y="1081"/>
                  </a:lnTo>
                  <a:lnTo>
                    <a:pt x="686" y="1081"/>
                  </a:lnTo>
                  <a:lnTo>
                    <a:pt x="720" y="1071"/>
                  </a:lnTo>
                  <a:lnTo>
                    <a:pt x="754" y="1059"/>
                  </a:lnTo>
                  <a:lnTo>
                    <a:pt x="786" y="1043"/>
                  </a:lnTo>
                  <a:lnTo>
                    <a:pt x="818" y="1027"/>
                  </a:lnTo>
                  <a:lnTo>
                    <a:pt x="818" y="1027"/>
                  </a:lnTo>
                  <a:lnTo>
                    <a:pt x="812" y="1005"/>
                  </a:lnTo>
                  <a:lnTo>
                    <a:pt x="810" y="983"/>
                  </a:lnTo>
                  <a:lnTo>
                    <a:pt x="810" y="961"/>
                  </a:lnTo>
                  <a:lnTo>
                    <a:pt x="814" y="939"/>
                  </a:lnTo>
                  <a:lnTo>
                    <a:pt x="820" y="917"/>
                  </a:lnTo>
                  <a:lnTo>
                    <a:pt x="830" y="897"/>
                  </a:lnTo>
                  <a:lnTo>
                    <a:pt x="842" y="877"/>
                  </a:lnTo>
                  <a:lnTo>
                    <a:pt x="858" y="859"/>
                  </a:lnTo>
                  <a:lnTo>
                    <a:pt x="858" y="859"/>
                  </a:lnTo>
                  <a:lnTo>
                    <a:pt x="876" y="845"/>
                  </a:lnTo>
                  <a:lnTo>
                    <a:pt x="896" y="831"/>
                  </a:lnTo>
                  <a:lnTo>
                    <a:pt x="916" y="823"/>
                  </a:lnTo>
                  <a:lnTo>
                    <a:pt x="938" y="815"/>
                  </a:lnTo>
                  <a:lnTo>
                    <a:pt x="960" y="813"/>
                  </a:lnTo>
                  <a:lnTo>
                    <a:pt x="982" y="811"/>
                  </a:lnTo>
                  <a:lnTo>
                    <a:pt x="1004" y="813"/>
                  </a:lnTo>
                  <a:lnTo>
                    <a:pt x="1026" y="819"/>
                  </a:lnTo>
                  <a:lnTo>
                    <a:pt x="1026" y="819"/>
                  </a:lnTo>
                  <a:lnTo>
                    <a:pt x="1042" y="787"/>
                  </a:lnTo>
                  <a:lnTo>
                    <a:pt x="1056" y="755"/>
                  </a:lnTo>
                  <a:lnTo>
                    <a:pt x="1070" y="723"/>
                  </a:lnTo>
                  <a:lnTo>
                    <a:pt x="1080" y="687"/>
                  </a:lnTo>
                  <a:lnTo>
                    <a:pt x="1080" y="687"/>
                  </a:lnTo>
                  <a:lnTo>
                    <a:pt x="1060" y="677"/>
                  </a:lnTo>
                  <a:lnTo>
                    <a:pt x="1044" y="662"/>
                  </a:lnTo>
                  <a:lnTo>
                    <a:pt x="1028" y="646"/>
                  </a:lnTo>
                  <a:lnTo>
                    <a:pt x="1014" y="628"/>
                  </a:lnTo>
                  <a:lnTo>
                    <a:pt x="1004" y="608"/>
                  </a:lnTo>
                  <a:lnTo>
                    <a:pt x="996" y="586"/>
                  </a:lnTo>
                  <a:lnTo>
                    <a:pt x="992" y="564"/>
                  </a:lnTo>
                  <a:lnTo>
                    <a:pt x="990" y="540"/>
                  </a:lnTo>
                  <a:lnTo>
                    <a:pt x="990" y="540"/>
                  </a:lnTo>
                  <a:lnTo>
                    <a:pt x="992" y="516"/>
                  </a:lnTo>
                  <a:lnTo>
                    <a:pt x="996" y="494"/>
                  </a:lnTo>
                  <a:lnTo>
                    <a:pt x="1004" y="472"/>
                  </a:lnTo>
                  <a:lnTo>
                    <a:pt x="1014" y="452"/>
                  </a:lnTo>
                  <a:lnTo>
                    <a:pt x="1028" y="434"/>
                  </a:lnTo>
                  <a:lnTo>
                    <a:pt x="1044" y="418"/>
                  </a:lnTo>
                  <a:lnTo>
                    <a:pt x="1060" y="404"/>
                  </a:lnTo>
                  <a:lnTo>
                    <a:pt x="1080" y="394"/>
                  </a:lnTo>
                  <a:lnTo>
                    <a:pt x="1080" y="394"/>
                  </a:lnTo>
                  <a:close/>
                  <a:moveTo>
                    <a:pt x="540" y="707"/>
                  </a:moveTo>
                  <a:lnTo>
                    <a:pt x="540" y="707"/>
                  </a:lnTo>
                  <a:lnTo>
                    <a:pt x="522" y="705"/>
                  </a:lnTo>
                  <a:lnTo>
                    <a:pt x="506" y="703"/>
                  </a:lnTo>
                  <a:lnTo>
                    <a:pt x="490" y="699"/>
                  </a:lnTo>
                  <a:lnTo>
                    <a:pt x="474" y="693"/>
                  </a:lnTo>
                  <a:lnTo>
                    <a:pt x="460" y="687"/>
                  </a:lnTo>
                  <a:lnTo>
                    <a:pt x="446" y="679"/>
                  </a:lnTo>
                  <a:lnTo>
                    <a:pt x="434" y="668"/>
                  </a:lnTo>
                  <a:lnTo>
                    <a:pt x="422" y="658"/>
                  </a:lnTo>
                  <a:lnTo>
                    <a:pt x="412" y="646"/>
                  </a:lnTo>
                  <a:lnTo>
                    <a:pt x="402" y="632"/>
                  </a:lnTo>
                  <a:lnTo>
                    <a:pt x="394" y="618"/>
                  </a:lnTo>
                  <a:lnTo>
                    <a:pt x="386" y="604"/>
                  </a:lnTo>
                  <a:lnTo>
                    <a:pt x="382" y="590"/>
                  </a:lnTo>
                  <a:lnTo>
                    <a:pt x="378" y="574"/>
                  </a:lnTo>
                  <a:lnTo>
                    <a:pt x="374" y="556"/>
                  </a:lnTo>
                  <a:lnTo>
                    <a:pt x="374" y="540"/>
                  </a:lnTo>
                  <a:lnTo>
                    <a:pt x="374" y="540"/>
                  </a:lnTo>
                  <a:lnTo>
                    <a:pt x="374" y="524"/>
                  </a:lnTo>
                  <a:lnTo>
                    <a:pt x="378" y="506"/>
                  </a:lnTo>
                  <a:lnTo>
                    <a:pt x="382" y="490"/>
                  </a:lnTo>
                  <a:lnTo>
                    <a:pt x="386" y="476"/>
                  </a:lnTo>
                  <a:lnTo>
                    <a:pt x="394" y="462"/>
                  </a:lnTo>
                  <a:lnTo>
                    <a:pt x="402" y="448"/>
                  </a:lnTo>
                  <a:lnTo>
                    <a:pt x="412" y="434"/>
                  </a:lnTo>
                  <a:lnTo>
                    <a:pt x="422" y="424"/>
                  </a:lnTo>
                  <a:lnTo>
                    <a:pt x="434" y="412"/>
                  </a:lnTo>
                  <a:lnTo>
                    <a:pt x="446" y="402"/>
                  </a:lnTo>
                  <a:lnTo>
                    <a:pt x="460" y="394"/>
                  </a:lnTo>
                  <a:lnTo>
                    <a:pt x="474" y="388"/>
                  </a:lnTo>
                  <a:lnTo>
                    <a:pt x="490" y="382"/>
                  </a:lnTo>
                  <a:lnTo>
                    <a:pt x="506" y="378"/>
                  </a:lnTo>
                  <a:lnTo>
                    <a:pt x="522" y="376"/>
                  </a:lnTo>
                  <a:lnTo>
                    <a:pt x="540" y="374"/>
                  </a:lnTo>
                  <a:lnTo>
                    <a:pt x="540" y="374"/>
                  </a:lnTo>
                  <a:lnTo>
                    <a:pt x="556" y="376"/>
                  </a:lnTo>
                  <a:lnTo>
                    <a:pt x="572" y="378"/>
                  </a:lnTo>
                  <a:lnTo>
                    <a:pt x="588" y="382"/>
                  </a:lnTo>
                  <a:lnTo>
                    <a:pt x="604" y="388"/>
                  </a:lnTo>
                  <a:lnTo>
                    <a:pt x="618" y="394"/>
                  </a:lnTo>
                  <a:lnTo>
                    <a:pt x="632" y="402"/>
                  </a:lnTo>
                  <a:lnTo>
                    <a:pt x="644" y="412"/>
                  </a:lnTo>
                  <a:lnTo>
                    <a:pt x="656" y="424"/>
                  </a:lnTo>
                  <a:lnTo>
                    <a:pt x="668" y="434"/>
                  </a:lnTo>
                  <a:lnTo>
                    <a:pt x="676" y="448"/>
                  </a:lnTo>
                  <a:lnTo>
                    <a:pt x="684" y="462"/>
                  </a:lnTo>
                  <a:lnTo>
                    <a:pt x="692" y="476"/>
                  </a:lnTo>
                  <a:lnTo>
                    <a:pt x="698" y="490"/>
                  </a:lnTo>
                  <a:lnTo>
                    <a:pt x="702" y="506"/>
                  </a:lnTo>
                  <a:lnTo>
                    <a:pt x="704" y="524"/>
                  </a:lnTo>
                  <a:lnTo>
                    <a:pt x="704" y="540"/>
                  </a:lnTo>
                  <a:lnTo>
                    <a:pt x="704" y="540"/>
                  </a:lnTo>
                  <a:lnTo>
                    <a:pt x="704" y="556"/>
                  </a:lnTo>
                  <a:lnTo>
                    <a:pt x="702" y="574"/>
                  </a:lnTo>
                  <a:lnTo>
                    <a:pt x="698" y="590"/>
                  </a:lnTo>
                  <a:lnTo>
                    <a:pt x="692" y="604"/>
                  </a:lnTo>
                  <a:lnTo>
                    <a:pt x="684" y="618"/>
                  </a:lnTo>
                  <a:lnTo>
                    <a:pt x="676" y="632"/>
                  </a:lnTo>
                  <a:lnTo>
                    <a:pt x="668" y="646"/>
                  </a:lnTo>
                  <a:lnTo>
                    <a:pt x="656" y="658"/>
                  </a:lnTo>
                  <a:lnTo>
                    <a:pt x="644" y="668"/>
                  </a:lnTo>
                  <a:lnTo>
                    <a:pt x="632" y="679"/>
                  </a:lnTo>
                  <a:lnTo>
                    <a:pt x="618" y="687"/>
                  </a:lnTo>
                  <a:lnTo>
                    <a:pt x="604" y="693"/>
                  </a:lnTo>
                  <a:lnTo>
                    <a:pt x="588" y="699"/>
                  </a:lnTo>
                  <a:lnTo>
                    <a:pt x="572" y="703"/>
                  </a:lnTo>
                  <a:lnTo>
                    <a:pt x="556" y="705"/>
                  </a:lnTo>
                  <a:lnTo>
                    <a:pt x="540" y="707"/>
                  </a:lnTo>
                  <a:lnTo>
                    <a:pt x="540" y="70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7" name="Rectangle 15">
              <a:extLst>
                <a:ext uri="{FF2B5EF4-FFF2-40B4-BE49-F238E27FC236}">
                  <a16:creationId xmlns:a16="http://schemas.microsoft.com/office/drawing/2014/main" id="{FBBD5FD1-DB2B-48C6-BA2F-049BE6EDD992}"/>
                </a:ext>
              </a:extLst>
            </p:cNvPr>
            <p:cNvSpPr>
              <a:spLocks noChangeArrowheads="1"/>
            </p:cNvSpPr>
            <p:nvPr/>
          </p:nvSpPr>
          <p:spPr bwMode="auto">
            <a:xfrm>
              <a:off x="5877159" y="1812791"/>
              <a:ext cx="260" cy="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8" name="Freeform 16">
              <a:extLst>
                <a:ext uri="{FF2B5EF4-FFF2-40B4-BE49-F238E27FC236}">
                  <a16:creationId xmlns:a16="http://schemas.microsoft.com/office/drawing/2014/main" id="{B3EB47C4-FC72-4349-9DED-AB9E6DE9DA9B}"/>
                </a:ext>
              </a:extLst>
            </p:cNvPr>
            <p:cNvSpPr>
              <a:spLocks noEditPoints="1"/>
            </p:cNvSpPr>
            <p:nvPr/>
          </p:nvSpPr>
          <p:spPr bwMode="auto">
            <a:xfrm>
              <a:off x="5772072" y="1438744"/>
              <a:ext cx="210174" cy="209914"/>
            </a:xfrm>
            <a:custGeom>
              <a:avLst/>
              <a:gdLst>
                <a:gd name="T0" fmla="*/ 404 w 808"/>
                <a:gd name="T1" fmla="*/ 807 h 807"/>
                <a:gd name="T2" fmla="*/ 458 w 808"/>
                <a:gd name="T3" fmla="*/ 789 h 807"/>
                <a:gd name="T4" fmla="*/ 488 w 808"/>
                <a:gd name="T5" fmla="*/ 733 h 807"/>
                <a:gd name="T6" fmla="*/ 528 w 808"/>
                <a:gd name="T7" fmla="*/ 705 h 807"/>
                <a:gd name="T8" fmla="*/ 594 w 808"/>
                <a:gd name="T9" fmla="*/ 697 h 807"/>
                <a:gd name="T10" fmla="*/ 652 w 808"/>
                <a:gd name="T11" fmla="*/ 723 h 807"/>
                <a:gd name="T12" fmla="*/ 708 w 808"/>
                <a:gd name="T13" fmla="*/ 671 h 807"/>
                <a:gd name="T14" fmla="*/ 706 w 808"/>
                <a:gd name="T15" fmla="*/ 625 h 807"/>
                <a:gd name="T16" fmla="*/ 696 w 808"/>
                <a:gd name="T17" fmla="*/ 561 h 807"/>
                <a:gd name="T18" fmla="*/ 712 w 808"/>
                <a:gd name="T19" fmla="*/ 513 h 807"/>
                <a:gd name="T20" fmla="*/ 758 w 808"/>
                <a:gd name="T21" fmla="*/ 469 h 807"/>
                <a:gd name="T22" fmla="*/ 804 w 808"/>
                <a:gd name="T23" fmla="*/ 455 h 807"/>
                <a:gd name="T24" fmla="*/ 804 w 808"/>
                <a:gd name="T25" fmla="*/ 352 h 807"/>
                <a:gd name="T26" fmla="*/ 758 w 808"/>
                <a:gd name="T27" fmla="*/ 338 h 807"/>
                <a:gd name="T28" fmla="*/ 712 w 808"/>
                <a:gd name="T29" fmla="*/ 294 h 807"/>
                <a:gd name="T30" fmla="*/ 696 w 808"/>
                <a:gd name="T31" fmla="*/ 246 h 807"/>
                <a:gd name="T32" fmla="*/ 706 w 808"/>
                <a:gd name="T33" fmla="*/ 184 h 807"/>
                <a:gd name="T34" fmla="*/ 708 w 808"/>
                <a:gd name="T35" fmla="*/ 136 h 807"/>
                <a:gd name="T36" fmla="*/ 652 w 808"/>
                <a:gd name="T37" fmla="*/ 84 h 807"/>
                <a:gd name="T38" fmla="*/ 594 w 808"/>
                <a:gd name="T39" fmla="*/ 110 h 807"/>
                <a:gd name="T40" fmla="*/ 528 w 808"/>
                <a:gd name="T41" fmla="*/ 102 h 807"/>
                <a:gd name="T42" fmla="*/ 488 w 808"/>
                <a:gd name="T43" fmla="*/ 74 h 807"/>
                <a:gd name="T44" fmla="*/ 458 w 808"/>
                <a:gd name="T45" fmla="*/ 18 h 807"/>
                <a:gd name="T46" fmla="*/ 404 w 808"/>
                <a:gd name="T47" fmla="*/ 0 h 807"/>
                <a:gd name="T48" fmla="*/ 350 w 808"/>
                <a:gd name="T49" fmla="*/ 18 h 807"/>
                <a:gd name="T50" fmla="*/ 320 w 808"/>
                <a:gd name="T51" fmla="*/ 74 h 807"/>
                <a:gd name="T52" fmla="*/ 280 w 808"/>
                <a:gd name="T53" fmla="*/ 102 h 807"/>
                <a:gd name="T54" fmla="*/ 216 w 808"/>
                <a:gd name="T55" fmla="*/ 110 h 807"/>
                <a:gd name="T56" fmla="*/ 158 w 808"/>
                <a:gd name="T57" fmla="*/ 84 h 807"/>
                <a:gd name="T58" fmla="*/ 102 w 808"/>
                <a:gd name="T59" fmla="*/ 136 h 807"/>
                <a:gd name="T60" fmla="*/ 102 w 808"/>
                <a:gd name="T61" fmla="*/ 184 h 807"/>
                <a:gd name="T62" fmla="*/ 112 w 808"/>
                <a:gd name="T63" fmla="*/ 246 h 807"/>
                <a:gd name="T64" fmla="*/ 96 w 808"/>
                <a:gd name="T65" fmla="*/ 294 h 807"/>
                <a:gd name="T66" fmla="*/ 50 w 808"/>
                <a:gd name="T67" fmla="*/ 338 h 807"/>
                <a:gd name="T68" fmla="*/ 4 w 808"/>
                <a:gd name="T69" fmla="*/ 352 h 807"/>
                <a:gd name="T70" fmla="*/ 4 w 808"/>
                <a:gd name="T71" fmla="*/ 455 h 807"/>
                <a:gd name="T72" fmla="*/ 50 w 808"/>
                <a:gd name="T73" fmla="*/ 469 h 807"/>
                <a:gd name="T74" fmla="*/ 96 w 808"/>
                <a:gd name="T75" fmla="*/ 513 h 807"/>
                <a:gd name="T76" fmla="*/ 112 w 808"/>
                <a:gd name="T77" fmla="*/ 561 h 807"/>
                <a:gd name="T78" fmla="*/ 102 w 808"/>
                <a:gd name="T79" fmla="*/ 625 h 807"/>
                <a:gd name="T80" fmla="*/ 102 w 808"/>
                <a:gd name="T81" fmla="*/ 671 h 807"/>
                <a:gd name="T82" fmla="*/ 158 w 808"/>
                <a:gd name="T83" fmla="*/ 723 h 807"/>
                <a:gd name="T84" fmla="*/ 216 w 808"/>
                <a:gd name="T85" fmla="*/ 697 h 807"/>
                <a:gd name="T86" fmla="*/ 280 w 808"/>
                <a:gd name="T87" fmla="*/ 705 h 807"/>
                <a:gd name="T88" fmla="*/ 320 w 808"/>
                <a:gd name="T89" fmla="*/ 733 h 807"/>
                <a:gd name="T90" fmla="*/ 350 w 808"/>
                <a:gd name="T91" fmla="*/ 789 h 807"/>
                <a:gd name="T92" fmla="*/ 286 w 808"/>
                <a:gd name="T93" fmla="*/ 402 h 807"/>
                <a:gd name="T94" fmla="*/ 306 w 808"/>
                <a:gd name="T95" fmla="*/ 336 h 807"/>
                <a:gd name="T96" fmla="*/ 380 w 808"/>
                <a:gd name="T97" fmla="*/ 286 h 807"/>
                <a:gd name="T98" fmla="*/ 416 w 808"/>
                <a:gd name="T99" fmla="*/ 284 h 807"/>
                <a:gd name="T100" fmla="*/ 490 w 808"/>
                <a:gd name="T101" fmla="*/ 318 h 807"/>
                <a:gd name="T102" fmla="*/ 524 w 808"/>
                <a:gd name="T103" fmla="*/ 390 h 807"/>
                <a:gd name="T104" fmla="*/ 522 w 808"/>
                <a:gd name="T105" fmla="*/ 427 h 807"/>
                <a:gd name="T106" fmla="*/ 472 w 808"/>
                <a:gd name="T107" fmla="*/ 503 h 807"/>
                <a:gd name="T108" fmla="*/ 404 w 808"/>
                <a:gd name="T109" fmla="*/ 523 h 807"/>
                <a:gd name="T110" fmla="*/ 358 w 808"/>
                <a:gd name="T111" fmla="*/ 513 h 807"/>
                <a:gd name="T112" fmla="*/ 294 w 808"/>
                <a:gd name="T113" fmla="*/ 451 h 807"/>
                <a:gd name="T114" fmla="*/ 286 w 808"/>
                <a:gd name="T115" fmla="*/ 40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8" h="807">
                  <a:moveTo>
                    <a:pt x="354" y="805"/>
                  </a:moveTo>
                  <a:lnTo>
                    <a:pt x="354" y="805"/>
                  </a:lnTo>
                  <a:lnTo>
                    <a:pt x="378" y="807"/>
                  </a:lnTo>
                  <a:lnTo>
                    <a:pt x="404" y="807"/>
                  </a:lnTo>
                  <a:lnTo>
                    <a:pt x="430" y="807"/>
                  </a:lnTo>
                  <a:lnTo>
                    <a:pt x="456" y="805"/>
                  </a:lnTo>
                  <a:lnTo>
                    <a:pt x="456" y="805"/>
                  </a:lnTo>
                  <a:lnTo>
                    <a:pt x="458" y="789"/>
                  </a:lnTo>
                  <a:lnTo>
                    <a:pt x="462" y="773"/>
                  </a:lnTo>
                  <a:lnTo>
                    <a:pt x="470" y="759"/>
                  </a:lnTo>
                  <a:lnTo>
                    <a:pt x="478" y="745"/>
                  </a:lnTo>
                  <a:lnTo>
                    <a:pt x="488" y="733"/>
                  </a:lnTo>
                  <a:lnTo>
                    <a:pt x="500" y="721"/>
                  </a:lnTo>
                  <a:lnTo>
                    <a:pt x="514" y="713"/>
                  </a:lnTo>
                  <a:lnTo>
                    <a:pt x="528" y="705"/>
                  </a:lnTo>
                  <a:lnTo>
                    <a:pt x="528" y="705"/>
                  </a:lnTo>
                  <a:lnTo>
                    <a:pt x="544" y="699"/>
                  </a:lnTo>
                  <a:lnTo>
                    <a:pt x="562" y="697"/>
                  </a:lnTo>
                  <a:lnTo>
                    <a:pt x="578" y="695"/>
                  </a:lnTo>
                  <a:lnTo>
                    <a:pt x="594" y="697"/>
                  </a:lnTo>
                  <a:lnTo>
                    <a:pt x="610" y="701"/>
                  </a:lnTo>
                  <a:lnTo>
                    <a:pt x="624" y="707"/>
                  </a:lnTo>
                  <a:lnTo>
                    <a:pt x="638" y="713"/>
                  </a:lnTo>
                  <a:lnTo>
                    <a:pt x="652" y="723"/>
                  </a:lnTo>
                  <a:lnTo>
                    <a:pt x="652" y="723"/>
                  </a:lnTo>
                  <a:lnTo>
                    <a:pt x="672" y="707"/>
                  </a:lnTo>
                  <a:lnTo>
                    <a:pt x="690" y="689"/>
                  </a:lnTo>
                  <a:lnTo>
                    <a:pt x="708" y="671"/>
                  </a:lnTo>
                  <a:lnTo>
                    <a:pt x="724" y="651"/>
                  </a:lnTo>
                  <a:lnTo>
                    <a:pt x="724" y="651"/>
                  </a:lnTo>
                  <a:lnTo>
                    <a:pt x="714" y="639"/>
                  </a:lnTo>
                  <a:lnTo>
                    <a:pt x="706" y="625"/>
                  </a:lnTo>
                  <a:lnTo>
                    <a:pt x="700" y="609"/>
                  </a:lnTo>
                  <a:lnTo>
                    <a:pt x="698" y="593"/>
                  </a:lnTo>
                  <a:lnTo>
                    <a:pt x="696" y="577"/>
                  </a:lnTo>
                  <a:lnTo>
                    <a:pt x="696" y="561"/>
                  </a:lnTo>
                  <a:lnTo>
                    <a:pt x="700" y="545"/>
                  </a:lnTo>
                  <a:lnTo>
                    <a:pt x="704" y="529"/>
                  </a:lnTo>
                  <a:lnTo>
                    <a:pt x="704" y="529"/>
                  </a:lnTo>
                  <a:lnTo>
                    <a:pt x="712" y="513"/>
                  </a:lnTo>
                  <a:lnTo>
                    <a:pt x="722" y="499"/>
                  </a:lnTo>
                  <a:lnTo>
                    <a:pt x="732" y="487"/>
                  </a:lnTo>
                  <a:lnTo>
                    <a:pt x="746" y="477"/>
                  </a:lnTo>
                  <a:lnTo>
                    <a:pt x="758" y="469"/>
                  </a:lnTo>
                  <a:lnTo>
                    <a:pt x="774" y="463"/>
                  </a:lnTo>
                  <a:lnTo>
                    <a:pt x="788" y="457"/>
                  </a:lnTo>
                  <a:lnTo>
                    <a:pt x="804" y="455"/>
                  </a:lnTo>
                  <a:lnTo>
                    <a:pt x="804" y="455"/>
                  </a:lnTo>
                  <a:lnTo>
                    <a:pt x="808" y="431"/>
                  </a:lnTo>
                  <a:lnTo>
                    <a:pt x="808" y="404"/>
                  </a:lnTo>
                  <a:lnTo>
                    <a:pt x="808" y="378"/>
                  </a:lnTo>
                  <a:lnTo>
                    <a:pt x="804" y="352"/>
                  </a:lnTo>
                  <a:lnTo>
                    <a:pt x="804" y="352"/>
                  </a:lnTo>
                  <a:lnTo>
                    <a:pt x="788" y="350"/>
                  </a:lnTo>
                  <a:lnTo>
                    <a:pt x="774" y="344"/>
                  </a:lnTo>
                  <a:lnTo>
                    <a:pt x="758" y="338"/>
                  </a:lnTo>
                  <a:lnTo>
                    <a:pt x="746" y="330"/>
                  </a:lnTo>
                  <a:lnTo>
                    <a:pt x="732" y="320"/>
                  </a:lnTo>
                  <a:lnTo>
                    <a:pt x="722" y="308"/>
                  </a:lnTo>
                  <a:lnTo>
                    <a:pt x="712" y="294"/>
                  </a:lnTo>
                  <a:lnTo>
                    <a:pt x="704" y="278"/>
                  </a:lnTo>
                  <a:lnTo>
                    <a:pt x="704" y="278"/>
                  </a:lnTo>
                  <a:lnTo>
                    <a:pt x="700" y="262"/>
                  </a:lnTo>
                  <a:lnTo>
                    <a:pt x="696" y="246"/>
                  </a:lnTo>
                  <a:lnTo>
                    <a:pt x="696" y="230"/>
                  </a:lnTo>
                  <a:lnTo>
                    <a:pt x="698" y="214"/>
                  </a:lnTo>
                  <a:lnTo>
                    <a:pt x="700" y="198"/>
                  </a:lnTo>
                  <a:lnTo>
                    <a:pt x="706" y="184"/>
                  </a:lnTo>
                  <a:lnTo>
                    <a:pt x="714" y="170"/>
                  </a:lnTo>
                  <a:lnTo>
                    <a:pt x="724" y="156"/>
                  </a:lnTo>
                  <a:lnTo>
                    <a:pt x="724" y="156"/>
                  </a:lnTo>
                  <a:lnTo>
                    <a:pt x="708" y="136"/>
                  </a:lnTo>
                  <a:lnTo>
                    <a:pt x="690" y="118"/>
                  </a:lnTo>
                  <a:lnTo>
                    <a:pt x="672" y="100"/>
                  </a:lnTo>
                  <a:lnTo>
                    <a:pt x="652" y="84"/>
                  </a:lnTo>
                  <a:lnTo>
                    <a:pt x="652" y="84"/>
                  </a:lnTo>
                  <a:lnTo>
                    <a:pt x="638" y="94"/>
                  </a:lnTo>
                  <a:lnTo>
                    <a:pt x="624" y="100"/>
                  </a:lnTo>
                  <a:lnTo>
                    <a:pt x="610" y="106"/>
                  </a:lnTo>
                  <a:lnTo>
                    <a:pt x="594" y="110"/>
                  </a:lnTo>
                  <a:lnTo>
                    <a:pt x="578" y="112"/>
                  </a:lnTo>
                  <a:lnTo>
                    <a:pt x="562" y="112"/>
                  </a:lnTo>
                  <a:lnTo>
                    <a:pt x="544" y="108"/>
                  </a:lnTo>
                  <a:lnTo>
                    <a:pt x="528" y="102"/>
                  </a:lnTo>
                  <a:lnTo>
                    <a:pt x="528" y="102"/>
                  </a:lnTo>
                  <a:lnTo>
                    <a:pt x="514" y="96"/>
                  </a:lnTo>
                  <a:lnTo>
                    <a:pt x="500" y="86"/>
                  </a:lnTo>
                  <a:lnTo>
                    <a:pt x="488" y="74"/>
                  </a:lnTo>
                  <a:lnTo>
                    <a:pt x="478" y="62"/>
                  </a:lnTo>
                  <a:lnTo>
                    <a:pt x="470" y="48"/>
                  </a:lnTo>
                  <a:lnTo>
                    <a:pt x="462" y="34"/>
                  </a:lnTo>
                  <a:lnTo>
                    <a:pt x="458" y="18"/>
                  </a:lnTo>
                  <a:lnTo>
                    <a:pt x="456" y="2"/>
                  </a:lnTo>
                  <a:lnTo>
                    <a:pt x="456" y="2"/>
                  </a:lnTo>
                  <a:lnTo>
                    <a:pt x="430" y="0"/>
                  </a:lnTo>
                  <a:lnTo>
                    <a:pt x="404" y="0"/>
                  </a:lnTo>
                  <a:lnTo>
                    <a:pt x="378" y="0"/>
                  </a:lnTo>
                  <a:lnTo>
                    <a:pt x="354" y="2"/>
                  </a:lnTo>
                  <a:lnTo>
                    <a:pt x="354" y="2"/>
                  </a:lnTo>
                  <a:lnTo>
                    <a:pt x="350" y="18"/>
                  </a:lnTo>
                  <a:lnTo>
                    <a:pt x="346" y="34"/>
                  </a:lnTo>
                  <a:lnTo>
                    <a:pt x="340" y="48"/>
                  </a:lnTo>
                  <a:lnTo>
                    <a:pt x="332" y="62"/>
                  </a:lnTo>
                  <a:lnTo>
                    <a:pt x="320" y="74"/>
                  </a:lnTo>
                  <a:lnTo>
                    <a:pt x="308" y="86"/>
                  </a:lnTo>
                  <a:lnTo>
                    <a:pt x="296" y="96"/>
                  </a:lnTo>
                  <a:lnTo>
                    <a:pt x="280" y="102"/>
                  </a:lnTo>
                  <a:lnTo>
                    <a:pt x="280" y="102"/>
                  </a:lnTo>
                  <a:lnTo>
                    <a:pt x="264" y="108"/>
                  </a:lnTo>
                  <a:lnTo>
                    <a:pt x="248" y="112"/>
                  </a:lnTo>
                  <a:lnTo>
                    <a:pt x="232" y="112"/>
                  </a:lnTo>
                  <a:lnTo>
                    <a:pt x="216" y="110"/>
                  </a:lnTo>
                  <a:lnTo>
                    <a:pt x="200" y="106"/>
                  </a:lnTo>
                  <a:lnTo>
                    <a:pt x="184" y="100"/>
                  </a:lnTo>
                  <a:lnTo>
                    <a:pt x="170" y="94"/>
                  </a:lnTo>
                  <a:lnTo>
                    <a:pt x="158" y="84"/>
                  </a:lnTo>
                  <a:lnTo>
                    <a:pt x="158" y="84"/>
                  </a:lnTo>
                  <a:lnTo>
                    <a:pt x="138" y="100"/>
                  </a:lnTo>
                  <a:lnTo>
                    <a:pt x="118" y="118"/>
                  </a:lnTo>
                  <a:lnTo>
                    <a:pt x="102" y="136"/>
                  </a:lnTo>
                  <a:lnTo>
                    <a:pt x="84" y="156"/>
                  </a:lnTo>
                  <a:lnTo>
                    <a:pt x="84" y="156"/>
                  </a:lnTo>
                  <a:lnTo>
                    <a:pt x="94" y="170"/>
                  </a:lnTo>
                  <a:lnTo>
                    <a:pt x="102" y="184"/>
                  </a:lnTo>
                  <a:lnTo>
                    <a:pt x="108" y="198"/>
                  </a:lnTo>
                  <a:lnTo>
                    <a:pt x="112" y="214"/>
                  </a:lnTo>
                  <a:lnTo>
                    <a:pt x="114" y="230"/>
                  </a:lnTo>
                  <a:lnTo>
                    <a:pt x="112" y="246"/>
                  </a:lnTo>
                  <a:lnTo>
                    <a:pt x="110" y="262"/>
                  </a:lnTo>
                  <a:lnTo>
                    <a:pt x="104" y="278"/>
                  </a:lnTo>
                  <a:lnTo>
                    <a:pt x="104" y="278"/>
                  </a:lnTo>
                  <a:lnTo>
                    <a:pt x="96" y="294"/>
                  </a:lnTo>
                  <a:lnTo>
                    <a:pt x="88" y="308"/>
                  </a:lnTo>
                  <a:lnTo>
                    <a:pt x="76" y="320"/>
                  </a:lnTo>
                  <a:lnTo>
                    <a:pt x="64" y="330"/>
                  </a:lnTo>
                  <a:lnTo>
                    <a:pt x="50" y="338"/>
                  </a:lnTo>
                  <a:lnTo>
                    <a:pt x="36" y="344"/>
                  </a:lnTo>
                  <a:lnTo>
                    <a:pt x="20" y="350"/>
                  </a:lnTo>
                  <a:lnTo>
                    <a:pt x="4" y="352"/>
                  </a:lnTo>
                  <a:lnTo>
                    <a:pt x="4" y="352"/>
                  </a:lnTo>
                  <a:lnTo>
                    <a:pt x="2" y="378"/>
                  </a:lnTo>
                  <a:lnTo>
                    <a:pt x="0" y="402"/>
                  </a:lnTo>
                  <a:lnTo>
                    <a:pt x="2" y="429"/>
                  </a:lnTo>
                  <a:lnTo>
                    <a:pt x="4" y="455"/>
                  </a:lnTo>
                  <a:lnTo>
                    <a:pt x="4" y="455"/>
                  </a:lnTo>
                  <a:lnTo>
                    <a:pt x="20" y="457"/>
                  </a:lnTo>
                  <a:lnTo>
                    <a:pt x="36" y="463"/>
                  </a:lnTo>
                  <a:lnTo>
                    <a:pt x="50" y="469"/>
                  </a:lnTo>
                  <a:lnTo>
                    <a:pt x="64" y="477"/>
                  </a:lnTo>
                  <a:lnTo>
                    <a:pt x="76" y="487"/>
                  </a:lnTo>
                  <a:lnTo>
                    <a:pt x="86" y="499"/>
                  </a:lnTo>
                  <a:lnTo>
                    <a:pt x="96" y="513"/>
                  </a:lnTo>
                  <a:lnTo>
                    <a:pt x="104" y="529"/>
                  </a:lnTo>
                  <a:lnTo>
                    <a:pt x="104" y="529"/>
                  </a:lnTo>
                  <a:lnTo>
                    <a:pt x="110" y="545"/>
                  </a:lnTo>
                  <a:lnTo>
                    <a:pt x="112" y="561"/>
                  </a:lnTo>
                  <a:lnTo>
                    <a:pt x="114" y="577"/>
                  </a:lnTo>
                  <a:lnTo>
                    <a:pt x="112" y="593"/>
                  </a:lnTo>
                  <a:lnTo>
                    <a:pt x="108" y="609"/>
                  </a:lnTo>
                  <a:lnTo>
                    <a:pt x="102" y="625"/>
                  </a:lnTo>
                  <a:lnTo>
                    <a:pt x="94" y="639"/>
                  </a:lnTo>
                  <a:lnTo>
                    <a:pt x="84" y="651"/>
                  </a:lnTo>
                  <a:lnTo>
                    <a:pt x="84" y="651"/>
                  </a:lnTo>
                  <a:lnTo>
                    <a:pt x="102" y="671"/>
                  </a:lnTo>
                  <a:lnTo>
                    <a:pt x="120" y="689"/>
                  </a:lnTo>
                  <a:lnTo>
                    <a:pt x="138" y="707"/>
                  </a:lnTo>
                  <a:lnTo>
                    <a:pt x="158" y="723"/>
                  </a:lnTo>
                  <a:lnTo>
                    <a:pt x="158" y="723"/>
                  </a:lnTo>
                  <a:lnTo>
                    <a:pt x="170" y="713"/>
                  </a:lnTo>
                  <a:lnTo>
                    <a:pt x="184" y="707"/>
                  </a:lnTo>
                  <a:lnTo>
                    <a:pt x="200" y="701"/>
                  </a:lnTo>
                  <a:lnTo>
                    <a:pt x="216" y="697"/>
                  </a:lnTo>
                  <a:lnTo>
                    <a:pt x="232" y="695"/>
                  </a:lnTo>
                  <a:lnTo>
                    <a:pt x="248" y="697"/>
                  </a:lnTo>
                  <a:lnTo>
                    <a:pt x="264" y="699"/>
                  </a:lnTo>
                  <a:lnTo>
                    <a:pt x="280" y="705"/>
                  </a:lnTo>
                  <a:lnTo>
                    <a:pt x="280" y="705"/>
                  </a:lnTo>
                  <a:lnTo>
                    <a:pt x="296" y="713"/>
                  </a:lnTo>
                  <a:lnTo>
                    <a:pt x="308" y="721"/>
                  </a:lnTo>
                  <a:lnTo>
                    <a:pt x="320" y="733"/>
                  </a:lnTo>
                  <a:lnTo>
                    <a:pt x="332" y="745"/>
                  </a:lnTo>
                  <a:lnTo>
                    <a:pt x="340" y="759"/>
                  </a:lnTo>
                  <a:lnTo>
                    <a:pt x="346" y="773"/>
                  </a:lnTo>
                  <a:lnTo>
                    <a:pt x="350" y="789"/>
                  </a:lnTo>
                  <a:lnTo>
                    <a:pt x="354" y="805"/>
                  </a:lnTo>
                  <a:lnTo>
                    <a:pt x="354" y="805"/>
                  </a:lnTo>
                  <a:close/>
                  <a:moveTo>
                    <a:pt x="286" y="402"/>
                  </a:moveTo>
                  <a:lnTo>
                    <a:pt x="286" y="402"/>
                  </a:lnTo>
                  <a:lnTo>
                    <a:pt x="286" y="390"/>
                  </a:lnTo>
                  <a:lnTo>
                    <a:pt x="288" y="378"/>
                  </a:lnTo>
                  <a:lnTo>
                    <a:pt x="294" y="356"/>
                  </a:lnTo>
                  <a:lnTo>
                    <a:pt x="306" y="336"/>
                  </a:lnTo>
                  <a:lnTo>
                    <a:pt x="320" y="318"/>
                  </a:lnTo>
                  <a:lnTo>
                    <a:pt x="338" y="304"/>
                  </a:lnTo>
                  <a:lnTo>
                    <a:pt x="358" y="292"/>
                  </a:lnTo>
                  <a:lnTo>
                    <a:pt x="380" y="286"/>
                  </a:lnTo>
                  <a:lnTo>
                    <a:pt x="392" y="284"/>
                  </a:lnTo>
                  <a:lnTo>
                    <a:pt x="404" y="284"/>
                  </a:lnTo>
                  <a:lnTo>
                    <a:pt x="404" y="284"/>
                  </a:lnTo>
                  <a:lnTo>
                    <a:pt x="416" y="284"/>
                  </a:lnTo>
                  <a:lnTo>
                    <a:pt x="428" y="286"/>
                  </a:lnTo>
                  <a:lnTo>
                    <a:pt x="452" y="292"/>
                  </a:lnTo>
                  <a:lnTo>
                    <a:pt x="472" y="304"/>
                  </a:lnTo>
                  <a:lnTo>
                    <a:pt x="490" y="318"/>
                  </a:lnTo>
                  <a:lnTo>
                    <a:pt x="504" y="336"/>
                  </a:lnTo>
                  <a:lnTo>
                    <a:pt x="514" y="356"/>
                  </a:lnTo>
                  <a:lnTo>
                    <a:pt x="522" y="378"/>
                  </a:lnTo>
                  <a:lnTo>
                    <a:pt x="524" y="390"/>
                  </a:lnTo>
                  <a:lnTo>
                    <a:pt x="524" y="402"/>
                  </a:lnTo>
                  <a:lnTo>
                    <a:pt x="524" y="402"/>
                  </a:lnTo>
                  <a:lnTo>
                    <a:pt x="524" y="415"/>
                  </a:lnTo>
                  <a:lnTo>
                    <a:pt x="522" y="427"/>
                  </a:lnTo>
                  <a:lnTo>
                    <a:pt x="514" y="451"/>
                  </a:lnTo>
                  <a:lnTo>
                    <a:pt x="504" y="471"/>
                  </a:lnTo>
                  <a:lnTo>
                    <a:pt x="490" y="489"/>
                  </a:lnTo>
                  <a:lnTo>
                    <a:pt x="472" y="503"/>
                  </a:lnTo>
                  <a:lnTo>
                    <a:pt x="452" y="513"/>
                  </a:lnTo>
                  <a:lnTo>
                    <a:pt x="428" y="521"/>
                  </a:lnTo>
                  <a:lnTo>
                    <a:pt x="416" y="523"/>
                  </a:lnTo>
                  <a:lnTo>
                    <a:pt x="404" y="523"/>
                  </a:lnTo>
                  <a:lnTo>
                    <a:pt x="404" y="523"/>
                  </a:lnTo>
                  <a:lnTo>
                    <a:pt x="392" y="523"/>
                  </a:lnTo>
                  <a:lnTo>
                    <a:pt x="380" y="521"/>
                  </a:lnTo>
                  <a:lnTo>
                    <a:pt x="358" y="513"/>
                  </a:lnTo>
                  <a:lnTo>
                    <a:pt x="338" y="503"/>
                  </a:lnTo>
                  <a:lnTo>
                    <a:pt x="320" y="489"/>
                  </a:lnTo>
                  <a:lnTo>
                    <a:pt x="306" y="471"/>
                  </a:lnTo>
                  <a:lnTo>
                    <a:pt x="294" y="451"/>
                  </a:lnTo>
                  <a:lnTo>
                    <a:pt x="288" y="427"/>
                  </a:lnTo>
                  <a:lnTo>
                    <a:pt x="286" y="415"/>
                  </a:lnTo>
                  <a:lnTo>
                    <a:pt x="286" y="402"/>
                  </a:lnTo>
                  <a:lnTo>
                    <a:pt x="286"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732122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E6E9C56A-0E14-4B90-B81C-764241797BB9}"/>
              </a:ext>
            </a:extLst>
          </p:cNvPr>
          <p:cNvPicPr>
            <a:picLocks noChangeAspect="1"/>
          </p:cNvPicPr>
          <p:nvPr/>
        </p:nvPicPr>
        <p:blipFill rotWithShape="1">
          <a:blip r:embed="rId3"/>
          <a:srcRect l="55963" t="22073" r="4757"/>
          <a:stretch/>
        </p:blipFill>
        <p:spPr>
          <a:xfrm>
            <a:off x="4" y="488"/>
            <a:ext cx="5180901" cy="6857025"/>
          </a:xfrm>
          <a:custGeom>
            <a:avLst/>
            <a:gdLst>
              <a:gd name="connsiteX0" fmla="*/ 0 w 5284789"/>
              <a:gd name="connsiteY0" fmla="*/ 0 h 6994523"/>
              <a:gd name="connsiteX1" fmla="*/ 5284789 w 5284789"/>
              <a:gd name="connsiteY1" fmla="*/ 0 h 6994523"/>
              <a:gd name="connsiteX2" fmla="*/ 5284789 w 5284789"/>
              <a:gd name="connsiteY2" fmla="*/ 6994523 h 6994523"/>
              <a:gd name="connsiteX3" fmla="*/ 0 w 5284789"/>
              <a:gd name="connsiteY3" fmla="*/ 6994523 h 6994523"/>
            </a:gdLst>
            <a:ahLst/>
            <a:cxnLst>
              <a:cxn ang="0">
                <a:pos x="connsiteX0" y="connsiteY0"/>
              </a:cxn>
              <a:cxn ang="0">
                <a:pos x="connsiteX1" y="connsiteY1"/>
              </a:cxn>
              <a:cxn ang="0">
                <a:pos x="connsiteX2" y="connsiteY2"/>
              </a:cxn>
              <a:cxn ang="0">
                <a:pos x="connsiteX3" y="connsiteY3"/>
              </a:cxn>
            </a:cxnLst>
            <a:rect l="l" t="t" r="r" b="b"/>
            <a:pathLst>
              <a:path w="5284789" h="6994523">
                <a:moveTo>
                  <a:pt x="0" y="0"/>
                </a:moveTo>
                <a:lnTo>
                  <a:pt x="5284789" y="0"/>
                </a:lnTo>
                <a:lnTo>
                  <a:pt x="5284789" y="6994523"/>
                </a:lnTo>
                <a:lnTo>
                  <a:pt x="0" y="6994523"/>
                </a:lnTo>
                <a:close/>
              </a:path>
            </a:pathLst>
          </a:custGeom>
        </p:spPr>
      </p:pic>
      <p:sp>
        <p:nvSpPr>
          <p:cNvPr id="112" name="TextBox 111"/>
          <p:cNvSpPr txBox="1"/>
          <p:nvPr/>
        </p:nvSpPr>
        <p:spPr>
          <a:xfrm>
            <a:off x="6573783" y="1461328"/>
            <a:ext cx="5191793" cy="905183"/>
          </a:xfrm>
          <a:prstGeom prst="rect">
            <a:avLst/>
          </a:prstGeom>
        </p:spPr>
        <p:txBody>
          <a:bodyPr vert="horz" wrap="square" lIns="89630" tIns="89630" rIns="89630" bIns="89630" rtlCol="0" anchor="ctr" anchorCtr="0">
            <a:spAutoFit/>
          </a:bodyPr>
          <a:lstStyle/>
          <a:p>
            <a:pPr defTabSz="896036">
              <a:spcAft>
                <a:spcPts val="1175"/>
              </a:spcAft>
              <a:defRPr/>
            </a:pPr>
            <a:r>
              <a:rPr lang="en-US" sz="2353" dirty="0">
                <a:latin typeface="+mj-lt"/>
              </a:rPr>
              <a:t>Functional and technical design guidance</a:t>
            </a:r>
          </a:p>
        </p:txBody>
      </p:sp>
      <p:sp>
        <p:nvSpPr>
          <p:cNvPr id="113" name="TextBox 112"/>
          <p:cNvSpPr txBox="1"/>
          <p:nvPr/>
        </p:nvSpPr>
        <p:spPr>
          <a:xfrm>
            <a:off x="6573783" y="3372421"/>
            <a:ext cx="5191793" cy="905183"/>
          </a:xfrm>
          <a:prstGeom prst="rect">
            <a:avLst/>
          </a:prstGeom>
        </p:spPr>
        <p:txBody>
          <a:bodyPr vert="horz" wrap="square" lIns="89630" tIns="89630" rIns="89630" bIns="89630" rtlCol="0" anchor="ctr" anchorCtr="0">
            <a:spAutoFit/>
          </a:bodyPr>
          <a:lstStyle/>
          <a:p>
            <a:pPr defTabSz="896036">
              <a:spcAft>
                <a:spcPts val="1175"/>
              </a:spcAft>
              <a:defRPr/>
            </a:pPr>
            <a:r>
              <a:rPr lang="en-US" sz="2353" dirty="0">
                <a:latin typeface="+mj-lt"/>
              </a:rPr>
              <a:t>Solution modeling and data source review</a:t>
            </a:r>
          </a:p>
        </p:txBody>
      </p:sp>
      <p:sp>
        <p:nvSpPr>
          <p:cNvPr id="114" name="TextBox 113"/>
          <p:cNvSpPr txBox="1"/>
          <p:nvPr/>
        </p:nvSpPr>
        <p:spPr>
          <a:xfrm>
            <a:off x="6573783" y="5283514"/>
            <a:ext cx="5191793" cy="905183"/>
          </a:xfrm>
          <a:prstGeom prst="rect">
            <a:avLst/>
          </a:prstGeom>
        </p:spPr>
        <p:txBody>
          <a:bodyPr vert="horz" wrap="square" lIns="89630" tIns="89630" rIns="89630" bIns="89630" rtlCol="0" anchor="ctr" anchorCtr="0">
            <a:spAutoFit/>
          </a:bodyPr>
          <a:lstStyle/>
          <a:p>
            <a:pPr defTabSz="896036">
              <a:spcAft>
                <a:spcPts val="1175"/>
              </a:spcAft>
              <a:defRPr/>
            </a:pPr>
            <a:r>
              <a:rPr lang="en-US" sz="2353" dirty="0">
                <a:latin typeface="+mj-lt"/>
              </a:rPr>
              <a:t>Integration and Implementation best practices</a:t>
            </a:r>
          </a:p>
        </p:txBody>
      </p:sp>
      <p:cxnSp>
        <p:nvCxnSpPr>
          <p:cNvPr id="16" name="Straight Connector 15">
            <a:extLst>
              <a:ext uri="{FF2B5EF4-FFF2-40B4-BE49-F238E27FC236}">
                <a16:creationId xmlns:a16="http://schemas.microsoft.com/office/drawing/2014/main" id="{F0DE9096-44E3-46D0-A320-63753BEBE4F2}"/>
              </a:ext>
            </a:extLst>
          </p:cNvPr>
          <p:cNvCxnSpPr/>
          <p:nvPr/>
        </p:nvCxnSpPr>
        <p:spPr>
          <a:xfrm>
            <a:off x="5176899" y="2869465"/>
            <a:ext cx="6588677" cy="0"/>
          </a:xfrm>
          <a:prstGeom prst="line">
            <a:avLst/>
          </a:prstGeom>
          <a:ln w="317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67EBF61-CEAA-4420-88ED-DC9606A57A30}"/>
              </a:ext>
            </a:extLst>
          </p:cNvPr>
          <p:cNvCxnSpPr/>
          <p:nvPr/>
        </p:nvCxnSpPr>
        <p:spPr>
          <a:xfrm>
            <a:off x="5176899" y="4780557"/>
            <a:ext cx="6588677" cy="0"/>
          </a:xfrm>
          <a:prstGeom prst="line">
            <a:avLst/>
          </a:prstGeom>
          <a:ln w="317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4BC62367-9ECB-4DD8-A25D-3060F51FE95F}"/>
              </a:ext>
            </a:extLst>
          </p:cNvPr>
          <p:cNvGrpSpPr/>
          <p:nvPr/>
        </p:nvGrpSpPr>
        <p:grpSpPr>
          <a:xfrm>
            <a:off x="5570676" y="1587269"/>
            <a:ext cx="729232" cy="624971"/>
            <a:chOff x="-1972251" y="2978719"/>
            <a:chExt cx="577929" cy="495300"/>
          </a:xfrm>
        </p:grpSpPr>
        <p:sp>
          <p:nvSpPr>
            <p:cNvPr id="55" name="Freeform: Shape 54">
              <a:extLst>
                <a:ext uri="{FF2B5EF4-FFF2-40B4-BE49-F238E27FC236}">
                  <a16:creationId xmlns:a16="http://schemas.microsoft.com/office/drawing/2014/main" id="{37A58506-F751-425B-8060-BE9F7CB1748C}"/>
                </a:ext>
              </a:extLst>
            </p:cNvPr>
            <p:cNvSpPr/>
            <p:nvPr/>
          </p:nvSpPr>
          <p:spPr>
            <a:xfrm>
              <a:off x="-1972251" y="3044442"/>
              <a:ext cx="361950" cy="428625"/>
            </a:xfrm>
            <a:custGeom>
              <a:avLst/>
              <a:gdLst>
                <a:gd name="connsiteX0" fmla="*/ 0 w 361950"/>
                <a:gd name="connsiteY0" fmla="*/ 26289 h 428625"/>
                <a:gd name="connsiteX1" fmla="*/ 0 w 361950"/>
                <a:gd name="connsiteY1" fmla="*/ 295751 h 428625"/>
                <a:gd name="connsiteX2" fmla="*/ 26289 w 361950"/>
                <a:gd name="connsiteY2" fmla="*/ 322040 h 428625"/>
                <a:gd name="connsiteX3" fmla="*/ 208853 w 361950"/>
                <a:gd name="connsiteY3" fmla="*/ 322040 h 428625"/>
                <a:gd name="connsiteX4" fmla="*/ 160363 w 361950"/>
                <a:gd name="connsiteY4" fmla="*/ 409300 h 428625"/>
                <a:gd name="connsiteX5" fmla="*/ 152805 w 361950"/>
                <a:gd name="connsiteY5" fmla="*/ 427433 h 428625"/>
                <a:gd name="connsiteX6" fmla="*/ 169926 w 361950"/>
                <a:gd name="connsiteY6" fmla="*/ 437055 h 428625"/>
                <a:gd name="connsiteX7" fmla="*/ 309855 w 361950"/>
                <a:gd name="connsiteY7" fmla="*/ 437055 h 428625"/>
                <a:gd name="connsiteX8" fmla="*/ 326976 w 361950"/>
                <a:gd name="connsiteY8" fmla="*/ 427433 h 428625"/>
                <a:gd name="connsiteX9" fmla="*/ 319438 w 361950"/>
                <a:gd name="connsiteY9" fmla="*/ 409313 h 428625"/>
                <a:gd name="connsiteX10" fmla="*/ 270928 w 361950"/>
                <a:gd name="connsiteY10" fmla="*/ 322040 h 428625"/>
                <a:gd name="connsiteX11" fmla="*/ 364760 w 361950"/>
                <a:gd name="connsiteY11" fmla="*/ 322040 h 428625"/>
                <a:gd name="connsiteX12" fmla="*/ 364760 w 361950"/>
                <a:gd name="connsiteY12" fmla="*/ 312182 h 428625"/>
                <a:gd name="connsiteX13" fmla="*/ 364760 w 361950"/>
                <a:gd name="connsiteY13" fmla="*/ 302324 h 428625"/>
                <a:gd name="connsiteX14" fmla="*/ 364760 w 361950"/>
                <a:gd name="connsiteY14" fmla="*/ 289179 h 428625"/>
                <a:gd name="connsiteX15" fmla="*/ 32861 w 361950"/>
                <a:gd name="connsiteY15" fmla="*/ 289179 h 428625"/>
                <a:gd name="connsiteX16" fmla="*/ 32861 w 361950"/>
                <a:gd name="connsiteY16" fmla="*/ 32861 h 428625"/>
                <a:gd name="connsiteX17" fmla="*/ 364760 w 361950"/>
                <a:gd name="connsiteY17" fmla="*/ 32861 h 428625"/>
                <a:gd name="connsiteX18" fmla="*/ 364760 w 361950"/>
                <a:gd name="connsiteY18" fmla="*/ 19717 h 428625"/>
                <a:gd name="connsiteX19" fmla="*/ 364760 w 361950"/>
                <a:gd name="connsiteY19" fmla="*/ 9858 h 428625"/>
                <a:gd name="connsiteX20" fmla="*/ 364760 w 361950"/>
                <a:gd name="connsiteY20" fmla="*/ 0 h 428625"/>
                <a:gd name="connsiteX21" fmla="*/ 26289 w 361950"/>
                <a:gd name="connsiteY21" fmla="*/ 0 h 428625"/>
                <a:gd name="connsiteX22" fmla="*/ 0 w 361950"/>
                <a:gd name="connsiteY22" fmla="*/ 26289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1950" h="428625">
                  <a:moveTo>
                    <a:pt x="0" y="26289"/>
                  </a:moveTo>
                  <a:lnTo>
                    <a:pt x="0" y="295751"/>
                  </a:lnTo>
                  <a:cubicBezTo>
                    <a:pt x="0" y="310250"/>
                    <a:pt x="11791" y="322040"/>
                    <a:pt x="26289" y="322040"/>
                  </a:cubicBezTo>
                  <a:lnTo>
                    <a:pt x="208853" y="322040"/>
                  </a:lnTo>
                  <a:cubicBezTo>
                    <a:pt x="203851" y="374375"/>
                    <a:pt x="160803" y="408952"/>
                    <a:pt x="160363" y="409300"/>
                  </a:cubicBezTo>
                  <a:cubicBezTo>
                    <a:pt x="150905" y="416707"/>
                    <a:pt x="151569" y="423838"/>
                    <a:pt x="152805" y="427433"/>
                  </a:cubicBezTo>
                  <a:cubicBezTo>
                    <a:pt x="154040" y="431028"/>
                    <a:pt x="157911" y="437055"/>
                    <a:pt x="169926" y="437055"/>
                  </a:cubicBezTo>
                  <a:lnTo>
                    <a:pt x="309855" y="437055"/>
                  </a:lnTo>
                  <a:cubicBezTo>
                    <a:pt x="321869" y="437055"/>
                    <a:pt x="325740" y="431028"/>
                    <a:pt x="326976" y="427433"/>
                  </a:cubicBezTo>
                  <a:cubicBezTo>
                    <a:pt x="328212" y="423838"/>
                    <a:pt x="328882" y="416707"/>
                    <a:pt x="319438" y="409313"/>
                  </a:cubicBezTo>
                  <a:cubicBezTo>
                    <a:pt x="318978" y="408952"/>
                    <a:pt x="275929" y="374375"/>
                    <a:pt x="270928" y="322040"/>
                  </a:cubicBezTo>
                  <a:lnTo>
                    <a:pt x="364760" y="322040"/>
                  </a:lnTo>
                  <a:lnTo>
                    <a:pt x="364760" y="312182"/>
                  </a:lnTo>
                  <a:lnTo>
                    <a:pt x="364760" y="302324"/>
                  </a:lnTo>
                  <a:lnTo>
                    <a:pt x="364760" y="289179"/>
                  </a:lnTo>
                  <a:lnTo>
                    <a:pt x="32861" y="289179"/>
                  </a:lnTo>
                  <a:lnTo>
                    <a:pt x="32861" y="32861"/>
                  </a:lnTo>
                  <a:lnTo>
                    <a:pt x="364760" y="32861"/>
                  </a:lnTo>
                  <a:lnTo>
                    <a:pt x="364760" y="19717"/>
                  </a:lnTo>
                  <a:lnTo>
                    <a:pt x="364760" y="9858"/>
                  </a:lnTo>
                  <a:lnTo>
                    <a:pt x="364760" y="0"/>
                  </a:lnTo>
                  <a:lnTo>
                    <a:pt x="26289" y="0"/>
                  </a:lnTo>
                  <a:cubicBezTo>
                    <a:pt x="11791" y="0"/>
                    <a:pt x="0" y="11791"/>
                    <a:pt x="0" y="26289"/>
                  </a:cubicBezTo>
                  <a:close/>
                </a:path>
              </a:pathLst>
            </a:custGeom>
            <a:solidFill>
              <a:srgbClr val="00E7CF"/>
            </a:solidFill>
            <a:ln w="657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DC02EB6-9167-49D5-8A96-2BF1D0038814}"/>
                </a:ext>
              </a:extLst>
            </p:cNvPr>
            <p:cNvSpPr/>
            <p:nvPr/>
          </p:nvSpPr>
          <p:spPr>
            <a:xfrm>
              <a:off x="-1594347" y="2978719"/>
              <a:ext cx="200025" cy="495300"/>
            </a:xfrm>
            <a:custGeom>
              <a:avLst/>
              <a:gdLst>
                <a:gd name="connsiteX0" fmla="*/ 174165 w 200025"/>
                <a:gd name="connsiteY0" fmla="*/ 0 h 495300"/>
                <a:gd name="connsiteX1" fmla="*/ 26289 w 200025"/>
                <a:gd name="connsiteY1" fmla="*/ 0 h 495300"/>
                <a:gd name="connsiteX2" fmla="*/ 0 w 200025"/>
                <a:gd name="connsiteY2" fmla="*/ 26289 h 495300"/>
                <a:gd name="connsiteX3" fmla="*/ 0 w 200025"/>
                <a:gd name="connsiteY3" fmla="*/ 469916 h 495300"/>
                <a:gd name="connsiteX4" fmla="*/ 26289 w 200025"/>
                <a:gd name="connsiteY4" fmla="*/ 496205 h 495300"/>
                <a:gd name="connsiteX5" fmla="*/ 174165 w 200025"/>
                <a:gd name="connsiteY5" fmla="*/ 496205 h 495300"/>
                <a:gd name="connsiteX6" fmla="*/ 200454 w 200025"/>
                <a:gd name="connsiteY6" fmla="*/ 469916 h 495300"/>
                <a:gd name="connsiteX7" fmla="*/ 200454 w 200025"/>
                <a:gd name="connsiteY7" fmla="*/ 26289 h 495300"/>
                <a:gd name="connsiteX8" fmla="*/ 174165 w 200025"/>
                <a:gd name="connsiteY8" fmla="*/ 0 h 495300"/>
                <a:gd name="connsiteX9" fmla="*/ 75581 w 200025"/>
                <a:gd name="connsiteY9" fmla="*/ 305610 h 495300"/>
                <a:gd name="connsiteX10" fmla="*/ 59150 w 200025"/>
                <a:gd name="connsiteY10" fmla="*/ 289179 h 495300"/>
                <a:gd name="connsiteX11" fmla="*/ 75581 w 200025"/>
                <a:gd name="connsiteY11" fmla="*/ 272748 h 495300"/>
                <a:gd name="connsiteX12" fmla="*/ 92012 w 200025"/>
                <a:gd name="connsiteY12" fmla="*/ 289179 h 495300"/>
                <a:gd name="connsiteX13" fmla="*/ 75581 w 200025"/>
                <a:gd name="connsiteY13" fmla="*/ 305610 h 495300"/>
                <a:gd name="connsiteX14" fmla="*/ 141303 w 200025"/>
                <a:gd name="connsiteY14" fmla="*/ 134731 h 495300"/>
                <a:gd name="connsiteX15" fmla="*/ 59150 w 200025"/>
                <a:gd name="connsiteY15" fmla="*/ 134731 h 495300"/>
                <a:gd name="connsiteX16" fmla="*/ 49292 w 200025"/>
                <a:gd name="connsiteY16" fmla="*/ 124873 h 495300"/>
                <a:gd name="connsiteX17" fmla="*/ 59150 w 200025"/>
                <a:gd name="connsiteY17" fmla="*/ 115014 h 495300"/>
                <a:gd name="connsiteX18" fmla="*/ 141303 w 200025"/>
                <a:gd name="connsiteY18" fmla="*/ 115014 h 495300"/>
                <a:gd name="connsiteX19" fmla="*/ 151162 w 200025"/>
                <a:gd name="connsiteY19" fmla="*/ 124873 h 495300"/>
                <a:gd name="connsiteX20" fmla="*/ 141303 w 200025"/>
                <a:gd name="connsiteY20" fmla="*/ 134731 h 495300"/>
                <a:gd name="connsiteX21" fmla="*/ 141303 w 200025"/>
                <a:gd name="connsiteY21" fmla="*/ 85439 h 495300"/>
                <a:gd name="connsiteX22" fmla="*/ 59150 w 200025"/>
                <a:gd name="connsiteY22" fmla="*/ 85439 h 495300"/>
                <a:gd name="connsiteX23" fmla="*/ 49292 w 200025"/>
                <a:gd name="connsiteY23" fmla="*/ 75581 h 495300"/>
                <a:gd name="connsiteX24" fmla="*/ 59150 w 200025"/>
                <a:gd name="connsiteY24" fmla="*/ 65723 h 495300"/>
                <a:gd name="connsiteX25" fmla="*/ 141303 w 200025"/>
                <a:gd name="connsiteY25" fmla="*/ 65723 h 495300"/>
                <a:gd name="connsiteX26" fmla="*/ 151162 w 200025"/>
                <a:gd name="connsiteY26" fmla="*/ 75581 h 495300"/>
                <a:gd name="connsiteX27" fmla="*/ 141303 w 200025"/>
                <a:gd name="connsiteY27" fmla="*/ 8543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0025" h="495300">
                  <a:moveTo>
                    <a:pt x="174165" y="0"/>
                  </a:moveTo>
                  <a:lnTo>
                    <a:pt x="26289" y="0"/>
                  </a:lnTo>
                  <a:cubicBezTo>
                    <a:pt x="11791" y="0"/>
                    <a:pt x="0" y="11791"/>
                    <a:pt x="0" y="26289"/>
                  </a:cubicBezTo>
                  <a:lnTo>
                    <a:pt x="0" y="469916"/>
                  </a:lnTo>
                  <a:cubicBezTo>
                    <a:pt x="0" y="484414"/>
                    <a:pt x="11791" y="496205"/>
                    <a:pt x="26289" y="496205"/>
                  </a:cubicBezTo>
                  <a:lnTo>
                    <a:pt x="174165" y="496205"/>
                  </a:lnTo>
                  <a:cubicBezTo>
                    <a:pt x="188663" y="496205"/>
                    <a:pt x="200454" y="484414"/>
                    <a:pt x="200454" y="469916"/>
                  </a:cubicBezTo>
                  <a:lnTo>
                    <a:pt x="200454" y="26289"/>
                  </a:lnTo>
                  <a:cubicBezTo>
                    <a:pt x="200454" y="11791"/>
                    <a:pt x="188663" y="0"/>
                    <a:pt x="174165" y="0"/>
                  </a:cubicBezTo>
                  <a:close/>
                  <a:moveTo>
                    <a:pt x="75581" y="305610"/>
                  </a:moveTo>
                  <a:cubicBezTo>
                    <a:pt x="66505" y="305610"/>
                    <a:pt x="59150" y="298255"/>
                    <a:pt x="59150" y="289179"/>
                  </a:cubicBezTo>
                  <a:cubicBezTo>
                    <a:pt x="59150" y="280103"/>
                    <a:pt x="66505" y="272748"/>
                    <a:pt x="75581" y="272748"/>
                  </a:cubicBezTo>
                  <a:cubicBezTo>
                    <a:pt x="84657" y="272748"/>
                    <a:pt x="92012" y="280103"/>
                    <a:pt x="92012" y="289179"/>
                  </a:cubicBezTo>
                  <a:cubicBezTo>
                    <a:pt x="92012" y="298255"/>
                    <a:pt x="84657" y="305610"/>
                    <a:pt x="75581" y="305610"/>
                  </a:cubicBezTo>
                  <a:close/>
                  <a:moveTo>
                    <a:pt x="141303" y="134731"/>
                  </a:moveTo>
                  <a:lnTo>
                    <a:pt x="59150" y="134731"/>
                  </a:lnTo>
                  <a:cubicBezTo>
                    <a:pt x="53708" y="134731"/>
                    <a:pt x="49292" y="130321"/>
                    <a:pt x="49292" y="124873"/>
                  </a:cubicBezTo>
                  <a:cubicBezTo>
                    <a:pt x="49292" y="119424"/>
                    <a:pt x="53708" y="115014"/>
                    <a:pt x="59150" y="115014"/>
                  </a:cubicBezTo>
                  <a:lnTo>
                    <a:pt x="141303" y="115014"/>
                  </a:lnTo>
                  <a:cubicBezTo>
                    <a:pt x="146745" y="115014"/>
                    <a:pt x="151162" y="119424"/>
                    <a:pt x="151162" y="124873"/>
                  </a:cubicBezTo>
                  <a:cubicBezTo>
                    <a:pt x="151162" y="130321"/>
                    <a:pt x="146745" y="134731"/>
                    <a:pt x="141303" y="134731"/>
                  </a:cubicBezTo>
                  <a:close/>
                  <a:moveTo>
                    <a:pt x="141303" y="85439"/>
                  </a:moveTo>
                  <a:lnTo>
                    <a:pt x="59150" y="85439"/>
                  </a:lnTo>
                  <a:cubicBezTo>
                    <a:pt x="53708" y="85439"/>
                    <a:pt x="49292" y="81029"/>
                    <a:pt x="49292" y="75581"/>
                  </a:cubicBezTo>
                  <a:cubicBezTo>
                    <a:pt x="49292" y="70132"/>
                    <a:pt x="53708" y="65723"/>
                    <a:pt x="59150" y="65723"/>
                  </a:cubicBezTo>
                  <a:lnTo>
                    <a:pt x="141303" y="65723"/>
                  </a:lnTo>
                  <a:cubicBezTo>
                    <a:pt x="146745" y="65723"/>
                    <a:pt x="151162" y="70132"/>
                    <a:pt x="151162" y="75581"/>
                  </a:cubicBezTo>
                  <a:cubicBezTo>
                    <a:pt x="151162" y="81029"/>
                    <a:pt x="146745" y="85439"/>
                    <a:pt x="141303" y="85439"/>
                  </a:cubicBezTo>
                  <a:close/>
                </a:path>
              </a:pathLst>
            </a:custGeom>
            <a:solidFill>
              <a:srgbClr val="3D3D40"/>
            </a:solidFill>
            <a:ln w="6572" cap="flat">
              <a:noFill/>
              <a:prstDash val="solid"/>
              <a:miter/>
            </a:ln>
          </p:spPr>
          <p:txBody>
            <a:bodyPr rtlCol="0" anchor="ctr"/>
            <a:lstStyle/>
            <a:p>
              <a:endParaRPr lang="en-US"/>
            </a:p>
          </p:txBody>
        </p:sp>
      </p:grpSp>
      <p:grpSp>
        <p:nvGrpSpPr>
          <p:cNvPr id="17" name="Group 16">
            <a:extLst>
              <a:ext uri="{FF2B5EF4-FFF2-40B4-BE49-F238E27FC236}">
                <a16:creationId xmlns:a16="http://schemas.microsoft.com/office/drawing/2014/main" id="{32B095A6-5240-45D9-A67B-1085D02C49E6}"/>
              </a:ext>
            </a:extLst>
          </p:cNvPr>
          <p:cNvGrpSpPr/>
          <p:nvPr/>
        </p:nvGrpSpPr>
        <p:grpSpPr>
          <a:xfrm>
            <a:off x="5667483" y="3515190"/>
            <a:ext cx="632425" cy="612488"/>
            <a:chOff x="5617845" y="3515190"/>
            <a:chExt cx="632425" cy="612488"/>
          </a:xfrm>
        </p:grpSpPr>
        <p:sp>
          <p:nvSpPr>
            <p:cNvPr id="71" name="Frame 70">
              <a:extLst>
                <a:ext uri="{FF2B5EF4-FFF2-40B4-BE49-F238E27FC236}">
                  <a16:creationId xmlns:a16="http://schemas.microsoft.com/office/drawing/2014/main" id="{8C607B4C-A8AF-4CCD-92DD-B96E4A1534B4}"/>
                </a:ext>
              </a:extLst>
            </p:cNvPr>
            <p:cNvSpPr/>
            <p:nvPr/>
          </p:nvSpPr>
          <p:spPr bwMode="auto">
            <a:xfrm>
              <a:off x="5838825" y="3515190"/>
              <a:ext cx="188560" cy="174791"/>
            </a:xfrm>
            <a:prstGeom prst="frame">
              <a:avLst/>
            </a:prstGeom>
            <a:solidFill>
              <a:srgbClr val="00E7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Frame 71">
              <a:extLst>
                <a:ext uri="{FF2B5EF4-FFF2-40B4-BE49-F238E27FC236}">
                  <a16:creationId xmlns:a16="http://schemas.microsoft.com/office/drawing/2014/main" id="{2C02B419-05B4-4F4F-8067-9A02AFDB154E}"/>
                </a:ext>
              </a:extLst>
            </p:cNvPr>
            <p:cNvSpPr/>
            <p:nvPr/>
          </p:nvSpPr>
          <p:spPr bwMode="auto">
            <a:xfrm>
              <a:off x="6061710" y="3952887"/>
              <a:ext cx="188560" cy="174791"/>
            </a:xfrm>
            <a:prstGeom prst="frame">
              <a:avLst/>
            </a:prstGeom>
            <a:solidFill>
              <a:srgbClr val="00E7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Frame 73">
              <a:extLst>
                <a:ext uri="{FF2B5EF4-FFF2-40B4-BE49-F238E27FC236}">
                  <a16:creationId xmlns:a16="http://schemas.microsoft.com/office/drawing/2014/main" id="{22EE2B65-93FF-419F-803C-BB89D153D717}"/>
                </a:ext>
              </a:extLst>
            </p:cNvPr>
            <p:cNvSpPr/>
            <p:nvPr/>
          </p:nvSpPr>
          <p:spPr bwMode="auto">
            <a:xfrm>
              <a:off x="5617845" y="3952887"/>
              <a:ext cx="188560" cy="174791"/>
            </a:xfrm>
            <a:prstGeom prst="frame">
              <a:avLst/>
            </a:prstGeom>
            <a:solidFill>
              <a:srgbClr val="00E7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91A480E3-4F3F-4D41-AE9C-A9E765CBE958}"/>
                </a:ext>
              </a:extLst>
            </p:cNvPr>
            <p:cNvSpPr/>
            <p:nvPr/>
          </p:nvSpPr>
          <p:spPr bwMode="auto">
            <a:xfrm>
              <a:off x="5706468" y="3825011"/>
              <a:ext cx="454302" cy="127876"/>
            </a:xfrm>
            <a:custGeom>
              <a:avLst/>
              <a:gdLst>
                <a:gd name="connsiteX0" fmla="*/ 0 w 454302"/>
                <a:gd name="connsiteY0" fmla="*/ 0 h 127876"/>
                <a:gd name="connsiteX1" fmla="*/ 454302 w 454302"/>
                <a:gd name="connsiteY1" fmla="*/ 0 h 127876"/>
                <a:gd name="connsiteX2" fmla="*/ 454302 w 454302"/>
                <a:gd name="connsiteY2" fmla="*/ 127876 h 127876"/>
                <a:gd name="connsiteX3" fmla="*/ 440072 w 454302"/>
                <a:gd name="connsiteY3" fmla="*/ 127876 h 127876"/>
                <a:gd name="connsiteX4" fmla="*/ 440072 w 454302"/>
                <a:gd name="connsiteY4" fmla="*/ 14230 h 127876"/>
                <a:gd name="connsiteX5" fmla="*/ 14230 w 454302"/>
                <a:gd name="connsiteY5" fmla="*/ 14230 h 127876"/>
                <a:gd name="connsiteX6" fmla="*/ 14230 w 454302"/>
                <a:gd name="connsiteY6" fmla="*/ 127876 h 127876"/>
                <a:gd name="connsiteX7" fmla="*/ 0 w 454302"/>
                <a:gd name="connsiteY7" fmla="*/ 127876 h 12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302" h="127876">
                  <a:moveTo>
                    <a:pt x="0" y="0"/>
                  </a:moveTo>
                  <a:lnTo>
                    <a:pt x="454302" y="0"/>
                  </a:lnTo>
                  <a:lnTo>
                    <a:pt x="454302" y="127876"/>
                  </a:lnTo>
                  <a:lnTo>
                    <a:pt x="440072" y="127876"/>
                  </a:lnTo>
                  <a:lnTo>
                    <a:pt x="440072" y="14230"/>
                  </a:lnTo>
                  <a:lnTo>
                    <a:pt x="14230" y="14230"/>
                  </a:lnTo>
                  <a:lnTo>
                    <a:pt x="14230" y="127876"/>
                  </a:lnTo>
                  <a:lnTo>
                    <a:pt x="0" y="127876"/>
                  </a:lnTo>
                  <a:close/>
                </a:path>
              </a:pathLst>
            </a:custGeom>
            <a:solidFill>
              <a:srgbClr val="3D3D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F5F7E1EC-F6BF-4F8C-9109-BC13023796E3}"/>
                </a:ext>
              </a:extLst>
            </p:cNvPr>
            <p:cNvSpPr/>
            <p:nvPr/>
          </p:nvSpPr>
          <p:spPr bwMode="auto">
            <a:xfrm>
              <a:off x="5918835" y="3689981"/>
              <a:ext cx="22264" cy="135030"/>
            </a:xfrm>
            <a:prstGeom prst="rect">
              <a:avLst/>
            </a:prstGeom>
            <a:solidFill>
              <a:srgbClr val="3D3D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6A7D1A74-9B61-495E-8384-D104C883CDDF}"/>
              </a:ext>
            </a:extLst>
          </p:cNvPr>
          <p:cNvGrpSpPr/>
          <p:nvPr/>
        </p:nvGrpSpPr>
        <p:grpSpPr>
          <a:xfrm>
            <a:off x="5631068" y="5340959"/>
            <a:ext cx="697073" cy="795437"/>
            <a:chOff x="5582987" y="5340959"/>
            <a:chExt cx="697073" cy="795437"/>
          </a:xfrm>
        </p:grpSpPr>
        <p:sp>
          <p:nvSpPr>
            <p:cNvPr id="92" name="Frame 91">
              <a:extLst>
                <a:ext uri="{FF2B5EF4-FFF2-40B4-BE49-F238E27FC236}">
                  <a16:creationId xmlns:a16="http://schemas.microsoft.com/office/drawing/2014/main" id="{0286B56C-CED8-447F-A218-F3FCF55BCA31}"/>
                </a:ext>
              </a:extLst>
            </p:cNvPr>
            <p:cNvSpPr/>
            <p:nvPr/>
          </p:nvSpPr>
          <p:spPr bwMode="auto">
            <a:xfrm>
              <a:off x="6062323" y="5497830"/>
              <a:ext cx="153311" cy="142116"/>
            </a:xfrm>
            <a:prstGeom prst="frame">
              <a:avLst>
                <a:gd name="adj1" fmla="val 17862"/>
              </a:avLst>
            </a:prstGeom>
            <a:solidFill>
              <a:srgbClr val="00E7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Circle: Hollow 92">
              <a:extLst>
                <a:ext uri="{FF2B5EF4-FFF2-40B4-BE49-F238E27FC236}">
                  <a16:creationId xmlns:a16="http://schemas.microsoft.com/office/drawing/2014/main" id="{9D0E776E-4780-4C34-B0B6-A7A5C5718618}"/>
                </a:ext>
              </a:extLst>
            </p:cNvPr>
            <p:cNvSpPr/>
            <p:nvPr/>
          </p:nvSpPr>
          <p:spPr bwMode="auto">
            <a:xfrm>
              <a:off x="5600985" y="5817111"/>
              <a:ext cx="206700" cy="200784"/>
            </a:xfrm>
            <a:prstGeom prst="donut">
              <a:avLst>
                <a:gd name="adj" fmla="val 15392"/>
              </a:avLst>
            </a:prstGeom>
            <a:solidFill>
              <a:srgbClr val="00E7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4" name="Group 93">
              <a:extLst>
                <a:ext uri="{FF2B5EF4-FFF2-40B4-BE49-F238E27FC236}">
                  <a16:creationId xmlns:a16="http://schemas.microsoft.com/office/drawing/2014/main" id="{00A9301E-4B56-4445-B091-A21E7EC4D7CC}"/>
                </a:ext>
              </a:extLst>
            </p:cNvPr>
            <p:cNvGrpSpPr/>
            <p:nvPr/>
          </p:nvGrpSpPr>
          <p:grpSpPr>
            <a:xfrm>
              <a:off x="5582987" y="5340959"/>
              <a:ext cx="444416" cy="458591"/>
              <a:chOff x="5582987" y="5340959"/>
              <a:chExt cx="444416" cy="458591"/>
            </a:xfrm>
            <a:solidFill>
              <a:srgbClr val="3D3D40"/>
            </a:solidFill>
          </p:grpSpPr>
          <p:sp>
            <p:nvSpPr>
              <p:cNvPr id="98" name="Freeform: Shape 97">
                <a:extLst>
                  <a:ext uri="{FF2B5EF4-FFF2-40B4-BE49-F238E27FC236}">
                    <a16:creationId xmlns:a16="http://schemas.microsoft.com/office/drawing/2014/main" id="{B4A8D30D-AF83-422A-B80E-2CE918A80DCC}"/>
                  </a:ext>
                </a:extLst>
              </p:cNvPr>
              <p:cNvSpPr/>
              <p:nvPr/>
            </p:nvSpPr>
            <p:spPr bwMode="auto">
              <a:xfrm>
                <a:off x="5582987" y="5383509"/>
                <a:ext cx="388519" cy="416041"/>
              </a:xfrm>
              <a:custGeom>
                <a:avLst/>
                <a:gdLst>
                  <a:gd name="connsiteX0" fmla="*/ 371732 w 388519"/>
                  <a:gd name="connsiteY0" fmla="*/ 535 h 416041"/>
                  <a:gd name="connsiteX1" fmla="*/ 388519 w 388519"/>
                  <a:gd name="connsiteY1" fmla="*/ 2827 h 416041"/>
                  <a:gd name="connsiteX2" fmla="*/ 384473 w 388519"/>
                  <a:gd name="connsiteY2" fmla="*/ 50472 h 416041"/>
                  <a:gd name="connsiteX3" fmla="*/ 369111 w 388519"/>
                  <a:gd name="connsiteY3" fmla="*/ 48374 h 416041"/>
                  <a:gd name="connsiteX4" fmla="*/ 222766 w 388519"/>
                  <a:gd name="connsiteY4" fmla="*/ 76924 h 416041"/>
                  <a:gd name="connsiteX5" fmla="*/ 52934 w 388519"/>
                  <a:gd name="connsiteY5" fmla="*/ 407396 h 416041"/>
                  <a:gd name="connsiteX6" fmla="*/ 5811 w 388519"/>
                  <a:gd name="connsiteY6" fmla="*/ 416041 h 416041"/>
                  <a:gd name="connsiteX7" fmla="*/ 202363 w 388519"/>
                  <a:gd name="connsiteY7" fmla="*/ 33576 h 416041"/>
                  <a:gd name="connsiteX8" fmla="*/ 371732 w 388519"/>
                  <a:gd name="connsiteY8" fmla="*/ 535 h 41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519" h="416041">
                    <a:moveTo>
                      <a:pt x="371732" y="535"/>
                    </a:moveTo>
                    <a:lnTo>
                      <a:pt x="388519" y="2827"/>
                    </a:lnTo>
                    <a:lnTo>
                      <a:pt x="384473" y="50472"/>
                    </a:lnTo>
                    <a:lnTo>
                      <a:pt x="369111" y="48374"/>
                    </a:lnTo>
                    <a:cubicBezTo>
                      <a:pt x="319917" y="45661"/>
                      <a:pt x="269657" y="54853"/>
                      <a:pt x="222766" y="76924"/>
                    </a:cubicBezTo>
                    <a:cubicBezTo>
                      <a:pt x="97723" y="135780"/>
                      <a:pt x="27995" y="271463"/>
                      <a:pt x="52934" y="407396"/>
                    </a:cubicBezTo>
                    <a:lnTo>
                      <a:pt x="5811" y="416041"/>
                    </a:lnTo>
                    <a:cubicBezTo>
                      <a:pt x="-23051" y="258722"/>
                      <a:pt x="57648" y="101692"/>
                      <a:pt x="202363" y="33576"/>
                    </a:cubicBezTo>
                    <a:cubicBezTo>
                      <a:pt x="256631" y="8033"/>
                      <a:pt x="314798" y="-2606"/>
                      <a:pt x="371732" y="53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9" name="Isosceles Triangle 98">
                <a:extLst>
                  <a:ext uri="{FF2B5EF4-FFF2-40B4-BE49-F238E27FC236}">
                    <a16:creationId xmlns:a16="http://schemas.microsoft.com/office/drawing/2014/main" id="{178C79E6-1C41-4180-9B1F-1B8A154DE0D2}"/>
                  </a:ext>
                </a:extLst>
              </p:cNvPr>
              <p:cNvSpPr/>
              <p:nvPr/>
            </p:nvSpPr>
            <p:spPr bwMode="auto">
              <a:xfrm rot="5810290">
                <a:off x="5920215" y="5374815"/>
                <a:ext cx="141043" cy="7333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95" name="Group 94">
              <a:extLst>
                <a:ext uri="{FF2B5EF4-FFF2-40B4-BE49-F238E27FC236}">
                  <a16:creationId xmlns:a16="http://schemas.microsoft.com/office/drawing/2014/main" id="{7F13150C-34AA-42C3-92B2-AE996E396C18}"/>
                </a:ext>
              </a:extLst>
            </p:cNvPr>
            <p:cNvGrpSpPr/>
            <p:nvPr/>
          </p:nvGrpSpPr>
          <p:grpSpPr>
            <a:xfrm rot="10800000">
              <a:off x="5835644" y="5677805"/>
              <a:ext cx="444416" cy="458591"/>
              <a:chOff x="5582987" y="5340959"/>
              <a:chExt cx="444416" cy="458591"/>
            </a:xfrm>
            <a:solidFill>
              <a:srgbClr val="3D3D40"/>
            </a:solidFill>
          </p:grpSpPr>
          <p:sp>
            <p:nvSpPr>
              <p:cNvPr id="96" name="Freeform: Shape 95">
                <a:extLst>
                  <a:ext uri="{FF2B5EF4-FFF2-40B4-BE49-F238E27FC236}">
                    <a16:creationId xmlns:a16="http://schemas.microsoft.com/office/drawing/2014/main" id="{B37C7425-04D2-43ED-8FF0-195EB889CFD0}"/>
                  </a:ext>
                </a:extLst>
              </p:cNvPr>
              <p:cNvSpPr/>
              <p:nvPr/>
            </p:nvSpPr>
            <p:spPr bwMode="auto">
              <a:xfrm>
                <a:off x="5582987" y="5383509"/>
                <a:ext cx="388519" cy="416041"/>
              </a:xfrm>
              <a:custGeom>
                <a:avLst/>
                <a:gdLst>
                  <a:gd name="connsiteX0" fmla="*/ 371732 w 388519"/>
                  <a:gd name="connsiteY0" fmla="*/ 535 h 416041"/>
                  <a:gd name="connsiteX1" fmla="*/ 388519 w 388519"/>
                  <a:gd name="connsiteY1" fmla="*/ 2827 h 416041"/>
                  <a:gd name="connsiteX2" fmla="*/ 384473 w 388519"/>
                  <a:gd name="connsiteY2" fmla="*/ 50472 h 416041"/>
                  <a:gd name="connsiteX3" fmla="*/ 369111 w 388519"/>
                  <a:gd name="connsiteY3" fmla="*/ 48374 h 416041"/>
                  <a:gd name="connsiteX4" fmla="*/ 222766 w 388519"/>
                  <a:gd name="connsiteY4" fmla="*/ 76924 h 416041"/>
                  <a:gd name="connsiteX5" fmla="*/ 52934 w 388519"/>
                  <a:gd name="connsiteY5" fmla="*/ 407396 h 416041"/>
                  <a:gd name="connsiteX6" fmla="*/ 5811 w 388519"/>
                  <a:gd name="connsiteY6" fmla="*/ 416041 h 416041"/>
                  <a:gd name="connsiteX7" fmla="*/ 202363 w 388519"/>
                  <a:gd name="connsiteY7" fmla="*/ 33576 h 416041"/>
                  <a:gd name="connsiteX8" fmla="*/ 371732 w 388519"/>
                  <a:gd name="connsiteY8" fmla="*/ 535 h 41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8519" h="416041">
                    <a:moveTo>
                      <a:pt x="371732" y="535"/>
                    </a:moveTo>
                    <a:lnTo>
                      <a:pt x="388519" y="2827"/>
                    </a:lnTo>
                    <a:lnTo>
                      <a:pt x="384473" y="50472"/>
                    </a:lnTo>
                    <a:lnTo>
                      <a:pt x="369111" y="48374"/>
                    </a:lnTo>
                    <a:cubicBezTo>
                      <a:pt x="319917" y="45661"/>
                      <a:pt x="269657" y="54853"/>
                      <a:pt x="222766" y="76924"/>
                    </a:cubicBezTo>
                    <a:cubicBezTo>
                      <a:pt x="97723" y="135780"/>
                      <a:pt x="27995" y="271463"/>
                      <a:pt x="52934" y="407396"/>
                    </a:cubicBezTo>
                    <a:lnTo>
                      <a:pt x="5811" y="416041"/>
                    </a:lnTo>
                    <a:cubicBezTo>
                      <a:pt x="-23051" y="258722"/>
                      <a:pt x="57648" y="101692"/>
                      <a:pt x="202363" y="33576"/>
                    </a:cubicBezTo>
                    <a:cubicBezTo>
                      <a:pt x="256631" y="8033"/>
                      <a:pt x="314798" y="-2606"/>
                      <a:pt x="371732" y="53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7" name="Isosceles Triangle 96">
                <a:extLst>
                  <a:ext uri="{FF2B5EF4-FFF2-40B4-BE49-F238E27FC236}">
                    <a16:creationId xmlns:a16="http://schemas.microsoft.com/office/drawing/2014/main" id="{2ABC7267-79E2-431F-B059-FD4D4E83B507}"/>
                  </a:ext>
                </a:extLst>
              </p:cNvPr>
              <p:cNvSpPr/>
              <p:nvPr/>
            </p:nvSpPr>
            <p:spPr bwMode="auto">
              <a:xfrm rot="5810290">
                <a:off x="5920215" y="5374815"/>
                <a:ext cx="141043" cy="7333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sp>
        <p:nvSpPr>
          <p:cNvPr id="100" name="Rectangle 39">
            <a:extLst>
              <a:ext uri="{FF2B5EF4-FFF2-40B4-BE49-F238E27FC236}">
                <a16:creationId xmlns:a16="http://schemas.microsoft.com/office/drawing/2014/main" id="{87CE5D27-2312-4FCC-912C-2E648C588407}"/>
              </a:ext>
            </a:extLst>
          </p:cNvPr>
          <p:cNvSpPr/>
          <p:nvPr/>
        </p:nvSpPr>
        <p:spPr>
          <a:xfrm>
            <a:off x="9564978" y="540938"/>
            <a:ext cx="517844" cy="197498"/>
          </a:xfrm>
          <a:prstGeom prst="rect">
            <a:avLst/>
          </a:prstGeom>
          <a:noFill/>
        </p:spPr>
        <p:txBody>
          <a:bodyPr wrap="square" lIns="0" tIns="0" rIns="0" bIns="0" rtlCol="0" anchor="ctr">
            <a:noAutofit/>
          </a:bodyPr>
          <a:lstStyle/>
          <a:p>
            <a:pPr algn="ctr"/>
            <a:r>
              <a:rPr lang="en-US" sz="784">
                <a:solidFill>
                  <a:schemeClr val="bg1">
                    <a:lumMod val="85000"/>
                  </a:schemeClr>
                </a:solidFill>
                <a:latin typeface="+mj-lt"/>
              </a:rPr>
              <a:t>Initiate</a:t>
            </a:r>
          </a:p>
        </p:txBody>
      </p:sp>
      <p:sp>
        <p:nvSpPr>
          <p:cNvPr id="102" name="Rectangle 69">
            <a:extLst>
              <a:ext uri="{FF2B5EF4-FFF2-40B4-BE49-F238E27FC236}">
                <a16:creationId xmlns:a16="http://schemas.microsoft.com/office/drawing/2014/main" id="{E80BBA08-3F36-45C4-B341-EA46685E5AF7}"/>
              </a:ext>
            </a:extLst>
          </p:cNvPr>
          <p:cNvSpPr/>
          <p:nvPr/>
        </p:nvSpPr>
        <p:spPr>
          <a:xfrm>
            <a:off x="9564980" y="73063"/>
            <a:ext cx="517841" cy="455008"/>
          </a:xfrm>
          <a:prstGeom prst="rect">
            <a:avLst/>
          </a:prstGeom>
          <a:solidFill>
            <a:schemeClr val="bg1">
              <a:lumMod val="95000"/>
            </a:schemeClr>
          </a:solidFill>
        </p:spPr>
        <p:txBody>
          <a:bodyPr wrap="square" lIns="0" tIns="0" rIns="0" bIns="0" rtlCol="0" anchor="ctr">
            <a:noAutofit/>
          </a:bodyPr>
          <a:lstStyle/>
          <a:p>
            <a:pPr algn="ctr"/>
            <a:endParaRPr lang="en-US" sz="1765">
              <a:latin typeface="Segoe UI"/>
            </a:endParaRPr>
          </a:p>
        </p:txBody>
      </p:sp>
      <p:sp>
        <p:nvSpPr>
          <p:cNvPr id="103" name="Rectangle 70">
            <a:extLst>
              <a:ext uri="{FF2B5EF4-FFF2-40B4-BE49-F238E27FC236}">
                <a16:creationId xmlns:a16="http://schemas.microsoft.com/office/drawing/2014/main" id="{A87B2E29-AC21-481B-9480-1B2023B248EE}"/>
              </a:ext>
            </a:extLst>
          </p:cNvPr>
          <p:cNvSpPr/>
          <p:nvPr/>
        </p:nvSpPr>
        <p:spPr>
          <a:xfrm>
            <a:off x="10125899" y="73063"/>
            <a:ext cx="517841" cy="455008"/>
          </a:xfrm>
          <a:prstGeom prst="rect">
            <a:avLst/>
          </a:prstGeom>
          <a:solidFill>
            <a:schemeClr val="accent1"/>
          </a:solidFill>
        </p:spPr>
        <p:txBody>
          <a:bodyPr wrap="square" lIns="0" tIns="0" rIns="0" bIns="0" rtlCol="0" anchor="ctr">
            <a:noAutofit/>
          </a:bodyPr>
          <a:lstStyle/>
          <a:p>
            <a:pPr algn="ctr"/>
            <a:endParaRPr lang="en-US" sz="1765">
              <a:latin typeface="Segoe UI"/>
            </a:endParaRPr>
          </a:p>
        </p:txBody>
      </p:sp>
      <p:sp>
        <p:nvSpPr>
          <p:cNvPr id="104" name="Rectangle 71">
            <a:extLst>
              <a:ext uri="{FF2B5EF4-FFF2-40B4-BE49-F238E27FC236}">
                <a16:creationId xmlns:a16="http://schemas.microsoft.com/office/drawing/2014/main" id="{96BB1687-CF0D-4985-BEC5-D11099484DD0}"/>
              </a:ext>
            </a:extLst>
          </p:cNvPr>
          <p:cNvSpPr/>
          <p:nvPr/>
        </p:nvSpPr>
        <p:spPr>
          <a:xfrm>
            <a:off x="10686816" y="73063"/>
            <a:ext cx="517841" cy="455008"/>
          </a:xfrm>
          <a:prstGeom prst="rect">
            <a:avLst/>
          </a:prstGeom>
          <a:solidFill>
            <a:schemeClr val="bg1">
              <a:lumMod val="95000"/>
            </a:schemeClr>
          </a:solidFill>
        </p:spPr>
        <p:txBody>
          <a:bodyPr wrap="square" lIns="0" tIns="0" rIns="0" bIns="0" rtlCol="0" anchor="ctr">
            <a:noAutofit/>
          </a:bodyPr>
          <a:lstStyle/>
          <a:p>
            <a:pPr algn="ctr"/>
            <a:endParaRPr lang="en-US" sz="1765">
              <a:latin typeface="Segoe UI"/>
            </a:endParaRPr>
          </a:p>
        </p:txBody>
      </p:sp>
      <p:sp>
        <p:nvSpPr>
          <p:cNvPr id="108" name="Rectangle 73">
            <a:extLst>
              <a:ext uri="{FF2B5EF4-FFF2-40B4-BE49-F238E27FC236}">
                <a16:creationId xmlns:a16="http://schemas.microsoft.com/office/drawing/2014/main" id="{BE6BB12E-9697-4EFB-AEE0-68500AE50F82}"/>
              </a:ext>
            </a:extLst>
          </p:cNvPr>
          <p:cNvSpPr/>
          <p:nvPr/>
        </p:nvSpPr>
        <p:spPr>
          <a:xfrm>
            <a:off x="11247736" y="73063"/>
            <a:ext cx="517841" cy="455008"/>
          </a:xfrm>
          <a:prstGeom prst="rect">
            <a:avLst/>
          </a:prstGeom>
          <a:solidFill>
            <a:schemeClr val="bg1">
              <a:lumMod val="95000"/>
            </a:schemeClr>
          </a:solidFill>
        </p:spPr>
        <p:txBody>
          <a:bodyPr wrap="square" lIns="0" tIns="0" rIns="0" bIns="0" rtlCol="0" anchor="ctr">
            <a:noAutofit/>
          </a:bodyPr>
          <a:lstStyle/>
          <a:p>
            <a:pPr algn="ctr"/>
            <a:endParaRPr lang="en-US" sz="1765">
              <a:latin typeface="Segoe UI"/>
            </a:endParaRPr>
          </a:p>
        </p:txBody>
      </p:sp>
      <p:sp>
        <p:nvSpPr>
          <p:cNvPr id="109" name="Rectangle 77">
            <a:extLst>
              <a:ext uri="{FF2B5EF4-FFF2-40B4-BE49-F238E27FC236}">
                <a16:creationId xmlns:a16="http://schemas.microsoft.com/office/drawing/2014/main" id="{D0630908-0A2B-4846-A611-55696B9603AE}"/>
              </a:ext>
            </a:extLst>
          </p:cNvPr>
          <p:cNvSpPr/>
          <p:nvPr/>
        </p:nvSpPr>
        <p:spPr>
          <a:xfrm>
            <a:off x="10125896" y="540938"/>
            <a:ext cx="517844" cy="197498"/>
          </a:xfrm>
          <a:prstGeom prst="rect">
            <a:avLst/>
          </a:prstGeom>
          <a:noFill/>
        </p:spPr>
        <p:txBody>
          <a:bodyPr wrap="square" lIns="0" tIns="0" rIns="0" bIns="0" rtlCol="0" anchor="ctr">
            <a:noAutofit/>
          </a:bodyPr>
          <a:lstStyle/>
          <a:p>
            <a:pPr algn="ctr"/>
            <a:r>
              <a:rPr lang="en-US" sz="784">
                <a:solidFill>
                  <a:schemeClr val="accent1"/>
                </a:solidFill>
                <a:latin typeface="+mj-lt"/>
              </a:rPr>
              <a:t>Implement</a:t>
            </a:r>
          </a:p>
        </p:txBody>
      </p:sp>
      <p:sp>
        <p:nvSpPr>
          <p:cNvPr id="110" name="Rectangle 78">
            <a:extLst>
              <a:ext uri="{FF2B5EF4-FFF2-40B4-BE49-F238E27FC236}">
                <a16:creationId xmlns:a16="http://schemas.microsoft.com/office/drawing/2014/main" id="{C5850A1C-458B-4E47-A2AB-AE37BB865E5D}"/>
              </a:ext>
            </a:extLst>
          </p:cNvPr>
          <p:cNvSpPr/>
          <p:nvPr/>
        </p:nvSpPr>
        <p:spPr>
          <a:xfrm>
            <a:off x="10686815" y="540938"/>
            <a:ext cx="517844" cy="197498"/>
          </a:xfrm>
          <a:prstGeom prst="rect">
            <a:avLst/>
          </a:prstGeom>
          <a:noFill/>
        </p:spPr>
        <p:txBody>
          <a:bodyPr wrap="square" lIns="0" tIns="0" rIns="0" bIns="0" rtlCol="0" anchor="ctr">
            <a:noAutofit/>
          </a:bodyPr>
          <a:lstStyle/>
          <a:p>
            <a:pPr algn="ctr"/>
            <a:r>
              <a:rPr lang="en-US" sz="784">
                <a:solidFill>
                  <a:schemeClr val="bg1">
                    <a:lumMod val="85000"/>
                  </a:schemeClr>
                </a:solidFill>
                <a:latin typeface="+mj-lt"/>
              </a:rPr>
              <a:t>Prepare</a:t>
            </a:r>
          </a:p>
        </p:txBody>
      </p:sp>
      <p:sp>
        <p:nvSpPr>
          <p:cNvPr id="111" name="Rectangle 79">
            <a:extLst>
              <a:ext uri="{FF2B5EF4-FFF2-40B4-BE49-F238E27FC236}">
                <a16:creationId xmlns:a16="http://schemas.microsoft.com/office/drawing/2014/main" id="{52D33C33-BA93-4DBB-933B-AF33185E1391}"/>
              </a:ext>
            </a:extLst>
          </p:cNvPr>
          <p:cNvSpPr/>
          <p:nvPr/>
        </p:nvSpPr>
        <p:spPr>
          <a:xfrm>
            <a:off x="11247732" y="540938"/>
            <a:ext cx="517844" cy="197498"/>
          </a:xfrm>
          <a:prstGeom prst="rect">
            <a:avLst/>
          </a:prstGeom>
          <a:noFill/>
        </p:spPr>
        <p:txBody>
          <a:bodyPr wrap="square" lIns="0" tIns="0" rIns="0" bIns="0" rtlCol="0" anchor="ctr">
            <a:noAutofit/>
          </a:bodyPr>
          <a:lstStyle/>
          <a:p>
            <a:pPr algn="ctr"/>
            <a:r>
              <a:rPr lang="en-US" sz="784">
                <a:solidFill>
                  <a:schemeClr val="bg1">
                    <a:lumMod val="85000"/>
                  </a:schemeClr>
                </a:solidFill>
                <a:latin typeface="+mj-lt"/>
              </a:rPr>
              <a:t>Operate</a:t>
            </a:r>
          </a:p>
        </p:txBody>
      </p:sp>
      <p:grpSp>
        <p:nvGrpSpPr>
          <p:cNvPr id="115" name="Group 14">
            <a:extLst>
              <a:ext uri="{FF2B5EF4-FFF2-40B4-BE49-F238E27FC236}">
                <a16:creationId xmlns:a16="http://schemas.microsoft.com/office/drawing/2014/main" id="{0FC841D2-7356-413D-B506-A4511C863127}"/>
              </a:ext>
            </a:extLst>
          </p:cNvPr>
          <p:cNvGrpSpPr/>
          <p:nvPr/>
        </p:nvGrpSpPr>
        <p:grpSpPr>
          <a:xfrm>
            <a:off x="9642366" y="137906"/>
            <a:ext cx="340101" cy="335448"/>
            <a:chOff x="7772790" y="288864"/>
            <a:chExt cx="294967" cy="290931"/>
          </a:xfrm>
          <a:solidFill>
            <a:schemeClr val="bg1">
              <a:lumMod val="85000"/>
            </a:schemeClr>
          </a:solidFill>
        </p:grpSpPr>
        <p:sp>
          <p:nvSpPr>
            <p:cNvPr id="116" name="Freeform: Shape 115">
              <a:extLst>
                <a:ext uri="{FF2B5EF4-FFF2-40B4-BE49-F238E27FC236}">
                  <a16:creationId xmlns:a16="http://schemas.microsoft.com/office/drawing/2014/main" id="{CB8319BD-99BF-44DB-8D00-BCC85F50105E}"/>
                </a:ext>
              </a:extLst>
            </p:cNvPr>
            <p:cNvSpPr/>
            <p:nvPr/>
          </p:nvSpPr>
          <p:spPr>
            <a:xfrm>
              <a:off x="7959836" y="475020"/>
              <a:ext cx="38100" cy="104775"/>
            </a:xfrm>
            <a:custGeom>
              <a:avLst/>
              <a:gdLst>
                <a:gd name="connsiteX0" fmla="*/ 0 w 38100"/>
                <a:gd name="connsiteY0" fmla="*/ 36410 h 104775"/>
                <a:gd name="connsiteX1" fmla="*/ 592 w 38100"/>
                <a:gd name="connsiteY1" fmla="*/ 109954 h 104775"/>
                <a:gd name="connsiteX2" fmla="*/ 21951 w 38100"/>
                <a:gd name="connsiteY2" fmla="*/ 95626 h 104775"/>
                <a:gd name="connsiteX3" fmla="*/ 36345 w 38100"/>
                <a:gd name="connsiteY3" fmla="*/ 0 h 104775"/>
                <a:gd name="connsiteX4" fmla="*/ 0 w 38100"/>
                <a:gd name="connsiteY4" fmla="*/ 3641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04775">
                  <a:moveTo>
                    <a:pt x="0" y="36410"/>
                  </a:moveTo>
                  <a:cubicBezTo>
                    <a:pt x="8412" y="62634"/>
                    <a:pt x="6112" y="87477"/>
                    <a:pt x="592" y="109954"/>
                  </a:cubicBezTo>
                  <a:cubicBezTo>
                    <a:pt x="8544" y="106536"/>
                    <a:pt x="15839" y="101804"/>
                    <a:pt x="21951" y="95626"/>
                  </a:cubicBezTo>
                  <a:cubicBezTo>
                    <a:pt x="44954" y="72755"/>
                    <a:pt x="49686" y="37265"/>
                    <a:pt x="36345" y="0"/>
                  </a:cubicBezTo>
                  <a:cubicBezTo>
                    <a:pt x="25303" y="12093"/>
                    <a:pt x="13210" y="24120"/>
                    <a:pt x="0" y="36410"/>
                  </a:cubicBezTo>
                  <a:close/>
                </a:path>
              </a:pathLst>
            </a:custGeom>
            <a:grpFill/>
            <a:ln w="657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BFBC4927-95FF-4CB3-A47B-93BF37D80D85}"/>
                </a:ext>
              </a:extLst>
            </p:cNvPr>
            <p:cNvSpPr/>
            <p:nvPr/>
          </p:nvSpPr>
          <p:spPr>
            <a:xfrm>
              <a:off x="7772790" y="355625"/>
              <a:ext cx="104775" cy="38100"/>
            </a:xfrm>
            <a:custGeom>
              <a:avLst/>
              <a:gdLst>
                <a:gd name="connsiteX0" fmla="*/ 74661 w 104775"/>
                <a:gd name="connsiteY0" fmla="*/ 43617 h 38100"/>
                <a:gd name="connsiteX1" fmla="*/ 110217 w 104775"/>
                <a:gd name="connsiteY1" fmla="*/ 7076 h 38100"/>
                <a:gd name="connsiteX2" fmla="*/ 14328 w 104775"/>
                <a:gd name="connsiteY2" fmla="*/ 21666 h 38100"/>
                <a:gd name="connsiteX3" fmla="*/ 0 w 104775"/>
                <a:gd name="connsiteY3" fmla="*/ 42960 h 38100"/>
                <a:gd name="connsiteX4" fmla="*/ 74661 w 104775"/>
                <a:gd name="connsiteY4" fmla="*/ 4361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8100">
                  <a:moveTo>
                    <a:pt x="74661" y="43617"/>
                  </a:moveTo>
                  <a:cubicBezTo>
                    <a:pt x="86557" y="30144"/>
                    <a:pt x="98387" y="17985"/>
                    <a:pt x="110217" y="7076"/>
                  </a:cubicBezTo>
                  <a:cubicBezTo>
                    <a:pt x="72886" y="-5872"/>
                    <a:pt x="37199" y="-1074"/>
                    <a:pt x="14328" y="21666"/>
                  </a:cubicBezTo>
                  <a:cubicBezTo>
                    <a:pt x="8150" y="27778"/>
                    <a:pt x="3418" y="35073"/>
                    <a:pt x="0" y="42960"/>
                  </a:cubicBezTo>
                  <a:cubicBezTo>
                    <a:pt x="22214" y="35008"/>
                    <a:pt x="47912" y="34679"/>
                    <a:pt x="74661" y="43617"/>
                  </a:cubicBezTo>
                  <a:close/>
                </a:path>
              </a:pathLst>
            </a:custGeom>
            <a:grpFill/>
            <a:ln w="657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2A4A90C-E74B-4111-B6A0-E4E8A86707E3}"/>
                </a:ext>
              </a:extLst>
            </p:cNvPr>
            <p:cNvSpPr/>
            <p:nvPr/>
          </p:nvSpPr>
          <p:spPr>
            <a:xfrm>
              <a:off x="7842049" y="441896"/>
              <a:ext cx="66675" cy="66675"/>
            </a:xfrm>
            <a:custGeom>
              <a:avLst/>
              <a:gdLst>
                <a:gd name="connsiteX0" fmla="*/ 1853 w 66675"/>
                <a:gd name="connsiteY0" fmla="*/ 15182 h 66675"/>
                <a:gd name="connsiteX1" fmla="*/ 5073 w 66675"/>
                <a:gd name="connsiteY1" fmla="*/ 30627 h 66675"/>
                <a:gd name="connsiteX2" fmla="*/ 44112 w 66675"/>
                <a:gd name="connsiteY2" fmla="*/ 69337 h 66675"/>
                <a:gd name="connsiteX3" fmla="*/ 59426 w 66675"/>
                <a:gd name="connsiteY3" fmla="*/ 72492 h 66675"/>
                <a:gd name="connsiteX4" fmla="*/ 74739 w 66675"/>
                <a:gd name="connsiteY4" fmla="*/ 57244 h 66675"/>
                <a:gd name="connsiteX5" fmla="*/ 17100 w 66675"/>
                <a:gd name="connsiteY5" fmla="*/ 0 h 66675"/>
                <a:gd name="connsiteX6" fmla="*/ 1853 w 66675"/>
                <a:gd name="connsiteY6" fmla="*/ 15182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66675">
                  <a:moveTo>
                    <a:pt x="1853" y="15182"/>
                  </a:moveTo>
                  <a:cubicBezTo>
                    <a:pt x="-1565" y="18534"/>
                    <a:pt x="-119" y="25500"/>
                    <a:pt x="5073" y="30627"/>
                  </a:cubicBezTo>
                  <a:lnTo>
                    <a:pt x="44112" y="69337"/>
                  </a:lnTo>
                  <a:cubicBezTo>
                    <a:pt x="49239" y="74464"/>
                    <a:pt x="56074" y="75844"/>
                    <a:pt x="59426" y="72492"/>
                  </a:cubicBezTo>
                  <a:lnTo>
                    <a:pt x="74739" y="57244"/>
                  </a:lnTo>
                  <a:lnTo>
                    <a:pt x="17100" y="0"/>
                  </a:lnTo>
                  <a:lnTo>
                    <a:pt x="1853" y="15182"/>
                  </a:lnTo>
                  <a:close/>
                </a:path>
              </a:pathLst>
            </a:custGeom>
            <a:grpFill/>
            <a:ln w="657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15E6A27D-26E6-4B54-9DDE-1001F7F4AA68}"/>
                </a:ext>
              </a:extLst>
            </p:cNvPr>
            <p:cNvSpPr/>
            <p:nvPr/>
          </p:nvSpPr>
          <p:spPr>
            <a:xfrm>
              <a:off x="8010607" y="288864"/>
              <a:ext cx="57150" cy="57150"/>
            </a:xfrm>
            <a:custGeom>
              <a:avLst/>
              <a:gdLst>
                <a:gd name="connsiteX0" fmla="*/ 36557 w 57150"/>
                <a:gd name="connsiteY0" fmla="*/ 277 h 57150"/>
                <a:gd name="connsiteX1" fmla="*/ 0 w 57150"/>
                <a:gd name="connsiteY1" fmla="*/ 9529 h 57150"/>
                <a:gd name="connsiteX2" fmla="*/ 48818 w 57150"/>
                <a:gd name="connsiteY2" fmla="*/ 58235 h 57150"/>
                <a:gd name="connsiteX3" fmla="*/ 49933 w 57150"/>
                <a:gd name="connsiteY3" fmla="*/ 57957 h 57150"/>
                <a:gd name="connsiteX4" fmla="*/ 58849 w 57150"/>
                <a:gd name="connsiteY4" fmla="*/ 22792 h 57150"/>
                <a:gd name="connsiteX5" fmla="*/ 36557 w 57150"/>
                <a:gd name="connsiteY5" fmla="*/ 27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36557" y="277"/>
                  </a:moveTo>
                  <a:cubicBezTo>
                    <a:pt x="26693" y="1950"/>
                    <a:pt x="14155" y="4904"/>
                    <a:pt x="0" y="9529"/>
                  </a:cubicBezTo>
                  <a:cubicBezTo>
                    <a:pt x="3252" y="14716"/>
                    <a:pt x="8211" y="48060"/>
                    <a:pt x="48818" y="58235"/>
                  </a:cubicBezTo>
                  <a:lnTo>
                    <a:pt x="49933" y="57957"/>
                  </a:lnTo>
                  <a:cubicBezTo>
                    <a:pt x="54279" y="44359"/>
                    <a:pt x="57177" y="32377"/>
                    <a:pt x="58849" y="22792"/>
                  </a:cubicBezTo>
                  <a:cubicBezTo>
                    <a:pt x="61189" y="9585"/>
                    <a:pt x="49765" y="-1951"/>
                    <a:pt x="36557" y="277"/>
                  </a:cubicBezTo>
                  <a:close/>
                </a:path>
              </a:pathLst>
            </a:custGeom>
            <a:grpFill/>
            <a:ln w="657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27225A4D-CEB0-420C-AC8A-E46F6FE52501}"/>
                </a:ext>
              </a:extLst>
            </p:cNvPr>
            <p:cNvSpPr/>
            <p:nvPr/>
          </p:nvSpPr>
          <p:spPr>
            <a:xfrm>
              <a:off x="7849005" y="301710"/>
              <a:ext cx="200025" cy="200025"/>
            </a:xfrm>
            <a:custGeom>
              <a:avLst/>
              <a:gdLst>
                <a:gd name="connsiteX0" fmla="*/ 152039 w 200025"/>
                <a:gd name="connsiteY0" fmla="*/ 0 h 200025"/>
                <a:gd name="connsiteX1" fmla="*/ 1206 w 200025"/>
                <a:gd name="connsiteY1" fmla="*/ 109231 h 200025"/>
                <a:gd name="connsiteX2" fmla="*/ 2981 w 200025"/>
                <a:gd name="connsiteY2" fmla="*/ 119286 h 200025"/>
                <a:gd name="connsiteX3" fmla="*/ 89471 w 200025"/>
                <a:gd name="connsiteY3" fmla="*/ 205120 h 200025"/>
                <a:gd name="connsiteX4" fmla="*/ 99527 w 200025"/>
                <a:gd name="connsiteY4" fmla="*/ 206829 h 200025"/>
                <a:gd name="connsiteX5" fmla="*/ 208166 w 200025"/>
                <a:gd name="connsiteY5" fmla="*/ 54944 h 200025"/>
                <a:gd name="connsiteX6" fmla="*/ 208035 w 200025"/>
                <a:gd name="connsiteY6" fmla="*/ 54944 h 200025"/>
                <a:gd name="connsiteX7" fmla="*/ 152039 w 200025"/>
                <a:gd name="connsiteY7" fmla="*/ 0 h 200025"/>
                <a:gd name="connsiteX8" fmla="*/ 87174 w 200025"/>
                <a:gd name="connsiteY8" fmla="*/ 143214 h 200025"/>
                <a:gd name="connsiteX9" fmla="*/ 64576 w 200025"/>
                <a:gd name="connsiteY9" fmla="*/ 143248 h 200025"/>
                <a:gd name="connsiteX10" fmla="*/ 64527 w 200025"/>
                <a:gd name="connsiteY10" fmla="*/ 120759 h 200025"/>
                <a:gd name="connsiteX11" fmla="*/ 87125 w 200025"/>
                <a:gd name="connsiteY11" fmla="*/ 120724 h 200025"/>
                <a:gd name="connsiteX12" fmla="*/ 87174 w 200025"/>
                <a:gd name="connsiteY12" fmla="*/ 143214 h 200025"/>
                <a:gd name="connsiteX13" fmla="*/ 125026 w 200025"/>
                <a:gd name="connsiteY13" fmla="*/ 105375 h 200025"/>
                <a:gd name="connsiteX14" fmla="*/ 102428 w 200025"/>
                <a:gd name="connsiteY14" fmla="*/ 105410 h 200025"/>
                <a:gd name="connsiteX15" fmla="*/ 102379 w 200025"/>
                <a:gd name="connsiteY15" fmla="*/ 82920 h 200025"/>
                <a:gd name="connsiteX16" fmla="*/ 124976 w 200025"/>
                <a:gd name="connsiteY16" fmla="*/ 82885 h 200025"/>
                <a:gd name="connsiteX17" fmla="*/ 125026 w 200025"/>
                <a:gd name="connsiteY17" fmla="*/ 105375 h 200025"/>
                <a:gd name="connsiteX18" fmla="*/ 162877 w 200025"/>
                <a:gd name="connsiteY18" fmla="*/ 67536 h 200025"/>
                <a:gd name="connsiteX19" fmla="*/ 140279 w 200025"/>
                <a:gd name="connsiteY19" fmla="*/ 67571 h 200025"/>
                <a:gd name="connsiteX20" fmla="*/ 140230 w 200025"/>
                <a:gd name="connsiteY20" fmla="*/ 45081 h 200025"/>
                <a:gd name="connsiteX21" fmla="*/ 162827 w 200025"/>
                <a:gd name="connsiteY21" fmla="*/ 45046 h 200025"/>
                <a:gd name="connsiteX22" fmla="*/ 162877 w 200025"/>
                <a:gd name="connsiteY22" fmla="*/ 6753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200025">
                  <a:moveTo>
                    <a:pt x="152039" y="0"/>
                  </a:moveTo>
                  <a:cubicBezTo>
                    <a:pt x="88288" y="22674"/>
                    <a:pt x="43992" y="60005"/>
                    <a:pt x="1206" y="109231"/>
                  </a:cubicBezTo>
                  <a:cubicBezTo>
                    <a:pt x="-963" y="111728"/>
                    <a:pt x="-108" y="116132"/>
                    <a:pt x="2981" y="119286"/>
                  </a:cubicBezTo>
                  <a:lnTo>
                    <a:pt x="89471" y="205120"/>
                  </a:lnTo>
                  <a:cubicBezTo>
                    <a:pt x="92626" y="208275"/>
                    <a:pt x="97095" y="209063"/>
                    <a:pt x="99527" y="206829"/>
                  </a:cubicBezTo>
                  <a:cubicBezTo>
                    <a:pt x="148162" y="161612"/>
                    <a:pt x="184769" y="121127"/>
                    <a:pt x="208166" y="54944"/>
                  </a:cubicBezTo>
                  <a:lnTo>
                    <a:pt x="208035" y="54944"/>
                  </a:lnTo>
                  <a:cubicBezTo>
                    <a:pt x="162280" y="43452"/>
                    <a:pt x="155713" y="6286"/>
                    <a:pt x="152039" y="0"/>
                  </a:cubicBezTo>
                  <a:close/>
                  <a:moveTo>
                    <a:pt x="87174" y="143214"/>
                  </a:moveTo>
                  <a:cubicBezTo>
                    <a:pt x="80948" y="149434"/>
                    <a:pt x="70831" y="149449"/>
                    <a:pt x="64576" y="143248"/>
                  </a:cubicBezTo>
                  <a:cubicBezTo>
                    <a:pt x="58323" y="137048"/>
                    <a:pt x="58301" y="126979"/>
                    <a:pt x="64527" y="120759"/>
                  </a:cubicBezTo>
                  <a:cubicBezTo>
                    <a:pt x="70754" y="114539"/>
                    <a:pt x="80871" y="114523"/>
                    <a:pt x="87125" y="120724"/>
                  </a:cubicBezTo>
                  <a:cubicBezTo>
                    <a:pt x="93379" y="126925"/>
                    <a:pt x="93401" y="136993"/>
                    <a:pt x="87174" y="143214"/>
                  </a:cubicBezTo>
                  <a:close/>
                  <a:moveTo>
                    <a:pt x="125026" y="105375"/>
                  </a:moveTo>
                  <a:cubicBezTo>
                    <a:pt x="118799" y="111595"/>
                    <a:pt x="108682" y="111611"/>
                    <a:pt x="102428" y="105410"/>
                  </a:cubicBezTo>
                  <a:cubicBezTo>
                    <a:pt x="96175" y="99209"/>
                    <a:pt x="96152" y="89140"/>
                    <a:pt x="102379" y="82920"/>
                  </a:cubicBezTo>
                  <a:cubicBezTo>
                    <a:pt x="108605" y="76700"/>
                    <a:pt x="118723" y="76685"/>
                    <a:pt x="124976" y="82885"/>
                  </a:cubicBezTo>
                  <a:cubicBezTo>
                    <a:pt x="131230" y="89086"/>
                    <a:pt x="131253" y="99155"/>
                    <a:pt x="125026" y="105375"/>
                  </a:cubicBezTo>
                  <a:close/>
                  <a:moveTo>
                    <a:pt x="162877" y="67536"/>
                  </a:moveTo>
                  <a:cubicBezTo>
                    <a:pt x="156650" y="73756"/>
                    <a:pt x="146533" y="73771"/>
                    <a:pt x="140279" y="67571"/>
                  </a:cubicBezTo>
                  <a:cubicBezTo>
                    <a:pt x="134025" y="61370"/>
                    <a:pt x="134003" y="51301"/>
                    <a:pt x="140230" y="45081"/>
                  </a:cubicBezTo>
                  <a:cubicBezTo>
                    <a:pt x="146456" y="38861"/>
                    <a:pt x="156573" y="38845"/>
                    <a:pt x="162827" y="45046"/>
                  </a:cubicBezTo>
                  <a:cubicBezTo>
                    <a:pt x="169081" y="51247"/>
                    <a:pt x="169103" y="61316"/>
                    <a:pt x="162877" y="67536"/>
                  </a:cubicBezTo>
                  <a:close/>
                </a:path>
              </a:pathLst>
            </a:custGeom>
            <a:grpFill/>
            <a:ln w="6572" cap="flat">
              <a:noFill/>
              <a:prstDash val="solid"/>
              <a:miter/>
            </a:ln>
          </p:spPr>
          <p:txBody>
            <a:bodyPr rtlCol="0" anchor="ctr"/>
            <a:lstStyle/>
            <a:p>
              <a:endParaRPr lang="en-US"/>
            </a:p>
          </p:txBody>
        </p:sp>
      </p:grpSp>
      <p:grpSp>
        <p:nvGrpSpPr>
          <p:cNvPr id="121" name="Group 23">
            <a:extLst>
              <a:ext uri="{FF2B5EF4-FFF2-40B4-BE49-F238E27FC236}">
                <a16:creationId xmlns:a16="http://schemas.microsoft.com/office/drawing/2014/main" id="{92DC9B66-C9E4-42E3-AD20-0232CED6E7B2}"/>
              </a:ext>
            </a:extLst>
          </p:cNvPr>
          <p:cNvGrpSpPr/>
          <p:nvPr/>
        </p:nvGrpSpPr>
        <p:grpSpPr>
          <a:xfrm>
            <a:off x="10236972" y="124441"/>
            <a:ext cx="295694" cy="352252"/>
            <a:chOff x="7700267" y="161961"/>
            <a:chExt cx="461934" cy="550289"/>
          </a:xfrm>
          <a:solidFill>
            <a:schemeClr val="bg1">
              <a:lumMod val="85000"/>
            </a:schemeClr>
          </a:solidFill>
        </p:grpSpPr>
        <p:grpSp>
          <p:nvGrpSpPr>
            <p:cNvPr id="122" name="Group 121">
              <a:extLst>
                <a:ext uri="{FF2B5EF4-FFF2-40B4-BE49-F238E27FC236}">
                  <a16:creationId xmlns:a16="http://schemas.microsoft.com/office/drawing/2014/main" id="{2DC1F1B5-1BE7-492A-A752-2C909EF3A658}"/>
                </a:ext>
              </a:extLst>
            </p:cNvPr>
            <p:cNvGrpSpPr/>
            <p:nvPr/>
          </p:nvGrpSpPr>
          <p:grpSpPr>
            <a:xfrm>
              <a:off x="7700267" y="312200"/>
              <a:ext cx="461934" cy="400050"/>
              <a:chOff x="7700267" y="312200"/>
              <a:chExt cx="461934" cy="400050"/>
            </a:xfrm>
            <a:grpFill/>
          </p:grpSpPr>
          <p:sp>
            <p:nvSpPr>
              <p:cNvPr id="126" name="Freeform: Shape 125">
                <a:extLst>
                  <a:ext uri="{FF2B5EF4-FFF2-40B4-BE49-F238E27FC236}">
                    <a16:creationId xmlns:a16="http://schemas.microsoft.com/office/drawing/2014/main" id="{979FDCE9-8F3A-4BFD-AE67-1D77D2E616CD}"/>
                  </a:ext>
                </a:extLst>
              </p:cNvPr>
              <p:cNvSpPr/>
              <p:nvPr/>
            </p:nvSpPr>
            <p:spPr>
              <a:xfrm>
                <a:off x="7971701" y="312200"/>
                <a:ext cx="190500" cy="400050"/>
              </a:xfrm>
              <a:custGeom>
                <a:avLst/>
                <a:gdLst>
                  <a:gd name="connsiteX0" fmla="*/ 192567 w 190500"/>
                  <a:gd name="connsiteY0" fmla="*/ 30890 h 400050"/>
                  <a:gd name="connsiteX1" fmla="*/ 161677 w 190500"/>
                  <a:gd name="connsiteY1" fmla="*/ 0 h 400050"/>
                  <a:gd name="connsiteX2" fmla="*/ 130788 w 190500"/>
                  <a:gd name="connsiteY2" fmla="*/ 30890 h 400050"/>
                  <a:gd name="connsiteX3" fmla="*/ 130788 w 190500"/>
                  <a:gd name="connsiteY3" fmla="*/ 128816 h 400050"/>
                  <a:gd name="connsiteX4" fmla="*/ 130788 w 190500"/>
                  <a:gd name="connsiteY4" fmla="*/ 131445 h 400050"/>
                  <a:gd name="connsiteX5" fmla="*/ 143275 w 190500"/>
                  <a:gd name="connsiteY5" fmla="*/ 128816 h 400050"/>
                  <a:gd name="connsiteX6" fmla="*/ 168250 w 190500"/>
                  <a:gd name="connsiteY6" fmla="*/ 139332 h 400050"/>
                  <a:gd name="connsiteX7" fmla="*/ 168250 w 190500"/>
                  <a:gd name="connsiteY7" fmla="*/ 188624 h 400050"/>
                  <a:gd name="connsiteX8" fmla="*/ 93326 w 190500"/>
                  <a:gd name="connsiteY8" fmla="*/ 262890 h 400050"/>
                  <a:gd name="connsiteX9" fmla="*/ 93326 w 190500"/>
                  <a:gd name="connsiteY9" fmla="*/ 262890 h 400050"/>
                  <a:gd name="connsiteX10" fmla="*/ 93326 w 190500"/>
                  <a:gd name="connsiteY10" fmla="*/ 262890 h 400050"/>
                  <a:gd name="connsiteX11" fmla="*/ 93326 w 190500"/>
                  <a:gd name="connsiteY11" fmla="*/ 262890 h 400050"/>
                  <a:gd name="connsiteX12" fmla="*/ 93326 w 190500"/>
                  <a:gd name="connsiteY12" fmla="*/ 262890 h 400050"/>
                  <a:gd name="connsiteX13" fmla="*/ 89383 w 190500"/>
                  <a:gd name="connsiteY13" fmla="*/ 264204 h 400050"/>
                  <a:gd name="connsiteX14" fmla="*/ 84125 w 190500"/>
                  <a:gd name="connsiteY14" fmla="*/ 258947 h 400050"/>
                  <a:gd name="connsiteX15" fmla="*/ 85439 w 190500"/>
                  <a:gd name="connsiteY15" fmla="*/ 255003 h 400050"/>
                  <a:gd name="connsiteX16" fmla="*/ 85439 w 190500"/>
                  <a:gd name="connsiteY16" fmla="*/ 255003 h 400050"/>
                  <a:gd name="connsiteX17" fmla="*/ 160363 w 190500"/>
                  <a:gd name="connsiteY17" fmla="*/ 181394 h 400050"/>
                  <a:gd name="connsiteX18" fmla="*/ 160363 w 190500"/>
                  <a:gd name="connsiteY18" fmla="*/ 146561 h 400050"/>
                  <a:gd name="connsiteX19" fmla="*/ 142618 w 190500"/>
                  <a:gd name="connsiteY19" fmla="*/ 139332 h 400050"/>
                  <a:gd name="connsiteX20" fmla="*/ 124873 w 190500"/>
                  <a:gd name="connsiteY20" fmla="*/ 146561 h 400050"/>
                  <a:gd name="connsiteX21" fmla="*/ 123558 w 190500"/>
                  <a:gd name="connsiteY21" fmla="*/ 147876 h 400050"/>
                  <a:gd name="connsiteX22" fmla="*/ 120929 w 190500"/>
                  <a:gd name="connsiteY22" fmla="*/ 150505 h 400050"/>
                  <a:gd name="connsiteX23" fmla="*/ 9201 w 190500"/>
                  <a:gd name="connsiteY23" fmla="*/ 245802 h 400050"/>
                  <a:gd name="connsiteX24" fmla="*/ 0 w 190500"/>
                  <a:gd name="connsiteY24" fmla="*/ 267491 h 400050"/>
                  <a:gd name="connsiteX25" fmla="*/ 0 w 190500"/>
                  <a:gd name="connsiteY25" fmla="*/ 372647 h 400050"/>
                  <a:gd name="connsiteX26" fmla="*/ 30890 w 190500"/>
                  <a:gd name="connsiteY26" fmla="*/ 403536 h 400050"/>
                  <a:gd name="connsiteX27" fmla="*/ 74266 w 190500"/>
                  <a:gd name="connsiteY27" fmla="*/ 403536 h 400050"/>
                  <a:gd name="connsiteX28" fmla="*/ 105156 w 190500"/>
                  <a:gd name="connsiteY28" fmla="*/ 372647 h 400050"/>
                  <a:gd name="connsiteX29" fmla="*/ 105156 w 190500"/>
                  <a:gd name="connsiteY29" fmla="*/ 338471 h 400050"/>
                  <a:gd name="connsiteX30" fmla="*/ 114357 w 190500"/>
                  <a:gd name="connsiteY30" fmla="*/ 316782 h 400050"/>
                  <a:gd name="connsiteX31" fmla="*/ 189938 w 190500"/>
                  <a:gd name="connsiteY31" fmla="*/ 226743 h 400050"/>
                  <a:gd name="connsiteX32" fmla="*/ 199139 w 190500"/>
                  <a:gd name="connsiteY32" fmla="*/ 205054 h 400050"/>
                  <a:gd name="connsiteX33" fmla="*/ 192567 w 190500"/>
                  <a:gd name="connsiteY33" fmla="*/ 3089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400050">
                    <a:moveTo>
                      <a:pt x="192567" y="30890"/>
                    </a:moveTo>
                    <a:cubicBezTo>
                      <a:pt x="192567" y="13802"/>
                      <a:pt x="178765" y="0"/>
                      <a:pt x="161677" y="0"/>
                    </a:cubicBezTo>
                    <a:cubicBezTo>
                      <a:pt x="144590" y="0"/>
                      <a:pt x="130788" y="13802"/>
                      <a:pt x="130788" y="30890"/>
                    </a:cubicBezTo>
                    <a:lnTo>
                      <a:pt x="130788" y="128816"/>
                    </a:lnTo>
                    <a:cubicBezTo>
                      <a:pt x="130788" y="129473"/>
                      <a:pt x="130788" y="130131"/>
                      <a:pt x="130788" y="131445"/>
                    </a:cubicBezTo>
                    <a:cubicBezTo>
                      <a:pt x="134731" y="130131"/>
                      <a:pt x="138674" y="128816"/>
                      <a:pt x="143275" y="128816"/>
                    </a:cubicBezTo>
                    <a:cubicBezTo>
                      <a:pt x="152476" y="128816"/>
                      <a:pt x="161677" y="132759"/>
                      <a:pt x="168250" y="139332"/>
                    </a:cubicBezTo>
                    <a:cubicBezTo>
                      <a:pt x="182051" y="153133"/>
                      <a:pt x="182051" y="175479"/>
                      <a:pt x="168250" y="188624"/>
                    </a:cubicBezTo>
                    <a:lnTo>
                      <a:pt x="93326" y="262890"/>
                    </a:lnTo>
                    <a:lnTo>
                      <a:pt x="93326" y="262890"/>
                    </a:lnTo>
                    <a:cubicBezTo>
                      <a:pt x="93326" y="262890"/>
                      <a:pt x="93326" y="262890"/>
                      <a:pt x="93326" y="262890"/>
                    </a:cubicBezTo>
                    <a:lnTo>
                      <a:pt x="93326" y="262890"/>
                    </a:lnTo>
                    <a:lnTo>
                      <a:pt x="93326" y="262890"/>
                    </a:lnTo>
                    <a:cubicBezTo>
                      <a:pt x="92669" y="263547"/>
                      <a:pt x="91354" y="264204"/>
                      <a:pt x="89383" y="264204"/>
                    </a:cubicBezTo>
                    <a:cubicBezTo>
                      <a:pt x="86754" y="264204"/>
                      <a:pt x="84125" y="261576"/>
                      <a:pt x="84125" y="258947"/>
                    </a:cubicBezTo>
                    <a:cubicBezTo>
                      <a:pt x="84125" y="257632"/>
                      <a:pt x="84782" y="256318"/>
                      <a:pt x="85439" y="255003"/>
                    </a:cubicBezTo>
                    <a:lnTo>
                      <a:pt x="85439" y="255003"/>
                    </a:lnTo>
                    <a:lnTo>
                      <a:pt x="160363" y="181394"/>
                    </a:lnTo>
                    <a:cubicBezTo>
                      <a:pt x="170221" y="171536"/>
                      <a:pt x="170221" y="155762"/>
                      <a:pt x="160363" y="146561"/>
                    </a:cubicBezTo>
                    <a:cubicBezTo>
                      <a:pt x="155762" y="141961"/>
                      <a:pt x="149190" y="139332"/>
                      <a:pt x="142618" y="139332"/>
                    </a:cubicBezTo>
                    <a:cubicBezTo>
                      <a:pt x="136046" y="139332"/>
                      <a:pt x="129473" y="141961"/>
                      <a:pt x="124873" y="146561"/>
                    </a:cubicBezTo>
                    <a:lnTo>
                      <a:pt x="123558" y="147876"/>
                    </a:lnTo>
                    <a:cubicBezTo>
                      <a:pt x="122901" y="149190"/>
                      <a:pt x="122244" y="149847"/>
                      <a:pt x="120929" y="150505"/>
                    </a:cubicBezTo>
                    <a:lnTo>
                      <a:pt x="9201" y="245802"/>
                    </a:lnTo>
                    <a:cubicBezTo>
                      <a:pt x="3286" y="251717"/>
                      <a:pt x="0" y="259604"/>
                      <a:pt x="0" y="267491"/>
                    </a:cubicBezTo>
                    <a:lnTo>
                      <a:pt x="0" y="372647"/>
                    </a:lnTo>
                    <a:cubicBezTo>
                      <a:pt x="0" y="389734"/>
                      <a:pt x="13802" y="403536"/>
                      <a:pt x="30890" y="403536"/>
                    </a:cubicBezTo>
                    <a:lnTo>
                      <a:pt x="74266" y="403536"/>
                    </a:lnTo>
                    <a:cubicBezTo>
                      <a:pt x="91354" y="403536"/>
                      <a:pt x="105156" y="389734"/>
                      <a:pt x="105156" y="372647"/>
                    </a:cubicBezTo>
                    <a:lnTo>
                      <a:pt x="105156" y="338471"/>
                    </a:lnTo>
                    <a:cubicBezTo>
                      <a:pt x="105156" y="329927"/>
                      <a:pt x="108442" y="322040"/>
                      <a:pt x="114357" y="316782"/>
                    </a:cubicBezTo>
                    <a:lnTo>
                      <a:pt x="189938" y="226743"/>
                    </a:lnTo>
                    <a:cubicBezTo>
                      <a:pt x="195853" y="220828"/>
                      <a:pt x="199139" y="212941"/>
                      <a:pt x="199139" y="205054"/>
                    </a:cubicBezTo>
                    <a:lnTo>
                      <a:pt x="192567" y="30890"/>
                    </a:lnTo>
                    <a:close/>
                  </a:path>
                </a:pathLst>
              </a:custGeom>
              <a:solidFill>
                <a:srgbClr val="00E7CF"/>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1F2C48E-3E7C-4ECF-8403-FD4D05B10AA1}"/>
                  </a:ext>
                </a:extLst>
              </p:cNvPr>
              <p:cNvSpPr/>
              <p:nvPr/>
            </p:nvSpPr>
            <p:spPr>
              <a:xfrm>
                <a:off x="7700267" y="312200"/>
                <a:ext cx="190500" cy="400050"/>
              </a:xfrm>
              <a:custGeom>
                <a:avLst/>
                <a:gdLst>
                  <a:gd name="connsiteX0" fmla="*/ 6572 w 190500"/>
                  <a:gd name="connsiteY0" fmla="*/ 30890 h 400050"/>
                  <a:gd name="connsiteX1" fmla="*/ 37462 w 190500"/>
                  <a:gd name="connsiteY1" fmla="*/ 0 h 400050"/>
                  <a:gd name="connsiteX2" fmla="*/ 68351 w 190500"/>
                  <a:gd name="connsiteY2" fmla="*/ 30890 h 400050"/>
                  <a:gd name="connsiteX3" fmla="*/ 68351 w 190500"/>
                  <a:gd name="connsiteY3" fmla="*/ 128816 h 400050"/>
                  <a:gd name="connsiteX4" fmla="*/ 68351 w 190500"/>
                  <a:gd name="connsiteY4" fmla="*/ 131445 h 400050"/>
                  <a:gd name="connsiteX5" fmla="*/ 55864 w 190500"/>
                  <a:gd name="connsiteY5" fmla="*/ 128816 h 400050"/>
                  <a:gd name="connsiteX6" fmla="*/ 30890 w 190500"/>
                  <a:gd name="connsiteY6" fmla="*/ 139332 h 400050"/>
                  <a:gd name="connsiteX7" fmla="*/ 30890 w 190500"/>
                  <a:gd name="connsiteY7" fmla="*/ 188624 h 400050"/>
                  <a:gd name="connsiteX8" fmla="*/ 105156 w 190500"/>
                  <a:gd name="connsiteY8" fmla="*/ 262890 h 400050"/>
                  <a:gd name="connsiteX9" fmla="*/ 105156 w 190500"/>
                  <a:gd name="connsiteY9" fmla="*/ 262890 h 400050"/>
                  <a:gd name="connsiteX10" fmla="*/ 105156 w 190500"/>
                  <a:gd name="connsiteY10" fmla="*/ 262890 h 400050"/>
                  <a:gd name="connsiteX11" fmla="*/ 105156 w 190500"/>
                  <a:gd name="connsiteY11" fmla="*/ 262890 h 400050"/>
                  <a:gd name="connsiteX12" fmla="*/ 105156 w 190500"/>
                  <a:gd name="connsiteY12" fmla="*/ 262890 h 400050"/>
                  <a:gd name="connsiteX13" fmla="*/ 109099 w 190500"/>
                  <a:gd name="connsiteY13" fmla="*/ 264204 h 400050"/>
                  <a:gd name="connsiteX14" fmla="*/ 114357 w 190500"/>
                  <a:gd name="connsiteY14" fmla="*/ 258947 h 400050"/>
                  <a:gd name="connsiteX15" fmla="*/ 113043 w 190500"/>
                  <a:gd name="connsiteY15" fmla="*/ 255003 h 400050"/>
                  <a:gd name="connsiteX16" fmla="*/ 113043 w 190500"/>
                  <a:gd name="connsiteY16" fmla="*/ 255003 h 400050"/>
                  <a:gd name="connsiteX17" fmla="*/ 38776 w 190500"/>
                  <a:gd name="connsiteY17" fmla="*/ 181394 h 400050"/>
                  <a:gd name="connsiteX18" fmla="*/ 38776 w 190500"/>
                  <a:gd name="connsiteY18" fmla="*/ 146561 h 400050"/>
                  <a:gd name="connsiteX19" fmla="*/ 56521 w 190500"/>
                  <a:gd name="connsiteY19" fmla="*/ 139332 h 400050"/>
                  <a:gd name="connsiteX20" fmla="*/ 74266 w 190500"/>
                  <a:gd name="connsiteY20" fmla="*/ 146561 h 400050"/>
                  <a:gd name="connsiteX21" fmla="*/ 75581 w 190500"/>
                  <a:gd name="connsiteY21" fmla="*/ 147876 h 400050"/>
                  <a:gd name="connsiteX22" fmla="*/ 78210 w 190500"/>
                  <a:gd name="connsiteY22" fmla="*/ 150505 h 400050"/>
                  <a:gd name="connsiteX23" fmla="*/ 190595 w 190500"/>
                  <a:gd name="connsiteY23" fmla="*/ 245802 h 400050"/>
                  <a:gd name="connsiteX24" fmla="*/ 199796 w 190500"/>
                  <a:gd name="connsiteY24" fmla="*/ 267491 h 400050"/>
                  <a:gd name="connsiteX25" fmla="*/ 199796 w 190500"/>
                  <a:gd name="connsiteY25" fmla="*/ 372647 h 400050"/>
                  <a:gd name="connsiteX26" fmla="*/ 168907 w 190500"/>
                  <a:gd name="connsiteY26" fmla="*/ 403536 h 400050"/>
                  <a:gd name="connsiteX27" fmla="*/ 125530 w 190500"/>
                  <a:gd name="connsiteY27" fmla="*/ 403536 h 400050"/>
                  <a:gd name="connsiteX28" fmla="*/ 94640 w 190500"/>
                  <a:gd name="connsiteY28" fmla="*/ 372647 h 400050"/>
                  <a:gd name="connsiteX29" fmla="*/ 94640 w 190500"/>
                  <a:gd name="connsiteY29" fmla="*/ 338471 h 400050"/>
                  <a:gd name="connsiteX30" fmla="*/ 85439 w 190500"/>
                  <a:gd name="connsiteY30" fmla="*/ 316782 h 400050"/>
                  <a:gd name="connsiteX31" fmla="*/ 9201 w 190500"/>
                  <a:gd name="connsiteY31" fmla="*/ 226743 h 400050"/>
                  <a:gd name="connsiteX32" fmla="*/ 0 w 190500"/>
                  <a:gd name="connsiteY32" fmla="*/ 205054 h 400050"/>
                  <a:gd name="connsiteX33" fmla="*/ 6572 w 190500"/>
                  <a:gd name="connsiteY33" fmla="*/ 3089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400050">
                    <a:moveTo>
                      <a:pt x="6572" y="30890"/>
                    </a:moveTo>
                    <a:cubicBezTo>
                      <a:pt x="6572" y="13802"/>
                      <a:pt x="20374" y="0"/>
                      <a:pt x="37462" y="0"/>
                    </a:cubicBezTo>
                    <a:cubicBezTo>
                      <a:pt x="54550" y="0"/>
                      <a:pt x="68351" y="13802"/>
                      <a:pt x="68351" y="30890"/>
                    </a:cubicBezTo>
                    <a:lnTo>
                      <a:pt x="68351" y="128816"/>
                    </a:lnTo>
                    <a:cubicBezTo>
                      <a:pt x="68351" y="129473"/>
                      <a:pt x="68351" y="130131"/>
                      <a:pt x="68351" y="131445"/>
                    </a:cubicBezTo>
                    <a:cubicBezTo>
                      <a:pt x="64408" y="130131"/>
                      <a:pt x="60465" y="128816"/>
                      <a:pt x="55864" y="128816"/>
                    </a:cubicBezTo>
                    <a:cubicBezTo>
                      <a:pt x="46663" y="128816"/>
                      <a:pt x="37462" y="132759"/>
                      <a:pt x="30890" y="139332"/>
                    </a:cubicBezTo>
                    <a:cubicBezTo>
                      <a:pt x="17088" y="153133"/>
                      <a:pt x="17088" y="175479"/>
                      <a:pt x="30890" y="188624"/>
                    </a:cubicBezTo>
                    <a:lnTo>
                      <a:pt x="105156" y="262890"/>
                    </a:lnTo>
                    <a:lnTo>
                      <a:pt x="105156" y="262890"/>
                    </a:lnTo>
                    <a:cubicBezTo>
                      <a:pt x="105156" y="262890"/>
                      <a:pt x="105156" y="262890"/>
                      <a:pt x="105156" y="262890"/>
                    </a:cubicBezTo>
                    <a:lnTo>
                      <a:pt x="105156" y="262890"/>
                    </a:lnTo>
                    <a:lnTo>
                      <a:pt x="105156" y="262890"/>
                    </a:lnTo>
                    <a:cubicBezTo>
                      <a:pt x="105813" y="263547"/>
                      <a:pt x="107128" y="264204"/>
                      <a:pt x="109099" y="264204"/>
                    </a:cubicBezTo>
                    <a:cubicBezTo>
                      <a:pt x="111728" y="264204"/>
                      <a:pt x="114357" y="261576"/>
                      <a:pt x="114357" y="258947"/>
                    </a:cubicBezTo>
                    <a:cubicBezTo>
                      <a:pt x="114357" y="257632"/>
                      <a:pt x="113700" y="256318"/>
                      <a:pt x="113043" y="255003"/>
                    </a:cubicBezTo>
                    <a:lnTo>
                      <a:pt x="113043" y="255003"/>
                    </a:lnTo>
                    <a:lnTo>
                      <a:pt x="38776" y="181394"/>
                    </a:lnTo>
                    <a:cubicBezTo>
                      <a:pt x="28918" y="171536"/>
                      <a:pt x="28918" y="155762"/>
                      <a:pt x="38776" y="146561"/>
                    </a:cubicBezTo>
                    <a:cubicBezTo>
                      <a:pt x="43377" y="141961"/>
                      <a:pt x="49949" y="139332"/>
                      <a:pt x="56521" y="139332"/>
                    </a:cubicBezTo>
                    <a:cubicBezTo>
                      <a:pt x="63094" y="139332"/>
                      <a:pt x="69666" y="141961"/>
                      <a:pt x="74266" y="146561"/>
                    </a:cubicBezTo>
                    <a:lnTo>
                      <a:pt x="75581" y="147876"/>
                    </a:lnTo>
                    <a:cubicBezTo>
                      <a:pt x="76238" y="149190"/>
                      <a:pt x="76895" y="149847"/>
                      <a:pt x="78210" y="150505"/>
                    </a:cubicBezTo>
                    <a:lnTo>
                      <a:pt x="190595" y="245802"/>
                    </a:lnTo>
                    <a:cubicBezTo>
                      <a:pt x="196510" y="251717"/>
                      <a:pt x="199796" y="259604"/>
                      <a:pt x="199796" y="267491"/>
                    </a:cubicBezTo>
                    <a:lnTo>
                      <a:pt x="199796" y="372647"/>
                    </a:lnTo>
                    <a:cubicBezTo>
                      <a:pt x="199796" y="389734"/>
                      <a:pt x="185995" y="403536"/>
                      <a:pt x="168907" y="403536"/>
                    </a:cubicBezTo>
                    <a:lnTo>
                      <a:pt x="125530" y="403536"/>
                    </a:lnTo>
                    <a:cubicBezTo>
                      <a:pt x="108442" y="403536"/>
                      <a:pt x="94640" y="389734"/>
                      <a:pt x="94640" y="372647"/>
                    </a:cubicBezTo>
                    <a:lnTo>
                      <a:pt x="94640" y="338471"/>
                    </a:lnTo>
                    <a:cubicBezTo>
                      <a:pt x="94640" y="329927"/>
                      <a:pt x="91354" y="322040"/>
                      <a:pt x="85439" y="316782"/>
                    </a:cubicBezTo>
                    <a:lnTo>
                      <a:pt x="9201" y="226743"/>
                    </a:lnTo>
                    <a:cubicBezTo>
                      <a:pt x="3286" y="220828"/>
                      <a:pt x="0" y="212941"/>
                      <a:pt x="0" y="205054"/>
                    </a:cubicBezTo>
                    <a:lnTo>
                      <a:pt x="6572" y="30890"/>
                    </a:lnTo>
                    <a:close/>
                  </a:path>
                </a:pathLst>
              </a:custGeom>
              <a:solidFill>
                <a:srgbClr val="00E7CF"/>
              </a:solidFill>
              <a:ln w="65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23" name="Group 122">
              <a:extLst>
                <a:ext uri="{FF2B5EF4-FFF2-40B4-BE49-F238E27FC236}">
                  <a16:creationId xmlns:a16="http://schemas.microsoft.com/office/drawing/2014/main" id="{461371BE-DB14-4784-A55E-B41E7E987414}"/>
                </a:ext>
              </a:extLst>
            </p:cNvPr>
            <p:cNvGrpSpPr/>
            <p:nvPr/>
          </p:nvGrpSpPr>
          <p:grpSpPr>
            <a:xfrm rot="649130">
              <a:off x="7795345" y="161961"/>
              <a:ext cx="324935" cy="288149"/>
              <a:chOff x="5560337" y="1582068"/>
              <a:chExt cx="317082" cy="281186"/>
            </a:xfrm>
            <a:grpFill/>
          </p:grpSpPr>
          <p:sp>
            <p:nvSpPr>
              <p:cNvPr id="124" name="Freeform 14">
                <a:extLst>
                  <a:ext uri="{FF2B5EF4-FFF2-40B4-BE49-F238E27FC236}">
                    <a16:creationId xmlns:a16="http://schemas.microsoft.com/office/drawing/2014/main" id="{1C8BC219-744C-4A09-9F60-096005DBA64C}"/>
                  </a:ext>
                </a:extLst>
              </p:cNvPr>
              <p:cNvSpPr>
                <a:spLocks noEditPoints="1"/>
              </p:cNvSpPr>
              <p:nvPr/>
            </p:nvSpPr>
            <p:spPr bwMode="auto">
              <a:xfrm>
                <a:off x="5560337" y="1582068"/>
                <a:ext cx="280925" cy="281186"/>
              </a:xfrm>
              <a:custGeom>
                <a:avLst/>
                <a:gdLst>
                  <a:gd name="T0" fmla="*/ 1042 w 1080"/>
                  <a:gd name="T1" fmla="*/ 294 h 1081"/>
                  <a:gd name="T2" fmla="*/ 960 w 1080"/>
                  <a:gd name="T3" fmla="*/ 268 h 1081"/>
                  <a:gd name="T4" fmla="*/ 858 w 1080"/>
                  <a:gd name="T5" fmla="*/ 222 h 1081"/>
                  <a:gd name="T6" fmla="*/ 814 w 1080"/>
                  <a:gd name="T7" fmla="*/ 142 h 1081"/>
                  <a:gd name="T8" fmla="*/ 818 w 1080"/>
                  <a:gd name="T9" fmla="*/ 54 h 1081"/>
                  <a:gd name="T10" fmla="*/ 686 w 1080"/>
                  <a:gd name="T11" fmla="*/ 0 h 1081"/>
                  <a:gd name="T12" fmla="*/ 606 w 1080"/>
                  <a:gd name="T13" fmla="*/ 76 h 1081"/>
                  <a:gd name="T14" fmla="*/ 516 w 1080"/>
                  <a:gd name="T15" fmla="*/ 88 h 1081"/>
                  <a:gd name="T16" fmla="*/ 418 w 1080"/>
                  <a:gd name="T17" fmla="*/ 36 h 1081"/>
                  <a:gd name="T18" fmla="*/ 324 w 1080"/>
                  <a:gd name="T19" fmla="*/ 22 h 1081"/>
                  <a:gd name="T20" fmla="*/ 268 w 1080"/>
                  <a:gd name="T21" fmla="*/ 98 h 1081"/>
                  <a:gd name="T22" fmla="*/ 236 w 1080"/>
                  <a:gd name="T23" fmla="*/ 204 h 1081"/>
                  <a:gd name="T24" fmla="*/ 162 w 1080"/>
                  <a:gd name="T25" fmla="*/ 258 h 1081"/>
                  <a:gd name="T26" fmla="*/ 54 w 1080"/>
                  <a:gd name="T27" fmla="*/ 262 h 1081"/>
                  <a:gd name="T28" fmla="*/ 0 w 1080"/>
                  <a:gd name="T29" fmla="*/ 394 h 1081"/>
                  <a:gd name="T30" fmla="*/ 64 w 1080"/>
                  <a:gd name="T31" fmla="*/ 452 h 1081"/>
                  <a:gd name="T32" fmla="*/ 88 w 1080"/>
                  <a:gd name="T33" fmla="*/ 540 h 1081"/>
                  <a:gd name="T34" fmla="*/ 50 w 1080"/>
                  <a:gd name="T35" fmla="*/ 646 h 1081"/>
                  <a:gd name="T36" fmla="*/ 10 w 1080"/>
                  <a:gd name="T37" fmla="*/ 723 h 1081"/>
                  <a:gd name="T38" fmla="*/ 76 w 1080"/>
                  <a:gd name="T39" fmla="*/ 813 h 1081"/>
                  <a:gd name="T40" fmla="*/ 184 w 1080"/>
                  <a:gd name="T41" fmla="*/ 831 h 1081"/>
                  <a:gd name="T42" fmla="*/ 248 w 1080"/>
                  <a:gd name="T43" fmla="*/ 897 h 1081"/>
                  <a:gd name="T44" fmla="*/ 266 w 1080"/>
                  <a:gd name="T45" fmla="*/ 1005 h 1081"/>
                  <a:gd name="T46" fmla="*/ 358 w 1080"/>
                  <a:gd name="T47" fmla="*/ 1071 h 1081"/>
                  <a:gd name="T48" fmla="*/ 434 w 1080"/>
                  <a:gd name="T49" fmla="*/ 1029 h 1081"/>
                  <a:gd name="T50" fmla="*/ 540 w 1080"/>
                  <a:gd name="T51" fmla="*/ 991 h 1081"/>
                  <a:gd name="T52" fmla="*/ 626 w 1080"/>
                  <a:gd name="T53" fmla="*/ 1017 h 1081"/>
                  <a:gd name="T54" fmla="*/ 686 w 1080"/>
                  <a:gd name="T55" fmla="*/ 1081 h 1081"/>
                  <a:gd name="T56" fmla="*/ 818 w 1080"/>
                  <a:gd name="T57" fmla="*/ 1027 h 1081"/>
                  <a:gd name="T58" fmla="*/ 820 w 1080"/>
                  <a:gd name="T59" fmla="*/ 917 h 1081"/>
                  <a:gd name="T60" fmla="*/ 876 w 1080"/>
                  <a:gd name="T61" fmla="*/ 845 h 1081"/>
                  <a:gd name="T62" fmla="*/ 982 w 1080"/>
                  <a:gd name="T63" fmla="*/ 811 h 1081"/>
                  <a:gd name="T64" fmla="*/ 1056 w 1080"/>
                  <a:gd name="T65" fmla="*/ 755 h 1081"/>
                  <a:gd name="T66" fmla="*/ 1044 w 1080"/>
                  <a:gd name="T67" fmla="*/ 662 h 1081"/>
                  <a:gd name="T68" fmla="*/ 992 w 1080"/>
                  <a:gd name="T69" fmla="*/ 564 h 1081"/>
                  <a:gd name="T70" fmla="*/ 1004 w 1080"/>
                  <a:gd name="T71" fmla="*/ 472 h 1081"/>
                  <a:gd name="T72" fmla="*/ 1080 w 1080"/>
                  <a:gd name="T73" fmla="*/ 394 h 1081"/>
                  <a:gd name="T74" fmla="*/ 506 w 1080"/>
                  <a:gd name="T75" fmla="*/ 703 h 1081"/>
                  <a:gd name="T76" fmla="*/ 434 w 1080"/>
                  <a:gd name="T77" fmla="*/ 668 h 1081"/>
                  <a:gd name="T78" fmla="*/ 386 w 1080"/>
                  <a:gd name="T79" fmla="*/ 604 h 1081"/>
                  <a:gd name="T80" fmla="*/ 374 w 1080"/>
                  <a:gd name="T81" fmla="*/ 540 h 1081"/>
                  <a:gd name="T82" fmla="*/ 394 w 1080"/>
                  <a:gd name="T83" fmla="*/ 462 h 1081"/>
                  <a:gd name="T84" fmla="*/ 446 w 1080"/>
                  <a:gd name="T85" fmla="*/ 402 h 1081"/>
                  <a:gd name="T86" fmla="*/ 522 w 1080"/>
                  <a:gd name="T87" fmla="*/ 376 h 1081"/>
                  <a:gd name="T88" fmla="*/ 588 w 1080"/>
                  <a:gd name="T89" fmla="*/ 382 h 1081"/>
                  <a:gd name="T90" fmla="*/ 656 w 1080"/>
                  <a:gd name="T91" fmla="*/ 424 h 1081"/>
                  <a:gd name="T92" fmla="*/ 698 w 1080"/>
                  <a:gd name="T93" fmla="*/ 490 h 1081"/>
                  <a:gd name="T94" fmla="*/ 704 w 1080"/>
                  <a:gd name="T95" fmla="*/ 556 h 1081"/>
                  <a:gd name="T96" fmla="*/ 676 w 1080"/>
                  <a:gd name="T97" fmla="*/ 632 h 1081"/>
                  <a:gd name="T98" fmla="*/ 618 w 1080"/>
                  <a:gd name="T99" fmla="*/ 687 h 1081"/>
                  <a:gd name="T100" fmla="*/ 540 w 1080"/>
                  <a:gd name="T101" fmla="*/ 707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1081">
                    <a:moveTo>
                      <a:pt x="1080" y="394"/>
                    </a:moveTo>
                    <a:lnTo>
                      <a:pt x="1080" y="394"/>
                    </a:lnTo>
                    <a:lnTo>
                      <a:pt x="1070" y="358"/>
                    </a:lnTo>
                    <a:lnTo>
                      <a:pt x="1056" y="326"/>
                    </a:lnTo>
                    <a:lnTo>
                      <a:pt x="1042" y="294"/>
                    </a:lnTo>
                    <a:lnTo>
                      <a:pt x="1026" y="262"/>
                    </a:lnTo>
                    <a:lnTo>
                      <a:pt x="1026" y="262"/>
                    </a:lnTo>
                    <a:lnTo>
                      <a:pt x="1004" y="268"/>
                    </a:lnTo>
                    <a:lnTo>
                      <a:pt x="982" y="270"/>
                    </a:lnTo>
                    <a:lnTo>
                      <a:pt x="960" y="268"/>
                    </a:lnTo>
                    <a:lnTo>
                      <a:pt x="938" y="266"/>
                    </a:lnTo>
                    <a:lnTo>
                      <a:pt x="916" y="258"/>
                    </a:lnTo>
                    <a:lnTo>
                      <a:pt x="896" y="250"/>
                    </a:lnTo>
                    <a:lnTo>
                      <a:pt x="876" y="236"/>
                    </a:lnTo>
                    <a:lnTo>
                      <a:pt x="858" y="222"/>
                    </a:lnTo>
                    <a:lnTo>
                      <a:pt x="858" y="222"/>
                    </a:lnTo>
                    <a:lnTo>
                      <a:pt x="842" y="204"/>
                    </a:lnTo>
                    <a:lnTo>
                      <a:pt x="830" y="184"/>
                    </a:lnTo>
                    <a:lnTo>
                      <a:pt x="820" y="164"/>
                    </a:lnTo>
                    <a:lnTo>
                      <a:pt x="814" y="142"/>
                    </a:lnTo>
                    <a:lnTo>
                      <a:pt x="810" y="120"/>
                    </a:lnTo>
                    <a:lnTo>
                      <a:pt x="810" y="98"/>
                    </a:lnTo>
                    <a:lnTo>
                      <a:pt x="812" y="76"/>
                    </a:lnTo>
                    <a:lnTo>
                      <a:pt x="818" y="54"/>
                    </a:lnTo>
                    <a:lnTo>
                      <a:pt x="818" y="54"/>
                    </a:lnTo>
                    <a:lnTo>
                      <a:pt x="786" y="38"/>
                    </a:lnTo>
                    <a:lnTo>
                      <a:pt x="754" y="22"/>
                    </a:lnTo>
                    <a:lnTo>
                      <a:pt x="720" y="10"/>
                    </a:lnTo>
                    <a:lnTo>
                      <a:pt x="686" y="0"/>
                    </a:lnTo>
                    <a:lnTo>
                      <a:pt x="686" y="0"/>
                    </a:lnTo>
                    <a:lnTo>
                      <a:pt x="674" y="18"/>
                    </a:lnTo>
                    <a:lnTo>
                      <a:pt x="660" y="36"/>
                    </a:lnTo>
                    <a:lnTo>
                      <a:pt x="644" y="52"/>
                    </a:lnTo>
                    <a:lnTo>
                      <a:pt x="626" y="64"/>
                    </a:lnTo>
                    <a:lnTo>
                      <a:pt x="606" y="76"/>
                    </a:lnTo>
                    <a:lnTo>
                      <a:pt x="586" y="82"/>
                    </a:lnTo>
                    <a:lnTo>
                      <a:pt x="562" y="88"/>
                    </a:lnTo>
                    <a:lnTo>
                      <a:pt x="540" y="90"/>
                    </a:lnTo>
                    <a:lnTo>
                      <a:pt x="540" y="90"/>
                    </a:lnTo>
                    <a:lnTo>
                      <a:pt x="516" y="88"/>
                    </a:lnTo>
                    <a:lnTo>
                      <a:pt x="494" y="82"/>
                    </a:lnTo>
                    <a:lnTo>
                      <a:pt x="472" y="76"/>
                    </a:lnTo>
                    <a:lnTo>
                      <a:pt x="452" y="64"/>
                    </a:lnTo>
                    <a:lnTo>
                      <a:pt x="434" y="52"/>
                    </a:lnTo>
                    <a:lnTo>
                      <a:pt x="418" y="36"/>
                    </a:lnTo>
                    <a:lnTo>
                      <a:pt x="404" y="18"/>
                    </a:lnTo>
                    <a:lnTo>
                      <a:pt x="392" y="0"/>
                    </a:lnTo>
                    <a:lnTo>
                      <a:pt x="392" y="0"/>
                    </a:lnTo>
                    <a:lnTo>
                      <a:pt x="358" y="10"/>
                    </a:lnTo>
                    <a:lnTo>
                      <a:pt x="324" y="22"/>
                    </a:lnTo>
                    <a:lnTo>
                      <a:pt x="292" y="38"/>
                    </a:lnTo>
                    <a:lnTo>
                      <a:pt x="262" y="54"/>
                    </a:lnTo>
                    <a:lnTo>
                      <a:pt x="262" y="54"/>
                    </a:lnTo>
                    <a:lnTo>
                      <a:pt x="266" y="76"/>
                    </a:lnTo>
                    <a:lnTo>
                      <a:pt x="268" y="98"/>
                    </a:lnTo>
                    <a:lnTo>
                      <a:pt x="268" y="120"/>
                    </a:lnTo>
                    <a:lnTo>
                      <a:pt x="264" y="142"/>
                    </a:lnTo>
                    <a:lnTo>
                      <a:pt x="258" y="164"/>
                    </a:lnTo>
                    <a:lnTo>
                      <a:pt x="248" y="184"/>
                    </a:lnTo>
                    <a:lnTo>
                      <a:pt x="236" y="204"/>
                    </a:lnTo>
                    <a:lnTo>
                      <a:pt x="220" y="222"/>
                    </a:lnTo>
                    <a:lnTo>
                      <a:pt x="220" y="222"/>
                    </a:lnTo>
                    <a:lnTo>
                      <a:pt x="202" y="236"/>
                    </a:lnTo>
                    <a:lnTo>
                      <a:pt x="184" y="250"/>
                    </a:lnTo>
                    <a:lnTo>
                      <a:pt x="162" y="258"/>
                    </a:lnTo>
                    <a:lnTo>
                      <a:pt x="142" y="266"/>
                    </a:lnTo>
                    <a:lnTo>
                      <a:pt x="120" y="270"/>
                    </a:lnTo>
                    <a:lnTo>
                      <a:pt x="98" y="270"/>
                    </a:lnTo>
                    <a:lnTo>
                      <a:pt x="76" y="268"/>
                    </a:lnTo>
                    <a:lnTo>
                      <a:pt x="54" y="262"/>
                    </a:lnTo>
                    <a:lnTo>
                      <a:pt x="54" y="262"/>
                    </a:lnTo>
                    <a:lnTo>
                      <a:pt x="38" y="294"/>
                    </a:lnTo>
                    <a:lnTo>
                      <a:pt x="22" y="326"/>
                    </a:lnTo>
                    <a:lnTo>
                      <a:pt x="10" y="358"/>
                    </a:lnTo>
                    <a:lnTo>
                      <a:pt x="0" y="394"/>
                    </a:lnTo>
                    <a:lnTo>
                      <a:pt x="0" y="394"/>
                    </a:lnTo>
                    <a:lnTo>
                      <a:pt x="18" y="404"/>
                    </a:lnTo>
                    <a:lnTo>
                      <a:pt x="36" y="418"/>
                    </a:lnTo>
                    <a:lnTo>
                      <a:pt x="50" y="434"/>
                    </a:lnTo>
                    <a:lnTo>
                      <a:pt x="64" y="452"/>
                    </a:lnTo>
                    <a:lnTo>
                      <a:pt x="74" y="472"/>
                    </a:lnTo>
                    <a:lnTo>
                      <a:pt x="82" y="494"/>
                    </a:lnTo>
                    <a:lnTo>
                      <a:pt x="88" y="516"/>
                    </a:lnTo>
                    <a:lnTo>
                      <a:pt x="88" y="540"/>
                    </a:lnTo>
                    <a:lnTo>
                      <a:pt x="88" y="540"/>
                    </a:lnTo>
                    <a:lnTo>
                      <a:pt x="88" y="564"/>
                    </a:lnTo>
                    <a:lnTo>
                      <a:pt x="82" y="586"/>
                    </a:lnTo>
                    <a:lnTo>
                      <a:pt x="74" y="608"/>
                    </a:lnTo>
                    <a:lnTo>
                      <a:pt x="64" y="628"/>
                    </a:lnTo>
                    <a:lnTo>
                      <a:pt x="50" y="646"/>
                    </a:lnTo>
                    <a:lnTo>
                      <a:pt x="36" y="662"/>
                    </a:lnTo>
                    <a:lnTo>
                      <a:pt x="18" y="677"/>
                    </a:lnTo>
                    <a:lnTo>
                      <a:pt x="0" y="687"/>
                    </a:lnTo>
                    <a:lnTo>
                      <a:pt x="0" y="687"/>
                    </a:lnTo>
                    <a:lnTo>
                      <a:pt x="10" y="723"/>
                    </a:lnTo>
                    <a:lnTo>
                      <a:pt x="22" y="755"/>
                    </a:lnTo>
                    <a:lnTo>
                      <a:pt x="36" y="787"/>
                    </a:lnTo>
                    <a:lnTo>
                      <a:pt x="54" y="819"/>
                    </a:lnTo>
                    <a:lnTo>
                      <a:pt x="54" y="819"/>
                    </a:lnTo>
                    <a:lnTo>
                      <a:pt x="76" y="813"/>
                    </a:lnTo>
                    <a:lnTo>
                      <a:pt x="98" y="811"/>
                    </a:lnTo>
                    <a:lnTo>
                      <a:pt x="120" y="813"/>
                    </a:lnTo>
                    <a:lnTo>
                      <a:pt x="142" y="815"/>
                    </a:lnTo>
                    <a:lnTo>
                      <a:pt x="162" y="823"/>
                    </a:lnTo>
                    <a:lnTo>
                      <a:pt x="184" y="831"/>
                    </a:lnTo>
                    <a:lnTo>
                      <a:pt x="202" y="845"/>
                    </a:lnTo>
                    <a:lnTo>
                      <a:pt x="220" y="859"/>
                    </a:lnTo>
                    <a:lnTo>
                      <a:pt x="220" y="859"/>
                    </a:lnTo>
                    <a:lnTo>
                      <a:pt x="236" y="877"/>
                    </a:lnTo>
                    <a:lnTo>
                      <a:pt x="248" y="897"/>
                    </a:lnTo>
                    <a:lnTo>
                      <a:pt x="258" y="917"/>
                    </a:lnTo>
                    <a:lnTo>
                      <a:pt x="264" y="939"/>
                    </a:lnTo>
                    <a:lnTo>
                      <a:pt x="268" y="961"/>
                    </a:lnTo>
                    <a:lnTo>
                      <a:pt x="268" y="983"/>
                    </a:lnTo>
                    <a:lnTo>
                      <a:pt x="266" y="1005"/>
                    </a:lnTo>
                    <a:lnTo>
                      <a:pt x="262" y="1027"/>
                    </a:lnTo>
                    <a:lnTo>
                      <a:pt x="262" y="1027"/>
                    </a:lnTo>
                    <a:lnTo>
                      <a:pt x="292" y="1043"/>
                    </a:lnTo>
                    <a:lnTo>
                      <a:pt x="324" y="1059"/>
                    </a:lnTo>
                    <a:lnTo>
                      <a:pt x="358" y="1071"/>
                    </a:lnTo>
                    <a:lnTo>
                      <a:pt x="392" y="1081"/>
                    </a:lnTo>
                    <a:lnTo>
                      <a:pt x="392" y="1081"/>
                    </a:lnTo>
                    <a:lnTo>
                      <a:pt x="404" y="1063"/>
                    </a:lnTo>
                    <a:lnTo>
                      <a:pt x="418" y="1045"/>
                    </a:lnTo>
                    <a:lnTo>
                      <a:pt x="434" y="1029"/>
                    </a:lnTo>
                    <a:lnTo>
                      <a:pt x="452" y="1017"/>
                    </a:lnTo>
                    <a:lnTo>
                      <a:pt x="472" y="1007"/>
                    </a:lnTo>
                    <a:lnTo>
                      <a:pt x="494" y="999"/>
                    </a:lnTo>
                    <a:lnTo>
                      <a:pt x="516" y="993"/>
                    </a:lnTo>
                    <a:lnTo>
                      <a:pt x="540" y="991"/>
                    </a:lnTo>
                    <a:lnTo>
                      <a:pt x="540" y="991"/>
                    </a:lnTo>
                    <a:lnTo>
                      <a:pt x="562" y="993"/>
                    </a:lnTo>
                    <a:lnTo>
                      <a:pt x="586" y="999"/>
                    </a:lnTo>
                    <a:lnTo>
                      <a:pt x="606" y="1007"/>
                    </a:lnTo>
                    <a:lnTo>
                      <a:pt x="626" y="1017"/>
                    </a:lnTo>
                    <a:lnTo>
                      <a:pt x="644" y="1029"/>
                    </a:lnTo>
                    <a:lnTo>
                      <a:pt x="660" y="1045"/>
                    </a:lnTo>
                    <a:lnTo>
                      <a:pt x="674" y="1063"/>
                    </a:lnTo>
                    <a:lnTo>
                      <a:pt x="686" y="1081"/>
                    </a:lnTo>
                    <a:lnTo>
                      <a:pt x="686" y="1081"/>
                    </a:lnTo>
                    <a:lnTo>
                      <a:pt x="720" y="1071"/>
                    </a:lnTo>
                    <a:lnTo>
                      <a:pt x="754" y="1059"/>
                    </a:lnTo>
                    <a:lnTo>
                      <a:pt x="786" y="1043"/>
                    </a:lnTo>
                    <a:lnTo>
                      <a:pt x="818" y="1027"/>
                    </a:lnTo>
                    <a:lnTo>
                      <a:pt x="818" y="1027"/>
                    </a:lnTo>
                    <a:lnTo>
                      <a:pt x="812" y="1005"/>
                    </a:lnTo>
                    <a:lnTo>
                      <a:pt x="810" y="983"/>
                    </a:lnTo>
                    <a:lnTo>
                      <a:pt x="810" y="961"/>
                    </a:lnTo>
                    <a:lnTo>
                      <a:pt x="814" y="939"/>
                    </a:lnTo>
                    <a:lnTo>
                      <a:pt x="820" y="917"/>
                    </a:lnTo>
                    <a:lnTo>
                      <a:pt x="830" y="897"/>
                    </a:lnTo>
                    <a:lnTo>
                      <a:pt x="842" y="877"/>
                    </a:lnTo>
                    <a:lnTo>
                      <a:pt x="858" y="859"/>
                    </a:lnTo>
                    <a:lnTo>
                      <a:pt x="858" y="859"/>
                    </a:lnTo>
                    <a:lnTo>
                      <a:pt x="876" y="845"/>
                    </a:lnTo>
                    <a:lnTo>
                      <a:pt x="896" y="831"/>
                    </a:lnTo>
                    <a:lnTo>
                      <a:pt x="916" y="823"/>
                    </a:lnTo>
                    <a:lnTo>
                      <a:pt x="938" y="815"/>
                    </a:lnTo>
                    <a:lnTo>
                      <a:pt x="960" y="813"/>
                    </a:lnTo>
                    <a:lnTo>
                      <a:pt x="982" y="811"/>
                    </a:lnTo>
                    <a:lnTo>
                      <a:pt x="1004" y="813"/>
                    </a:lnTo>
                    <a:lnTo>
                      <a:pt x="1026" y="819"/>
                    </a:lnTo>
                    <a:lnTo>
                      <a:pt x="1026" y="819"/>
                    </a:lnTo>
                    <a:lnTo>
                      <a:pt x="1042" y="787"/>
                    </a:lnTo>
                    <a:lnTo>
                      <a:pt x="1056" y="755"/>
                    </a:lnTo>
                    <a:lnTo>
                      <a:pt x="1070" y="723"/>
                    </a:lnTo>
                    <a:lnTo>
                      <a:pt x="1080" y="687"/>
                    </a:lnTo>
                    <a:lnTo>
                      <a:pt x="1080" y="687"/>
                    </a:lnTo>
                    <a:lnTo>
                      <a:pt x="1060" y="677"/>
                    </a:lnTo>
                    <a:lnTo>
                      <a:pt x="1044" y="662"/>
                    </a:lnTo>
                    <a:lnTo>
                      <a:pt x="1028" y="646"/>
                    </a:lnTo>
                    <a:lnTo>
                      <a:pt x="1014" y="628"/>
                    </a:lnTo>
                    <a:lnTo>
                      <a:pt x="1004" y="608"/>
                    </a:lnTo>
                    <a:lnTo>
                      <a:pt x="996" y="586"/>
                    </a:lnTo>
                    <a:lnTo>
                      <a:pt x="992" y="564"/>
                    </a:lnTo>
                    <a:lnTo>
                      <a:pt x="990" y="540"/>
                    </a:lnTo>
                    <a:lnTo>
                      <a:pt x="990" y="540"/>
                    </a:lnTo>
                    <a:lnTo>
                      <a:pt x="992" y="516"/>
                    </a:lnTo>
                    <a:lnTo>
                      <a:pt x="996" y="494"/>
                    </a:lnTo>
                    <a:lnTo>
                      <a:pt x="1004" y="472"/>
                    </a:lnTo>
                    <a:lnTo>
                      <a:pt x="1014" y="452"/>
                    </a:lnTo>
                    <a:lnTo>
                      <a:pt x="1028" y="434"/>
                    </a:lnTo>
                    <a:lnTo>
                      <a:pt x="1044" y="418"/>
                    </a:lnTo>
                    <a:lnTo>
                      <a:pt x="1060" y="404"/>
                    </a:lnTo>
                    <a:lnTo>
                      <a:pt x="1080" y="394"/>
                    </a:lnTo>
                    <a:lnTo>
                      <a:pt x="1080" y="394"/>
                    </a:lnTo>
                    <a:close/>
                    <a:moveTo>
                      <a:pt x="540" y="707"/>
                    </a:moveTo>
                    <a:lnTo>
                      <a:pt x="540" y="707"/>
                    </a:lnTo>
                    <a:lnTo>
                      <a:pt x="522" y="705"/>
                    </a:lnTo>
                    <a:lnTo>
                      <a:pt x="506" y="703"/>
                    </a:lnTo>
                    <a:lnTo>
                      <a:pt x="490" y="699"/>
                    </a:lnTo>
                    <a:lnTo>
                      <a:pt x="474" y="693"/>
                    </a:lnTo>
                    <a:lnTo>
                      <a:pt x="460" y="687"/>
                    </a:lnTo>
                    <a:lnTo>
                      <a:pt x="446" y="679"/>
                    </a:lnTo>
                    <a:lnTo>
                      <a:pt x="434" y="668"/>
                    </a:lnTo>
                    <a:lnTo>
                      <a:pt x="422" y="658"/>
                    </a:lnTo>
                    <a:lnTo>
                      <a:pt x="412" y="646"/>
                    </a:lnTo>
                    <a:lnTo>
                      <a:pt x="402" y="632"/>
                    </a:lnTo>
                    <a:lnTo>
                      <a:pt x="394" y="618"/>
                    </a:lnTo>
                    <a:lnTo>
                      <a:pt x="386" y="604"/>
                    </a:lnTo>
                    <a:lnTo>
                      <a:pt x="382" y="590"/>
                    </a:lnTo>
                    <a:lnTo>
                      <a:pt x="378" y="574"/>
                    </a:lnTo>
                    <a:lnTo>
                      <a:pt x="374" y="556"/>
                    </a:lnTo>
                    <a:lnTo>
                      <a:pt x="374" y="540"/>
                    </a:lnTo>
                    <a:lnTo>
                      <a:pt x="374" y="540"/>
                    </a:lnTo>
                    <a:lnTo>
                      <a:pt x="374" y="524"/>
                    </a:lnTo>
                    <a:lnTo>
                      <a:pt x="378" y="506"/>
                    </a:lnTo>
                    <a:lnTo>
                      <a:pt x="382" y="490"/>
                    </a:lnTo>
                    <a:lnTo>
                      <a:pt x="386" y="476"/>
                    </a:lnTo>
                    <a:lnTo>
                      <a:pt x="394" y="462"/>
                    </a:lnTo>
                    <a:lnTo>
                      <a:pt x="402" y="448"/>
                    </a:lnTo>
                    <a:lnTo>
                      <a:pt x="412" y="434"/>
                    </a:lnTo>
                    <a:lnTo>
                      <a:pt x="422" y="424"/>
                    </a:lnTo>
                    <a:lnTo>
                      <a:pt x="434" y="412"/>
                    </a:lnTo>
                    <a:lnTo>
                      <a:pt x="446" y="402"/>
                    </a:lnTo>
                    <a:lnTo>
                      <a:pt x="460" y="394"/>
                    </a:lnTo>
                    <a:lnTo>
                      <a:pt x="474" y="388"/>
                    </a:lnTo>
                    <a:lnTo>
                      <a:pt x="490" y="382"/>
                    </a:lnTo>
                    <a:lnTo>
                      <a:pt x="506" y="378"/>
                    </a:lnTo>
                    <a:lnTo>
                      <a:pt x="522" y="376"/>
                    </a:lnTo>
                    <a:lnTo>
                      <a:pt x="540" y="374"/>
                    </a:lnTo>
                    <a:lnTo>
                      <a:pt x="540" y="374"/>
                    </a:lnTo>
                    <a:lnTo>
                      <a:pt x="556" y="376"/>
                    </a:lnTo>
                    <a:lnTo>
                      <a:pt x="572" y="378"/>
                    </a:lnTo>
                    <a:lnTo>
                      <a:pt x="588" y="382"/>
                    </a:lnTo>
                    <a:lnTo>
                      <a:pt x="604" y="388"/>
                    </a:lnTo>
                    <a:lnTo>
                      <a:pt x="618" y="394"/>
                    </a:lnTo>
                    <a:lnTo>
                      <a:pt x="632" y="402"/>
                    </a:lnTo>
                    <a:lnTo>
                      <a:pt x="644" y="412"/>
                    </a:lnTo>
                    <a:lnTo>
                      <a:pt x="656" y="424"/>
                    </a:lnTo>
                    <a:lnTo>
                      <a:pt x="668" y="434"/>
                    </a:lnTo>
                    <a:lnTo>
                      <a:pt x="676" y="448"/>
                    </a:lnTo>
                    <a:lnTo>
                      <a:pt x="684" y="462"/>
                    </a:lnTo>
                    <a:lnTo>
                      <a:pt x="692" y="476"/>
                    </a:lnTo>
                    <a:lnTo>
                      <a:pt x="698" y="490"/>
                    </a:lnTo>
                    <a:lnTo>
                      <a:pt x="702" y="506"/>
                    </a:lnTo>
                    <a:lnTo>
                      <a:pt x="704" y="524"/>
                    </a:lnTo>
                    <a:lnTo>
                      <a:pt x="704" y="540"/>
                    </a:lnTo>
                    <a:lnTo>
                      <a:pt x="704" y="540"/>
                    </a:lnTo>
                    <a:lnTo>
                      <a:pt x="704" y="556"/>
                    </a:lnTo>
                    <a:lnTo>
                      <a:pt x="702" y="574"/>
                    </a:lnTo>
                    <a:lnTo>
                      <a:pt x="698" y="590"/>
                    </a:lnTo>
                    <a:lnTo>
                      <a:pt x="692" y="604"/>
                    </a:lnTo>
                    <a:lnTo>
                      <a:pt x="684" y="618"/>
                    </a:lnTo>
                    <a:lnTo>
                      <a:pt x="676" y="632"/>
                    </a:lnTo>
                    <a:lnTo>
                      <a:pt x="668" y="646"/>
                    </a:lnTo>
                    <a:lnTo>
                      <a:pt x="656" y="658"/>
                    </a:lnTo>
                    <a:lnTo>
                      <a:pt x="644" y="668"/>
                    </a:lnTo>
                    <a:lnTo>
                      <a:pt x="632" y="679"/>
                    </a:lnTo>
                    <a:lnTo>
                      <a:pt x="618" y="687"/>
                    </a:lnTo>
                    <a:lnTo>
                      <a:pt x="604" y="693"/>
                    </a:lnTo>
                    <a:lnTo>
                      <a:pt x="588" y="699"/>
                    </a:lnTo>
                    <a:lnTo>
                      <a:pt x="572" y="703"/>
                    </a:lnTo>
                    <a:lnTo>
                      <a:pt x="556" y="705"/>
                    </a:lnTo>
                    <a:lnTo>
                      <a:pt x="540" y="707"/>
                    </a:lnTo>
                    <a:lnTo>
                      <a:pt x="540" y="70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25" name="Rectangle 15">
                <a:extLst>
                  <a:ext uri="{FF2B5EF4-FFF2-40B4-BE49-F238E27FC236}">
                    <a16:creationId xmlns:a16="http://schemas.microsoft.com/office/drawing/2014/main" id="{50653596-526B-41B2-A28B-48403C4BAC1A}"/>
                  </a:ext>
                </a:extLst>
              </p:cNvPr>
              <p:cNvSpPr>
                <a:spLocks noChangeArrowheads="1"/>
              </p:cNvSpPr>
              <p:nvPr/>
            </p:nvSpPr>
            <p:spPr bwMode="auto">
              <a:xfrm>
                <a:off x="5877159" y="1812791"/>
                <a:ext cx="260" cy="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128" name="Group 118">
            <a:extLst>
              <a:ext uri="{FF2B5EF4-FFF2-40B4-BE49-F238E27FC236}">
                <a16:creationId xmlns:a16="http://schemas.microsoft.com/office/drawing/2014/main" id="{7606E816-1D3C-41ED-9CB0-07D708C3E5FE}"/>
              </a:ext>
            </a:extLst>
          </p:cNvPr>
          <p:cNvGrpSpPr/>
          <p:nvPr/>
        </p:nvGrpSpPr>
        <p:grpSpPr>
          <a:xfrm>
            <a:off x="10850579" y="138799"/>
            <a:ext cx="190315" cy="323536"/>
            <a:chOff x="7994333" y="3881436"/>
            <a:chExt cx="142875" cy="242888"/>
          </a:xfrm>
          <a:solidFill>
            <a:schemeClr val="bg1">
              <a:lumMod val="85000"/>
            </a:schemeClr>
          </a:solidFill>
        </p:grpSpPr>
        <p:sp>
          <p:nvSpPr>
            <p:cNvPr id="129" name="Rectangle 99">
              <a:extLst>
                <a:ext uri="{FF2B5EF4-FFF2-40B4-BE49-F238E27FC236}">
                  <a16:creationId xmlns:a16="http://schemas.microsoft.com/office/drawing/2014/main" id="{BA137129-EE77-4952-B162-A0079AD9B0DF}"/>
                </a:ext>
              </a:extLst>
            </p:cNvPr>
            <p:cNvSpPr>
              <a:spLocks noChangeArrowheads="1"/>
            </p:cNvSpPr>
            <p:nvPr/>
          </p:nvSpPr>
          <p:spPr bwMode="auto">
            <a:xfrm>
              <a:off x="8003858" y="3924298"/>
              <a:ext cx="15875"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0" name="Freeform 100">
              <a:extLst>
                <a:ext uri="{FF2B5EF4-FFF2-40B4-BE49-F238E27FC236}">
                  <a16:creationId xmlns:a16="http://schemas.microsoft.com/office/drawing/2014/main" id="{7D96CE97-E862-4C3D-B489-ACEA6597DD9C}"/>
                </a:ext>
              </a:extLst>
            </p:cNvPr>
            <p:cNvSpPr>
              <a:spLocks/>
            </p:cNvSpPr>
            <p:nvPr/>
          </p:nvSpPr>
          <p:spPr bwMode="auto">
            <a:xfrm>
              <a:off x="7994333" y="4011611"/>
              <a:ext cx="34925" cy="109538"/>
            </a:xfrm>
            <a:custGeom>
              <a:avLst/>
              <a:gdLst>
                <a:gd name="T0" fmla="*/ 16 w 16"/>
                <a:gd name="T1" fmla="*/ 0 h 51"/>
                <a:gd name="T2" fmla="*/ 16 w 16"/>
                <a:gd name="T3" fmla="*/ 43 h 51"/>
                <a:gd name="T4" fmla="*/ 16 w 16"/>
                <a:gd name="T5" fmla="*/ 46 h 51"/>
                <a:gd name="T6" fmla="*/ 14 w 16"/>
                <a:gd name="T7" fmla="*/ 49 h 51"/>
                <a:gd name="T8" fmla="*/ 11 w 16"/>
                <a:gd name="T9" fmla="*/ 51 h 51"/>
                <a:gd name="T10" fmla="*/ 8 w 16"/>
                <a:gd name="T11" fmla="*/ 51 h 51"/>
                <a:gd name="T12" fmla="*/ 5 w 16"/>
                <a:gd name="T13" fmla="*/ 51 h 51"/>
                <a:gd name="T14" fmla="*/ 2 w 16"/>
                <a:gd name="T15" fmla="*/ 49 h 51"/>
                <a:gd name="T16" fmla="*/ 0 w 16"/>
                <a:gd name="T17" fmla="*/ 46 h 51"/>
                <a:gd name="T18" fmla="*/ 0 w 16"/>
                <a:gd name="T19" fmla="*/ 43 h 51"/>
                <a:gd name="T20" fmla="*/ 0 w 16"/>
                <a:gd name="T21" fmla="*/ 0 h 51"/>
                <a:gd name="T22" fmla="*/ 16 w 16"/>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1">
                  <a:moveTo>
                    <a:pt x="16" y="0"/>
                  </a:moveTo>
                  <a:cubicBezTo>
                    <a:pt x="16" y="43"/>
                    <a:pt x="16" y="43"/>
                    <a:pt x="16" y="43"/>
                  </a:cubicBezTo>
                  <a:cubicBezTo>
                    <a:pt x="16" y="44"/>
                    <a:pt x="16" y="45"/>
                    <a:pt x="16" y="46"/>
                  </a:cubicBezTo>
                  <a:cubicBezTo>
                    <a:pt x="15" y="47"/>
                    <a:pt x="15" y="48"/>
                    <a:pt x="14" y="49"/>
                  </a:cubicBezTo>
                  <a:cubicBezTo>
                    <a:pt x="13" y="50"/>
                    <a:pt x="12" y="50"/>
                    <a:pt x="11" y="51"/>
                  </a:cubicBezTo>
                  <a:cubicBezTo>
                    <a:pt x="10" y="51"/>
                    <a:pt x="9" y="51"/>
                    <a:pt x="8" y="51"/>
                  </a:cubicBezTo>
                  <a:cubicBezTo>
                    <a:pt x="7" y="51"/>
                    <a:pt x="6" y="51"/>
                    <a:pt x="5" y="51"/>
                  </a:cubicBezTo>
                  <a:cubicBezTo>
                    <a:pt x="4" y="50"/>
                    <a:pt x="3" y="50"/>
                    <a:pt x="2" y="49"/>
                  </a:cubicBezTo>
                  <a:cubicBezTo>
                    <a:pt x="1" y="48"/>
                    <a:pt x="1" y="47"/>
                    <a:pt x="0" y="46"/>
                  </a:cubicBezTo>
                  <a:cubicBezTo>
                    <a:pt x="0" y="45"/>
                    <a:pt x="0" y="44"/>
                    <a:pt x="0" y="43"/>
                  </a:cubicBezTo>
                  <a:cubicBezTo>
                    <a:pt x="0" y="0"/>
                    <a:pt x="0" y="0"/>
                    <a:pt x="0" y="0"/>
                  </a:cubicBez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1" name="Freeform 101">
              <a:extLst>
                <a:ext uri="{FF2B5EF4-FFF2-40B4-BE49-F238E27FC236}">
                  <a16:creationId xmlns:a16="http://schemas.microsoft.com/office/drawing/2014/main" id="{9EC758CC-9481-4A3A-A03B-1373ED6D11D7}"/>
                </a:ext>
              </a:extLst>
            </p:cNvPr>
            <p:cNvSpPr>
              <a:spLocks/>
            </p:cNvSpPr>
            <p:nvPr/>
          </p:nvSpPr>
          <p:spPr bwMode="auto">
            <a:xfrm>
              <a:off x="7994333" y="3881436"/>
              <a:ext cx="34925" cy="52388"/>
            </a:xfrm>
            <a:custGeom>
              <a:avLst/>
              <a:gdLst>
                <a:gd name="T0" fmla="*/ 11 w 22"/>
                <a:gd name="T1" fmla="*/ 33 h 33"/>
                <a:gd name="T2" fmla="*/ 0 w 22"/>
                <a:gd name="T3" fmla="*/ 22 h 33"/>
                <a:gd name="T4" fmla="*/ 0 w 22"/>
                <a:gd name="T5" fmla="*/ 0 h 33"/>
                <a:gd name="T6" fmla="*/ 22 w 22"/>
                <a:gd name="T7" fmla="*/ 0 h 33"/>
                <a:gd name="T8" fmla="*/ 22 w 22"/>
                <a:gd name="T9" fmla="*/ 22 h 33"/>
                <a:gd name="T10" fmla="*/ 11 w 22"/>
                <a:gd name="T11" fmla="*/ 33 h 33"/>
              </a:gdLst>
              <a:ahLst/>
              <a:cxnLst>
                <a:cxn ang="0">
                  <a:pos x="T0" y="T1"/>
                </a:cxn>
                <a:cxn ang="0">
                  <a:pos x="T2" y="T3"/>
                </a:cxn>
                <a:cxn ang="0">
                  <a:pos x="T4" y="T5"/>
                </a:cxn>
                <a:cxn ang="0">
                  <a:pos x="T6" y="T7"/>
                </a:cxn>
                <a:cxn ang="0">
                  <a:pos x="T8" y="T9"/>
                </a:cxn>
                <a:cxn ang="0">
                  <a:pos x="T10" y="T11"/>
                </a:cxn>
              </a:cxnLst>
              <a:rect l="0" t="0" r="r" b="b"/>
              <a:pathLst>
                <a:path w="22" h="33">
                  <a:moveTo>
                    <a:pt x="11" y="33"/>
                  </a:moveTo>
                  <a:lnTo>
                    <a:pt x="0" y="22"/>
                  </a:lnTo>
                  <a:lnTo>
                    <a:pt x="0" y="0"/>
                  </a:lnTo>
                  <a:lnTo>
                    <a:pt x="22" y="0"/>
                  </a:lnTo>
                  <a:lnTo>
                    <a:pt x="22" y="22"/>
                  </a:lnTo>
                  <a:lnTo>
                    <a:pt x="1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2" name="Rectangle 102">
              <a:extLst>
                <a:ext uri="{FF2B5EF4-FFF2-40B4-BE49-F238E27FC236}">
                  <a16:creationId xmlns:a16="http://schemas.microsoft.com/office/drawing/2014/main" id="{972B9205-DB0F-4181-AF12-B16D36C26E51}"/>
                </a:ext>
              </a:extLst>
            </p:cNvPr>
            <p:cNvSpPr>
              <a:spLocks noChangeArrowheads="1"/>
            </p:cNvSpPr>
            <p:nvPr/>
          </p:nvSpPr>
          <p:spPr bwMode="auto">
            <a:xfrm>
              <a:off x="7994333" y="4025898"/>
              <a:ext cx="349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33" name="Freeform 103">
              <a:extLst>
                <a:ext uri="{FF2B5EF4-FFF2-40B4-BE49-F238E27FC236}">
                  <a16:creationId xmlns:a16="http://schemas.microsoft.com/office/drawing/2014/main" id="{7DC642DD-5923-4E71-826A-4FCEB327A26B}"/>
                </a:ext>
              </a:extLst>
            </p:cNvPr>
            <p:cNvSpPr>
              <a:spLocks noEditPoints="1"/>
            </p:cNvSpPr>
            <p:nvPr/>
          </p:nvSpPr>
          <p:spPr bwMode="auto">
            <a:xfrm>
              <a:off x="8059420" y="3881436"/>
              <a:ext cx="77788" cy="242888"/>
            </a:xfrm>
            <a:custGeom>
              <a:avLst/>
              <a:gdLst>
                <a:gd name="T0" fmla="*/ 18 w 36"/>
                <a:gd name="T1" fmla="*/ 108 h 112"/>
                <a:gd name="T2" fmla="*/ 14 w 36"/>
                <a:gd name="T3" fmla="*/ 104 h 112"/>
                <a:gd name="T4" fmla="*/ 18 w 36"/>
                <a:gd name="T5" fmla="*/ 100 h 112"/>
                <a:gd name="T6" fmla="*/ 22 w 36"/>
                <a:gd name="T7" fmla="*/ 104 h 112"/>
                <a:gd name="T8" fmla="*/ 18 w 36"/>
                <a:gd name="T9" fmla="*/ 108 h 112"/>
                <a:gd name="T10" fmla="*/ 34 w 36"/>
                <a:gd name="T11" fmla="*/ 9 h 112"/>
                <a:gd name="T12" fmla="*/ 30 w 36"/>
                <a:gd name="T13" fmla="*/ 3 h 112"/>
                <a:gd name="T14" fmla="*/ 26 w 36"/>
                <a:gd name="T15" fmla="*/ 0 h 112"/>
                <a:gd name="T16" fmla="*/ 26 w 36"/>
                <a:gd name="T17" fmla="*/ 20 h 112"/>
                <a:gd name="T18" fmla="*/ 10 w 36"/>
                <a:gd name="T19" fmla="*/ 20 h 112"/>
                <a:gd name="T20" fmla="*/ 10 w 36"/>
                <a:gd name="T21" fmla="*/ 0 h 112"/>
                <a:gd name="T22" fmla="*/ 5 w 36"/>
                <a:gd name="T23" fmla="*/ 3 h 112"/>
                <a:gd name="T24" fmla="*/ 1 w 36"/>
                <a:gd name="T25" fmla="*/ 9 h 112"/>
                <a:gd name="T26" fmla="*/ 0 w 36"/>
                <a:gd name="T27" fmla="*/ 15 h 112"/>
                <a:gd name="T28" fmla="*/ 1 w 36"/>
                <a:gd name="T29" fmla="*/ 22 h 112"/>
                <a:gd name="T30" fmla="*/ 5 w 36"/>
                <a:gd name="T31" fmla="*/ 28 h 112"/>
                <a:gd name="T32" fmla="*/ 7 w 36"/>
                <a:gd name="T33" fmla="*/ 30 h 112"/>
                <a:gd name="T34" fmla="*/ 10 w 36"/>
                <a:gd name="T35" fmla="*/ 31 h 112"/>
                <a:gd name="T36" fmla="*/ 10 w 36"/>
                <a:gd name="T37" fmla="*/ 103 h 112"/>
                <a:gd name="T38" fmla="*/ 10 w 36"/>
                <a:gd name="T39" fmla="*/ 107 h 112"/>
                <a:gd name="T40" fmla="*/ 12 w 36"/>
                <a:gd name="T41" fmla="*/ 109 h 112"/>
                <a:gd name="T42" fmla="*/ 15 w 36"/>
                <a:gd name="T43" fmla="*/ 111 h 112"/>
                <a:gd name="T44" fmla="*/ 18 w 36"/>
                <a:gd name="T45" fmla="*/ 112 h 112"/>
                <a:gd name="T46" fmla="*/ 21 w 36"/>
                <a:gd name="T47" fmla="*/ 111 h 112"/>
                <a:gd name="T48" fmla="*/ 24 w 36"/>
                <a:gd name="T49" fmla="*/ 109 h 112"/>
                <a:gd name="T50" fmla="*/ 25 w 36"/>
                <a:gd name="T51" fmla="*/ 107 h 112"/>
                <a:gd name="T52" fmla="*/ 26 w 36"/>
                <a:gd name="T53" fmla="*/ 103 h 112"/>
                <a:gd name="T54" fmla="*/ 26 w 36"/>
                <a:gd name="T55" fmla="*/ 31 h 112"/>
                <a:gd name="T56" fmla="*/ 28 w 36"/>
                <a:gd name="T57" fmla="*/ 30 h 112"/>
                <a:gd name="T58" fmla="*/ 30 w 36"/>
                <a:gd name="T59" fmla="*/ 28 h 112"/>
                <a:gd name="T60" fmla="*/ 34 w 36"/>
                <a:gd name="T61" fmla="*/ 22 h 112"/>
                <a:gd name="T62" fmla="*/ 36 w 36"/>
                <a:gd name="T63" fmla="*/ 15 h 112"/>
                <a:gd name="T64" fmla="*/ 34 w 36"/>
                <a:gd name="T65"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18" y="108"/>
                  </a:moveTo>
                  <a:cubicBezTo>
                    <a:pt x="16" y="108"/>
                    <a:pt x="14" y="106"/>
                    <a:pt x="14" y="104"/>
                  </a:cubicBezTo>
                  <a:cubicBezTo>
                    <a:pt x="14" y="101"/>
                    <a:pt x="16" y="100"/>
                    <a:pt x="18" y="100"/>
                  </a:cubicBezTo>
                  <a:cubicBezTo>
                    <a:pt x="20" y="100"/>
                    <a:pt x="22" y="101"/>
                    <a:pt x="22" y="104"/>
                  </a:cubicBezTo>
                  <a:cubicBezTo>
                    <a:pt x="22" y="106"/>
                    <a:pt x="20" y="108"/>
                    <a:pt x="18" y="108"/>
                  </a:cubicBezTo>
                  <a:moveTo>
                    <a:pt x="34" y="9"/>
                  </a:moveTo>
                  <a:cubicBezTo>
                    <a:pt x="33" y="7"/>
                    <a:pt x="32" y="5"/>
                    <a:pt x="30" y="3"/>
                  </a:cubicBezTo>
                  <a:cubicBezTo>
                    <a:pt x="29" y="1"/>
                    <a:pt x="27" y="0"/>
                    <a:pt x="26" y="0"/>
                  </a:cubicBezTo>
                  <a:cubicBezTo>
                    <a:pt x="26" y="20"/>
                    <a:pt x="26" y="20"/>
                    <a:pt x="26" y="20"/>
                  </a:cubicBezTo>
                  <a:cubicBezTo>
                    <a:pt x="10" y="20"/>
                    <a:pt x="10" y="20"/>
                    <a:pt x="10" y="20"/>
                  </a:cubicBezTo>
                  <a:cubicBezTo>
                    <a:pt x="10" y="0"/>
                    <a:pt x="10" y="0"/>
                    <a:pt x="10" y="0"/>
                  </a:cubicBezTo>
                  <a:cubicBezTo>
                    <a:pt x="8" y="0"/>
                    <a:pt x="7" y="1"/>
                    <a:pt x="5" y="3"/>
                  </a:cubicBezTo>
                  <a:cubicBezTo>
                    <a:pt x="3" y="5"/>
                    <a:pt x="2" y="7"/>
                    <a:pt x="1" y="9"/>
                  </a:cubicBezTo>
                  <a:cubicBezTo>
                    <a:pt x="0" y="11"/>
                    <a:pt x="0" y="13"/>
                    <a:pt x="0" y="15"/>
                  </a:cubicBezTo>
                  <a:cubicBezTo>
                    <a:pt x="0" y="18"/>
                    <a:pt x="0" y="20"/>
                    <a:pt x="1" y="22"/>
                  </a:cubicBezTo>
                  <a:cubicBezTo>
                    <a:pt x="2" y="24"/>
                    <a:pt x="3" y="26"/>
                    <a:pt x="5" y="28"/>
                  </a:cubicBezTo>
                  <a:cubicBezTo>
                    <a:pt x="6" y="29"/>
                    <a:pt x="7" y="29"/>
                    <a:pt x="7" y="30"/>
                  </a:cubicBezTo>
                  <a:cubicBezTo>
                    <a:pt x="8" y="30"/>
                    <a:pt x="9" y="31"/>
                    <a:pt x="10" y="31"/>
                  </a:cubicBezTo>
                  <a:cubicBezTo>
                    <a:pt x="10" y="103"/>
                    <a:pt x="10" y="103"/>
                    <a:pt x="10" y="103"/>
                  </a:cubicBezTo>
                  <a:cubicBezTo>
                    <a:pt x="10" y="105"/>
                    <a:pt x="10" y="106"/>
                    <a:pt x="10" y="107"/>
                  </a:cubicBezTo>
                  <a:cubicBezTo>
                    <a:pt x="11" y="108"/>
                    <a:pt x="11" y="108"/>
                    <a:pt x="12" y="109"/>
                  </a:cubicBezTo>
                  <a:cubicBezTo>
                    <a:pt x="13" y="110"/>
                    <a:pt x="14" y="111"/>
                    <a:pt x="15" y="111"/>
                  </a:cubicBezTo>
                  <a:cubicBezTo>
                    <a:pt x="16" y="111"/>
                    <a:pt x="17" y="112"/>
                    <a:pt x="18" y="112"/>
                  </a:cubicBezTo>
                  <a:cubicBezTo>
                    <a:pt x="19" y="112"/>
                    <a:pt x="20" y="111"/>
                    <a:pt x="21" y="111"/>
                  </a:cubicBezTo>
                  <a:cubicBezTo>
                    <a:pt x="22" y="111"/>
                    <a:pt x="23" y="110"/>
                    <a:pt x="24" y="109"/>
                  </a:cubicBezTo>
                  <a:cubicBezTo>
                    <a:pt x="24" y="108"/>
                    <a:pt x="25" y="108"/>
                    <a:pt x="25" y="107"/>
                  </a:cubicBezTo>
                  <a:cubicBezTo>
                    <a:pt x="26" y="106"/>
                    <a:pt x="26" y="105"/>
                    <a:pt x="26" y="103"/>
                  </a:cubicBezTo>
                  <a:cubicBezTo>
                    <a:pt x="26" y="31"/>
                    <a:pt x="26" y="31"/>
                    <a:pt x="26" y="31"/>
                  </a:cubicBezTo>
                  <a:cubicBezTo>
                    <a:pt x="27" y="31"/>
                    <a:pt x="28" y="30"/>
                    <a:pt x="28" y="30"/>
                  </a:cubicBezTo>
                  <a:cubicBezTo>
                    <a:pt x="29" y="29"/>
                    <a:pt x="30" y="29"/>
                    <a:pt x="30" y="28"/>
                  </a:cubicBezTo>
                  <a:cubicBezTo>
                    <a:pt x="32" y="26"/>
                    <a:pt x="33" y="24"/>
                    <a:pt x="34" y="22"/>
                  </a:cubicBezTo>
                  <a:cubicBezTo>
                    <a:pt x="35" y="20"/>
                    <a:pt x="36" y="18"/>
                    <a:pt x="36" y="15"/>
                  </a:cubicBezTo>
                  <a:cubicBezTo>
                    <a:pt x="36" y="13"/>
                    <a:pt x="35" y="11"/>
                    <a:pt x="34"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34" name="Group 124">
            <a:extLst>
              <a:ext uri="{FF2B5EF4-FFF2-40B4-BE49-F238E27FC236}">
                <a16:creationId xmlns:a16="http://schemas.microsoft.com/office/drawing/2014/main" id="{2AEF83C8-ECD6-4419-8DA6-63EB58C68AF8}"/>
              </a:ext>
            </a:extLst>
          </p:cNvPr>
          <p:cNvGrpSpPr/>
          <p:nvPr/>
        </p:nvGrpSpPr>
        <p:grpSpPr>
          <a:xfrm rot="649130">
            <a:off x="11345960" y="134921"/>
            <a:ext cx="321388" cy="323369"/>
            <a:chOff x="5560337" y="1438744"/>
            <a:chExt cx="421909" cy="424510"/>
          </a:xfrm>
          <a:solidFill>
            <a:schemeClr val="bg1">
              <a:lumMod val="85000"/>
            </a:schemeClr>
          </a:solidFill>
        </p:grpSpPr>
        <p:sp>
          <p:nvSpPr>
            <p:cNvPr id="135" name="Freeform 14">
              <a:extLst>
                <a:ext uri="{FF2B5EF4-FFF2-40B4-BE49-F238E27FC236}">
                  <a16:creationId xmlns:a16="http://schemas.microsoft.com/office/drawing/2014/main" id="{B5079B62-9B9C-4B41-9AA9-25DD68E26A22}"/>
                </a:ext>
              </a:extLst>
            </p:cNvPr>
            <p:cNvSpPr>
              <a:spLocks noEditPoints="1"/>
            </p:cNvSpPr>
            <p:nvPr/>
          </p:nvSpPr>
          <p:spPr bwMode="auto">
            <a:xfrm>
              <a:off x="5560337" y="1582068"/>
              <a:ext cx="280925" cy="281186"/>
            </a:xfrm>
            <a:custGeom>
              <a:avLst/>
              <a:gdLst>
                <a:gd name="T0" fmla="*/ 1042 w 1080"/>
                <a:gd name="T1" fmla="*/ 294 h 1081"/>
                <a:gd name="T2" fmla="*/ 960 w 1080"/>
                <a:gd name="T3" fmla="*/ 268 h 1081"/>
                <a:gd name="T4" fmla="*/ 858 w 1080"/>
                <a:gd name="T5" fmla="*/ 222 h 1081"/>
                <a:gd name="T6" fmla="*/ 814 w 1080"/>
                <a:gd name="T7" fmla="*/ 142 h 1081"/>
                <a:gd name="T8" fmla="*/ 818 w 1080"/>
                <a:gd name="T9" fmla="*/ 54 h 1081"/>
                <a:gd name="T10" fmla="*/ 686 w 1080"/>
                <a:gd name="T11" fmla="*/ 0 h 1081"/>
                <a:gd name="T12" fmla="*/ 606 w 1080"/>
                <a:gd name="T13" fmla="*/ 76 h 1081"/>
                <a:gd name="T14" fmla="*/ 516 w 1080"/>
                <a:gd name="T15" fmla="*/ 88 h 1081"/>
                <a:gd name="T16" fmla="*/ 418 w 1080"/>
                <a:gd name="T17" fmla="*/ 36 h 1081"/>
                <a:gd name="T18" fmla="*/ 324 w 1080"/>
                <a:gd name="T19" fmla="*/ 22 h 1081"/>
                <a:gd name="T20" fmla="*/ 268 w 1080"/>
                <a:gd name="T21" fmla="*/ 98 h 1081"/>
                <a:gd name="T22" fmla="*/ 236 w 1080"/>
                <a:gd name="T23" fmla="*/ 204 h 1081"/>
                <a:gd name="T24" fmla="*/ 162 w 1080"/>
                <a:gd name="T25" fmla="*/ 258 h 1081"/>
                <a:gd name="T26" fmla="*/ 54 w 1080"/>
                <a:gd name="T27" fmla="*/ 262 h 1081"/>
                <a:gd name="T28" fmla="*/ 0 w 1080"/>
                <a:gd name="T29" fmla="*/ 394 h 1081"/>
                <a:gd name="T30" fmla="*/ 64 w 1080"/>
                <a:gd name="T31" fmla="*/ 452 h 1081"/>
                <a:gd name="T32" fmla="*/ 88 w 1080"/>
                <a:gd name="T33" fmla="*/ 540 h 1081"/>
                <a:gd name="T34" fmla="*/ 50 w 1080"/>
                <a:gd name="T35" fmla="*/ 646 h 1081"/>
                <a:gd name="T36" fmla="*/ 10 w 1080"/>
                <a:gd name="T37" fmla="*/ 723 h 1081"/>
                <a:gd name="T38" fmla="*/ 76 w 1080"/>
                <a:gd name="T39" fmla="*/ 813 h 1081"/>
                <a:gd name="T40" fmla="*/ 184 w 1080"/>
                <a:gd name="T41" fmla="*/ 831 h 1081"/>
                <a:gd name="T42" fmla="*/ 248 w 1080"/>
                <a:gd name="T43" fmla="*/ 897 h 1081"/>
                <a:gd name="T44" fmla="*/ 266 w 1080"/>
                <a:gd name="T45" fmla="*/ 1005 h 1081"/>
                <a:gd name="T46" fmla="*/ 358 w 1080"/>
                <a:gd name="T47" fmla="*/ 1071 h 1081"/>
                <a:gd name="T48" fmla="*/ 434 w 1080"/>
                <a:gd name="T49" fmla="*/ 1029 h 1081"/>
                <a:gd name="T50" fmla="*/ 540 w 1080"/>
                <a:gd name="T51" fmla="*/ 991 h 1081"/>
                <a:gd name="T52" fmla="*/ 626 w 1080"/>
                <a:gd name="T53" fmla="*/ 1017 h 1081"/>
                <a:gd name="T54" fmla="*/ 686 w 1080"/>
                <a:gd name="T55" fmla="*/ 1081 h 1081"/>
                <a:gd name="T56" fmla="*/ 818 w 1080"/>
                <a:gd name="T57" fmla="*/ 1027 h 1081"/>
                <a:gd name="T58" fmla="*/ 820 w 1080"/>
                <a:gd name="T59" fmla="*/ 917 h 1081"/>
                <a:gd name="T60" fmla="*/ 876 w 1080"/>
                <a:gd name="T61" fmla="*/ 845 h 1081"/>
                <a:gd name="T62" fmla="*/ 982 w 1080"/>
                <a:gd name="T63" fmla="*/ 811 h 1081"/>
                <a:gd name="T64" fmla="*/ 1056 w 1080"/>
                <a:gd name="T65" fmla="*/ 755 h 1081"/>
                <a:gd name="T66" fmla="*/ 1044 w 1080"/>
                <a:gd name="T67" fmla="*/ 662 h 1081"/>
                <a:gd name="T68" fmla="*/ 992 w 1080"/>
                <a:gd name="T69" fmla="*/ 564 h 1081"/>
                <a:gd name="T70" fmla="*/ 1004 w 1080"/>
                <a:gd name="T71" fmla="*/ 472 h 1081"/>
                <a:gd name="T72" fmla="*/ 1080 w 1080"/>
                <a:gd name="T73" fmla="*/ 394 h 1081"/>
                <a:gd name="T74" fmla="*/ 506 w 1080"/>
                <a:gd name="T75" fmla="*/ 703 h 1081"/>
                <a:gd name="T76" fmla="*/ 434 w 1080"/>
                <a:gd name="T77" fmla="*/ 668 h 1081"/>
                <a:gd name="T78" fmla="*/ 386 w 1080"/>
                <a:gd name="T79" fmla="*/ 604 h 1081"/>
                <a:gd name="T80" fmla="*/ 374 w 1080"/>
                <a:gd name="T81" fmla="*/ 540 h 1081"/>
                <a:gd name="T82" fmla="*/ 394 w 1080"/>
                <a:gd name="T83" fmla="*/ 462 h 1081"/>
                <a:gd name="T84" fmla="*/ 446 w 1080"/>
                <a:gd name="T85" fmla="*/ 402 h 1081"/>
                <a:gd name="T86" fmla="*/ 522 w 1080"/>
                <a:gd name="T87" fmla="*/ 376 h 1081"/>
                <a:gd name="T88" fmla="*/ 588 w 1080"/>
                <a:gd name="T89" fmla="*/ 382 h 1081"/>
                <a:gd name="T90" fmla="*/ 656 w 1080"/>
                <a:gd name="T91" fmla="*/ 424 h 1081"/>
                <a:gd name="T92" fmla="*/ 698 w 1080"/>
                <a:gd name="T93" fmla="*/ 490 h 1081"/>
                <a:gd name="T94" fmla="*/ 704 w 1080"/>
                <a:gd name="T95" fmla="*/ 556 h 1081"/>
                <a:gd name="T96" fmla="*/ 676 w 1080"/>
                <a:gd name="T97" fmla="*/ 632 h 1081"/>
                <a:gd name="T98" fmla="*/ 618 w 1080"/>
                <a:gd name="T99" fmla="*/ 687 h 1081"/>
                <a:gd name="T100" fmla="*/ 540 w 1080"/>
                <a:gd name="T101" fmla="*/ 707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1081">
                  <a:moveTo>
                    <a:pt x="1080" y="394"/>
                  </a:moveTo>
                  <a:lnTo>
                    <a:pt x="1080" y="394"/>
                  </a:lnTo>
                  <a:lnTo>
                    <a:pt x="1070" y="358"/>
                  </a:lnTo>
                  <a:lnTo>
                    <a:pt x="1056" y="326"/>
                  </a:lnTo>
                  <a:lnTo>
                    <a:pt x="1042" y="294"/>
                  </a:lnTo>
                  <a:lnTo>
                    <a:pt x="1026" y="262"/>
                  </a:lnTo>
                  <a:lnTo>
                    <a:pt x="1026" y="262"/>
                  </a:lnTo>
                  <a:lnTo>
                    <a:pt x="1004" y="268"/>
                  </a:lnTo>
                  <a:lnTo>
                    <a:pt x="982" y="270"/>
                  </a:lnTo>
                  <a:lnTo>
                    <a:pt x="960" y="268"/>
                  </a:lnTo>
                  <a:lnTo>
                    <a:pt x="938" y="266"/>
                  </a:lnTo>
                  <a:lnTo>
                    <a:pt x="916" y="258"/>
                  </a:lnTo>
                  <a:lnTo>
                    <a:pt x="896" y="250"/>
                  </a:lnTo>
                  <a:lnTo>
                    <a:pt x="876" y="236"/>
                  </a:lnTo>
                  <a:lnTo>
                    <a:pt x="858" y="222"/>
                  </a:lnTo>
                  <a:lnTo>
                    <a:pt x="858" y="222"/>
                  </a:lnTo>
                  <a:lnTo>
                    <a:pt x="842" y="204"/>
                  </a:lnTo>
                  <a:lnTo>
                    <a:pt x="830" y="184"/>
                  </a:lnTo>
                  <a:lnTo>
                    <a:pt x="820" y="164"/>
                  </a:lnTo>
                  <a:lnTo>
                    <a:pt x="814" y="142"/>
                  </a:lnTo>
                  <a:lnTo>
                    <a:pt x="810" y="120"/>
                  </a:lnTo>
                  <a:lnTo>
                    <a:pt x="810" y="98"/>
                  </a:lnTo>
                  <a:lnTo>
                    <a:pt x="812" y="76"/>
                  </a:lnTo>
                  <a:lnTo>
                    <a:pt x="818" y="54"/>
                  </a:lnTo>
                  <a:lnTo>
                    <a:pt x="818" y="54"/>
                  </a:lnTo>
                  <a:lnTo>
                    <a:pt x="786" y="38"/>
                  </a:lnTo>
                  <a:lnTo>
                    <a:pt x="754" y="22"/>
                  </a:lnTo>
                  <a:lnTo>
                    <a:pt x="720" y="10"/>
                  </a:lnTo>
                  <a:lnTo>
                    <a:pt x="686" y="0"/>
                  </a:lnTo>
                  <a:lnTo>
                    <a:pt x="686" y="0"/>
                  </a:lnTo>
                  <a:lnTo>
                    <a:pt x="674" y="18"/>
                  </a:lnTo>
                  <a:lnTo>
                    <a:pt x="660" y="36"/>
                  </a:lnTo>
                  <a:lnTo>
                    <a:pt x="644" y="52"/>
                  </a:lnTo>
                  <a:lnTo>
                    <a:pt x="626" y="64"/>
                  </a:lnTo>
                  <a:lnTo>
                    <a:pt x="606" y="76"/>
                  </a:lnTo>
                  <a:lnTo>
                    <a:pt x="586" y="82"/>
                  </a:lnTo>
                  <a:lnTo>
                    <a:pt x="562" y="88"/>
                  </a:lnTo>
                  <a:lnTo>
                    <a:pt x="540" y="90"/>
                  </a:lnTo>
                  <a:lnTo>
                    <a:pt x="540" y="90"/>
                  </a:lnTo>
                  <a:lnTo>
                    <a:pt x="516" y="88"/>
                  </a:lnTo>
                  <a:lnTo>
                    <a:pt x="494" y="82"/>
                  </a:lnTo>
                  <a:lnTo>
                    <a:pt x="472" y="76"/>
                  </a:lnTo>
                  <a:lnTo>
                    <a:pt x="452" y="64"/>
                  </a:lnTo>
                  <a:lnTo>
                    <a:pt x="434" y="52"/>
                  </a:lnTo>
                  <a:lnTo>
                    <a:pt x="418" y="36"/>
                  </a:lnTo>
                  <a:lnTo>
                    <a:pt x="404" y="18"/>
                  </a:lnTo>
                  <a:lnTo>
                    <a:pt x="392" y="0"/>
                  </a:lnTo>
                  <a:lnTo>
                    <a:pt x="392" y="0"/>
                  </a:lnTo>
                  <a:lnTo>
                    <a:pt x="358" y="10"/>
                  </a:lnTo>
                  <a:lnTo>
                    <a:pt x="324" y="22"/>
                  </a:lnTo>
                  <a:lnTo>
                    <a:pt x="292" y="38"/>
                  </a:lnTo>
                  <a:lnTo>
                    <a:pt x="262" y="54"/>
                  </a:lnTo>
                  <a:lnTo>
                    <a:pt x="262" y="54"/>
                  </a:lnTo>
                  <a:lnTo>
                    <a:pt x="266" y="76"/>
                  </a:lnTo>
                  <a:lnTo>
                    <a:pt x="268" y="98"/>
                  </a:lnTo>
                  <a:lnTo>
                    <a:pt x="268" y="120"/>
                  </a:lnTo>
                  <a:lnTo>
                    <a:pt x="264" y="142"/>
                  </a:lnTo>
                  <a:lnTo>
                    <a:pt x="258" y="164"/>
                  </a:lnTo>
                  <a:lnTo>
                    <a:pt x="248" y="184"/>
                  </a:lnTo>
                  <a:lnTo>
                    <a:pt x="236" y="204"/>
                  </a:lnTo>
                  <a:lnTo>
                    <a:pt x="220" y="222"/>
                  </a:lnTo>
                  <a:lnTo>
                    <a:pt x="220" y="222"/>
                  </a:lnTo>
                  <a:lnTo>
                    <a:pt x="202" y="236"/>
                  </a:lnTo>
                  <a:lnTo>
                    <a:pt x="184" y="250"/>
                  </a:lnTo>
                  <a:lnTo>
                    <a:pt x="162" y="258"/>
                  </a:lnTo>
                  <a:lnTo>
                    <a:pt x="142" y="266"/>
                  </a:lnTo>
                  <a:lnTo>
                    <a:pt x="120" y="270"/>
                  </a:lnTo>
                  <a:lnTo>
                    <a:pt x="98" y="270"/>
                  </a:lnTo>
                  <a:lnTo>
                    <a:pt x="76" y="268"/>
                  </a:lnTo>
                  <a:lnTo>
                    <a:pt x="54" y="262"/>
                  </a:lnTo>
                  <a:lnTo>
                    <a:pt x="54" y="262"/>
                  </a:lnTo>
                  <a:lnTo>
                    <a:pt x="38" y="294"/>
                  </a:lnTo>
                  <a:lnTo>
                    <a:pt x="22" y="326"/>
                  </a:lnTo>
                  <a:lnTo>
                    <a:pt x="10" y="358"/>
                  </a:lnTo>
                  <a:lnTo>
                    <a:pt x="0" y="394"/>
                  </a:lnTo>
                  <a:lnTo>
                    <a:pt x="0" y="394"/>
                  </a:lnTo>
                  <a:lnTo>
                    <a:pt x="18" y="404"/>
                  </a:lnTo>
                  <a:lnTo>
                    <a:pt x="36" y="418"/>
                  </a:lnTo>
                  <a:lnTo>
                    <a:pt x="50" y="434"/>
                  </a:lnTo>
                  <a:lnTo>
                    <a:pt x="64" y="452"/>
                  </a:lnTo>
                  <a:lnTo>
                    <a:pt x="74" y="472"/>
                  </a:lnTo>
                  <a:lnTo>
                    <a:pt x="82" y="494"/>
                  </a:lnTo>
                  <a:lnTo>
                    <a:pt x="88" y="516"/>
                  </a:lnTo>
                  <a:lnTo>
                    <a:pt x="88" y="540"/>
                  </a:lnTo>
                  <a:lnTo>
                    <a:pt x="88" y="540"/>
                  </a:lnTo>
                  <a:lnTo>
                    <a:pt x="88" y="564"/>
                  </a:lnTo>
                  <a:lnTo>
                    <a:pt x="82" y="586"/>
                  </a:lnTo>
                  <a:lnTo>
                    <a:pt x="74" y="608"/>
                  </a:lnTo>
                  <a:lnTo>
                    <a:pt x="64" y="628"/>
                  </a:lnTo>
                  <a:lnTo>
                    <a:pt x="50" y="646"/>
                  </a:lnTo>
                  <a:lnTo>
                    <a:pt x="36" y="662"/>
                  </a:lnTo>
                  <a:lnTo>
                    <a:pt x="18" y="677"/>
                  </a:lnTo>
                  <a:lnTo>
                    <a:pt x="0" y="687"/>
                  </a:lnTo>
                  <a:lnTo>
                    <a:pt x="0" y="687"/>
                  </a:lnTo>
                  <a:lnTo>
                    <a:pt x="10" y="723"/>
                  </a:lnTo>
                  <a:lnTo>
                    <a:pt x="22" y="755"/>
                  </a:lnTo>
                  <a:lnTo>
                    <a:pt x="36" y="787"/>
                  </a:lnTo>
                  <a:lnTo>
                    <a:pt x="54" y="819"/>
                  </a:lnTo>
                  <a:lnTo>
                    <a:pt x="54" y="819"/>
                  </a:lnTo>
                  <a:lnTo>
                    <a:pt x="76" y="813"/>
                  </a:lnTo>
                  <a:lnTo>
                    <a:pt x="98" y="811"/>
                  </a:lnTo>
                  <a:lnTo>
                    <a:pt x="120" y="813"/>
                  </a:lnTo>
                  <a:lnTo>
                    <a:pt x="142" y="815"/>
                  </a:lnTo>
                  <a:lnTo>
                    <a:pt x="162" y="823"/>
                  </a:lnTo>
                  <a:lnTo>
                    <a:pt x="184" y="831"/>
                  </a:lnTo>
                  <a:lnTo>
                    <a:pt x="202" y="845"/>
                  </a:lnTo>
                  <a:lnTo>
                    <a:pt x="220" y="859"/>
                  </a:lnTo>
                  <a:lnTo>
                    <a:pt x="220" y="859"/>
                  </a:lnTo>
                  <a:lnTo>
                    <a:pt x="236" y="877"/>
                  </a:lnTo>
                  <a:lnTo>
                    <a:pt x="248" y="897"/>
                  </a:lnTo>
                  <a:lnTo>
                    <a:pt x="258" y="917"/>
                  </a:lnTo>
                  <a:lnTo>
                    <a:pt x="264" y="939"/>
                  </a:lnTo>
                  <a:lnTo>
                    <a:pt x="268" y="961"/>
                  </a:lnTo>
                  <a:lnTo>
                    <a:pt x="268" y="983"/>
                  </a:lnTo>
                  <a:lnTo>
                    <a:pt x="266" y="1005"/>
                  </a:lnTo>
                  <a:lnTo>
                    <a:pt x="262" y="1027"/>
                  </a:lnTo>
                  <a:lnTo>
                    <a:pt x="262" y="1027"/>
                  </a:lnTo>
                  <a:lnTo>
                    <a:pt x="292" y="1043"/>
                  </a:lnTo>
                  <a:lnTo>
                    <a:pt x="324" y="1059"/>
                  </a:lnTo>
                  <a:lnTo>
                    <a:pt x="358" y="1071"/>
                  </a:lnTo>
                  <a:lnTo>
                    <a:pt x="392" y="1081"/>
                  </a:lnTo>
                  <a:lnTo>
                    <a:pt x="392" y="1081"/>
                  </a:lnTo>
                  <a:lnTo>
                    <a:pt x="404" y="1063"/>
                  </a:lnTo>
                  <a:lnTo>
                    <a:pt x="418" y="1045"/>
                  </a:lnTo>
                  <a:lnTo>
                    <a:pt x="434" y="1029"/>
                  </a:lnTo>
                  <a:lnTo>
                    <a:pt x="452" y="1017"/>
                  </a:lnTo>
                  <a:lnTo>
                    <a:pt x="472" y="1007"/>
                  </a:lnTo>
                  <a:lnTo>
                    <a:pt x="494" y="999"/>
                  </a:lnTo>
                  <a:lnTo>
                    <a:pt x="516" y="993"/>
                  </a:lnTo>
                  <a:lnTo>
                    <a:pt x="540" y="991"/>
                  </a:lnTo>
                  <a:lnTo>
                    <a:pt x="540" y="991"/>
                  </a:lnTo>
                  <a:lnTo>
                    <a:pt x="562" y="993"/>
                  </a:lnTo>
                  <a:lnTo>
                    <a:pt x="586" y="999"/>
                  </a:lnTo>
                  <a:lnTo>
                    <a:pt x="606" y="1007"/>
                  </a:lnTo>
                  <a:lnTo>
                    <a:pt x="626" y="1017"/>
                  </a:lnTo>
                  <a:lnTo>
                    <a:pt x="644" y="1029"/>
                  </a:lnTo>
                  <a:lnTo>
                    <a:pt x="660" y="1045"/>
                  </a:lnTo>
                  <a:lnTo>
                    <a:pt x="674" y="1063"/>
                  </a:lnTo>
                  <a:lnTo>
                    <a:pt x="686" y="1081"/>
                  </a:lnTo>
                  <a:lnTo>
                    <a:pt x="686" y="1081"/>
                  </a:lnTo>
                  <a:lnTo>
                    <a:pt x="720" y="1071"/>
                  </a:lnTo>
                  <a:lnTo>
                    <a:pt x="754" y="1059"/>
                  </a:lnTo>
                  <a:lnTo>
                    <a:pt x="786" y="1043"/>
                  </a:lnTo>
                  <a:lnTo>
                    <a:pt x="818" y="1027"/>
                  </a:lnTo>
                  <a:lnTo>
                    <a:pt x="818" y="1027"/>
                  </a:lnTo>
                  <a:lnTo>
                    <a:pt x="812" y="1005"/>
                  </a:lnTo>
                  <a:lnTo>
                    <a:pt x="810" y="983"/>
                  </a:lnTo>
                  <a:lnTo>
                    <a:pt x="810" y="961"/>
                  </a:lnTo>
                  <a:lnTo>
                    <a:pt x="814" y="939"/>
                  </a:lnTo>
                  <a:lnTo>
                    <a:pt x="820" y="917"/>
                  </a:lnTo>
                  <a:lnTo>
                    <a:pt x="830" y="897"/>
                  </a:lnTo>
                  <a:lnTo>
                    <a:pt x="842" y="877"/>
                  </a:lnTo>
                  <a:lnTo>
                    <a:pt x="858" y="859"/>
                  </a:lnTo>
                  <a:lnTo>
                    <a:pt x="858" y="859"/>
                  </a:lnTo>
                  <a:lnTo>
                    <a:pt x="876" y="845"/>
                  </a:lnTo>
                  <a:lnTo>
                    <a:pt x="896" y="831"/>
                  </a:lnTo>
                  <a:lnTo>
                    <a:pt x="916" y="823"/>
                  </a:lnTo>
                  <a:lnTo>
                    <a:pt x="938" y="815"/>
                  </a:lnTo>
                  <a:lnTo>
                    <a:pt x="960" y="813"/>
                  </a:lnTo>
                  <a:lnTo>
                    <a:pt x="982" y="811"/>
                  </a:lnTo>
                  <a:lnTo>
                    <a:pt x="1004" y="813"/>
                  </a:lnTo>
                  <a:lnTo>
                    <a:pt x="1026" y="819"/>
                  </a:lnTo>
                  <a:lnTo>
                    <a:pt x="1026" y="819"/>
                  </a:lnTo>
                  <a:lnTo>
                    <a:pt x="1042" y="787"/>
                  </a:lnTo>
                  <a:lnTo>
                    <a:pt x="1056" y="755"/>
                  </a:lnTo>
                  <a:lnTo>
                    <a:pt x="1070" y="723"/>
                  </a:lnTo>
                  <a:lnTo>
                    <a:pt x="1080" y="687"/>
                  </a:lnTo>
                  <a:lnTo>
                    <a:pt x="1080" y="687"/>
                  </a:lnTo>
                  <a:lnTo>
                    <a:pt x="1060" y="677"/>
                  </a:lnTo>
                  <a:lnTo>
                    <a:pt x="1044" y="662"/>
                  </a:lnTo>
                  <a:lnTo>
                    <a:pt x="1028" y="646"/>
                  </a:lnTo>
                  <a:lnTo>
                    <a:pt x="1014" y="628"/>
                  </a:lnTo>
                  <a:lnTo>
                    <a:pt x="1004" y="608"/>
                  </a:lnTo>
                  <a:lnTo>
                    <a:pt x="996" y="586"/>
                  </a:lnTo>
                  <a:lnTo>
                    <a:pt x="992" y="564"/>
                  </a:lnTo>
                  <a:lnTo>
                    <a:pt x="990" y="540"/>
                  </a:lnTo>
                  <a:lnTo>
                    <a:pt x="990" y="540"/>
                  </a:lnTo>
                  <a:lnTo>
                    <a:pt x="992" y="516"/>
                  </a:lnTo>
                  <a:lnTo>
                    <a:pt x="996" y="494"/>
                  </a:lnTo>
                  <a:lnTo>
                    <a:pt x="1004" y="472"/>
                  </a:lnTo>
                  <a:lnTo>
                    <a:pt x="1014" y="452"/>
                  </a:lnTo>
                  <a:lnTo>
                    <a:pt x="1028" y="434"/>
                  </a:lnTo>
                  <a:lnTo>
                    <a:pt x="1044" y="418"/>
                  </a:lnTo>
                  <a:lnTo>
                    <a:pt x="1060" y="404"/>
                  </a:lnTo>
                  <a:lnTo>
                    <a:pt x="1080" y="394"/>
                  </a:lnTo>
                  <a:lnTo>
                    <a:pt x="1080" y="394"/>
                  </a:lnTo>
                  <a:close/>
                  <a:moveTo>
                    <a:pt x="540" y="707"/>
                  </a:moveTo>
                  <a:lnTo>
                    <a:pt x="540" y="707"/>
                  </a:lnTo>
                  <a:lnTo>
                    <a:pt x="522" y="705"/>
                  </a:lnTo>
                  <a:lnTo>
                    <a:pt x="506" y="703"/>
                  </a:lnTo>
                  <a:lnTo>
                    <a:pt x="490" y="699"/>
                  </a:lnTo>
                  <a:lnTo>
                    <a:pt x="474" y="693"/>
                  </a:lnTo>
                  <a:lnTo>
                    <a:pt x="460" y="687"/>
                  </a:lnTo>
                  <a:lnTo>
                    <a:pt x="446" y="679"/>
                  </a:lnTo>
                  <a:lnTo>
                    <a:pt x="434" y="668"/>
                  </a:lnTo>
                  <a:lnTo>
                    <a:pt x="422" y="658"/>
                  </a:lnTo>
                  <a:lnTo>
                    <a:pt x="412" y="646"/>
                  </a:lnTo>
                  <a:lnTo>
                    <a:pt x="402" y="632"/>
                  </a:lnTo>
                  <a:lnTo>
                    <a:pt x="394" y="618"/>
                  </a:lnTo>
                  <a:lnTo>
                    <a:pt x="386" y="604"/>
                  </a:lnTo>
                  <a:lnTo>
                    <a:pt x="382" y="590"/>
                  </a:lnTo>
                  <a:lnTo>
                    <a:pt x="378" y="574"/>
                  </a:lnTo>
                  <a:lnTo>
                    <a:pt x="374" y="556"/>
                  </a:lnTo>
                  <a:lnTo>
                    <a:pt x="374" y="540"/>
                  </a:lnTo>
                  <a:lnTo>
                    <a:pt x="374" y="540"/>
                  </a:lnTo>
                  <a:lnTo>
                    <a:pt x="374" y="524"/>
                  </a:lnTo>
                  <a:lnTo>
                    <a:pt x="378" y="506"/>
                  </a:lnTo>
                  <a:lnTo>
                    <a:pt x="382" y="490"/>
                  </a:lnTo>
                  <a:lnTo>
                    <a:pt x="386" y="476"/>
                  </a:lnTo>
                  <a:lnTo>
                    <a:pt x="394" y="462"/>
                  </a:lnTo>
                  <a:lnTo>
                    <a:pt x="402" y="448"/>
                  </a:lnTo>
                  <a:lnTo>
                    <a:pt x="412" y="434"/>
                  </a:lnTo>
                  <a:lnTo>
                    <a:pt x="422" y="424"/>
                  </a:lnTo>
                  <a:lnTo>
                    <a:pt x="434" y="412"/>
                  </a:lnTo>
                  <a:lnTo>
                    <a:pt x="446" y="402"/>
                  </a:lnTo>
                  <a:lnTo>
                    <a:pt x="460" y="394"/>
                  </a:lnTo>
                  <a:lnTo>
                    <a:pt x="474" y="388"/>
                  </a:lnTo>
                  <a:lnTo>
                    <a:pt x="490" y="382"/>
                  </a:lnTo>
                  <a:lnTo>
                    <a:pt x="506" y="378"/>
                  </a:lnTo>
                  <a:lnTo>
                    <a:pt x="522" y="376"/>
                  </a:lnTo>
                  <a:lnTo>
                    <a:pt x="540" y="374"/>
                  </a:lnTo>
                  <a:lnTo>
                    <a:pt x="540" y="374"/>
                  </a:lnTo>
                  <a:lnTo>
                    <a:pt x="556" y="376"/>
                  </a:lnTo>
                  <a:lnTo>
                    <a:pt x="572" y="378"/>
                  </a:lnTo>
                  <a:lnTo>
                    <a:pt x="588" y="382"/>
                  </a:lnTo>
                  <a:lnTo>
                    <a:pt x="604" y="388"/>
                  </a:lnTo>
                  <a:lnTo>
                    <a:pt x="618" y="394"/>
                  </a:lnTo>
                  <a:lnTo>
                    <a:pt x="632" y="402"/>
                  </a:lnTo>
                  <a:lnTo>
                    <a:pt x="644" y="412"/>
                  </a:lnTo>
                  <a:lnTo>
                    <a:pt x="656" y="424"/>
                  </a:lnTo>
                  <a:lnTo>
                    <a:pt x="668" y="434"/>
                  </a:lnTo>
                  <a:lnTo>
                    <a:pt x="676" y="448"/>
                  </a:lnTo>
                  <a:lnTo>
                    <a:pt x="684" y="462"/>
                  </a:lnTo>
                  <a:lnTo>
                    <a:pt x="692" y="476"/>
                  </a:lnTo>
                  <a:lnTo>
                    <a:pt x="698" y="490"/>
                  </a:lnTo>
                  <a:lnTo>
                    <a:pt x="702" y="506"/>
                  </a:lnTo>
                  <a:lnTo>
                    <a:pt x="704" y="524"/>
                  </a:lnTo>
                  <a:lnTo>
                    <a:pt x="704" y="540"/>
                  </a:lnTo>
                  <a:lnTo>
                    <a:pt x="704" y="540"/>
                  </a:lnTo>
                  <a:lnTo>
                    <a:pt x="704" y="556"/>
                  </a:lnTo>
                  <a:lnTo>
                    <a:pt x="702" y="574"/>
                  </a:lnTo>
                  <a:lnTo>
                    <a:pt x="698" y="590"/>
                  </a:lnTo>
                  <a:lnTo>
                    <a:pt x="692" y="604"/>
                  </a:lnTo>
                  <a:lnTo>
                    <a:pt x="684" y="618"/>
                  </a:lnTo>
                  <a:lnTo>
                    <a:pt x="676" y="632"/>
                  </a:lnTo>
                  <a:lnTo>
                    <a:pt x="668" y="646"/>
                  </a:lnTo>
                  <a:lnTo>
                    <a:pt x="656" y="658"/>
                  </a:lnTo>
                  <a:lnTo>
                    <a:pt x="644" y="668"/>
                  </a:lnTo>
                  <a:lnTo>
                    <a:pt x="632" y="679"/>
                  </a:lnTo>
                  <a:lnTo>
                    <a:pt x="618" y="687"/>
                  </a:lnTo>
                  <a:lnTo>
                    <a:pt x="604" y="693"/>
                  </a:lnTo>
                  <a:lnTo>
                    <a:pt x="588" y="699"/>
                  </a:lnTo>
                  <a:lnTo>
                    <a:pt x="572" y="703"/>
                  </a:lnTo>
                  <a:lnTo>
                    <a:pt x="556" y="705"/>
                  </a:lnTo>
                  <a:lnTo>
                    <a:pt x="540" y="707"/>
                  </a:lnTo>
                  <a:lnTo>
                    <a:pt x="540" y="70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6" name="Rectangle 15">
              <a:extLst>
                <a:ext uri="{FF2B5EF4-FFF2-40B4-BE49-F238E27FC236}">
                  <a16:creationId xmlns:a16="http://schemas.microsoft.com/office/drawing/2014/main" id="{E93DB28C-639F-4A64-AF45-1141CC07D574}"/>
                </a:ext>
              </a:extLst>
            </p:cNvPr>
            <p:cNvSpPr>
              <a:spLocks noChangeArrowheads="1"/>
            </p:cNvSpPr>
            <p:nvPr/>
          </p:nvSpPr>
          <p:spPr bwMode="auto">
            <a:xfrm>
              <a:off x="5877159" y="1812791"/>
              <a:ext cx="260" cy="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37" name="Freeform 16">
              <a:extLst>
                <a:ext uri="{FF2B5EF4-FFF2-40B4-BE49-F238E27FC236}">
                  <a16:creationId xmlns:a16="http://schemas.microsoft.com/office/drawing/2014/main" id="{B6F78152-A375-46D2-8E91-6BAE9B9F36B0}"/>
                </a:ext>
              </a:extLst>
            </p:cNvPr>
            <p:cNvSpPr>
              <a:spLocks noEditPoints="1"/>
            </p:cNvSpPr>
            <p:nvPr/>
          </p:nvSpPr>
          <p:spPr bwMode="auto">
            <a:xfrm>
              <a:off x="5772072" y="1438744"/>
              <a:ext cx="210174" cy="209914"/>
            </a:xfrm>
            <a:custGeom>
              <a:avLst/>
              <a:gdLst>
                <a:gd name="T0" fmla="*/ 404 w 808"/>
                <a:gd name="T1" fmla="*/ 807 h 807"/>
                <a:gd name="T2" fmla="*/ 458 w 808"/>
                <a:gd name="T3" fmla="*/ 789 h 807"/>
                <a:gd name="T4" fmla="*/ 488 w 808"/>
                <a:gd name="T5" fmla="*/ 733 h 807"/>
                <a:gd name="T6" fmla="*/ 528 w 808"/>
                <a:gd name="T7" fmla="*/ 705 h 807"/>
                <a:gd name="T8" fmla="*/ 594 w 808"/>
                <a:gd name="T9" fmla="*/ 697 h 807"/>
                <a:gd name="T10" fmla="*/ 652 w 808"/>
                <a:gd name="T11" fmla="*/ 723 h 807"/>
                <a:gd name="T12" fmla="*/ 708 w 808"/>
                <a:gd name="T13" fmla="*/ 671 h 807"/>
                <a:gd name="T14" fmla="*/ 706 w 808"/>
                <a:gd name="T15" fmla="*/ 625 h 807"/>
                <a:gd name="T16" fmla="*/ 696 w 808"/>
                <a:gd name="T17" fmla="*/ 561 h 807"/>
                <a:gd name="T18" fmla="*/ 712 w 808"/>
                <a:gd name="T19" fmla="*/ 513 h 807"/>
                <a:gd name="T20" fmla="*/ 758 w 808"/>
                <a:gd name="T21" fmla="*/ 469 h 807"/>
                <a:gd name="T22" fmla="*/ 804 w 808"/>
                <a:gd name="T23" fmla="*/ 455 h 807"/>
                <a:gd name="T24" fmla="*/ 804 w 808"/>
                <a:gd name="T25" fmla="*/ 352 h 807"/>
                <a:gd name="T26" fmla="*/ 758 w 808"/>
                <a:gd name="T27" fmla="*/ 338 h 807"/>
                <a:gd name="T28" fmla="*/ 712 w 808"/>
                <a:gd name="T29" fmla="*/ 294 h 807"/>
                <a:gd name="T30" fmla="*/ 696 w 808"/>
                <a:gd name="T31" fmla="*/ 246 h 807"/>
                <a:gd name="T32" fmla="*/ 706 w 808"/>
                <a:gd name="T33" fmla="*/ 184 h 807"/>
                <a:gd name="T34" fmla="*/ 708 w 808"/>
                <a:gd name="T35" fmla="*/ 136 h 807"/>
                <a:gd name="T36" fmla="*/ 652 w 808"/>
                <a:gd name="T37" fmla="*/ 84 h 807"/>
                <a:gd name="T38" fmla="*/ 594 w 808"/>
                <a:gd name="T39" fmla="*/ 110 h 807"/>
                <a:gd name="T40" fmla="*/ 528 w 808"/>
                <a:gd name="T41" fmla="*/ 102 h 807"/>
                <a:gd name="T42" fmla="*/ 488 w 808"/>
                <a:gd name="T43" fmla="*/ 74 h 807"/>
                <a:gd name="T44" fmla="*/ 458 w 808"/>
                <a:gd name="T45" fmla="*/ 18 h 807"/>
                <a:gd name="T46" fmla="*/ 404 w 808"/>
                <a:gd name="T47" fmla="*/ 0 h 807"/>
                <a:gd name="T48" fmla="*/ 350 w 808"/>
                <a:gd name="T49" fmla="*/ 18 h 807"/>
                <a:gd name="T50" fmla="*/ 320 w 808"/>
                <a:gd name="T51" fmla="*/ 74 h 807"/>
                <a:gd name="T52" fmla="*/ 280 w 808"/>
                <a:gd name="T53" fmla="*/ 102 h 807"/>
                <a:gd name="T54" fmla="*/ 216 w 808"/>
                <a:gd name="T55" fmla="*/ 110 h 807"/>
                <a:gd name="T56" fmla="*/ 158 w 808"/>
                <a:gd name="T57" fmla="*/ 84 h 807"/>
                <a:gd name="T58" fmla="*/ 102 w 808"/>
                <a:gd name="T59" fmla="*/ 136 h 807"/>
                <a:gd name="T60" fmla="*/ 102 w 808"/>
                <a:gd name="T61" fmla="*/ 184 h 807"/>
                <a:gd name="T62" fmla="*/ 112 w 808"/>
                <a:gd name="T63" fmla="*/ 246 h 807"/>
                <a:gd name="T64" fmla="*/ 96 w 808"/>
                <a:gd name="T65" fmla="*/ 294 h 807"/>
                <a:gd name="T66" fmla="*/ 50 w 808"/>
                <a:gd name="T67" fmla="*/ 338 h 807"/>
                <a:gd name="T68" fmla="*/ 4 w 808"/>
                <a:gd name="T69" fmla="*/ 352 h 807"/>
                <a:gd name="T70" fmla="*/ 4 w 808"/>
                <a:gd name="T71" fmla="*/ 455 h 807"/>
                <a:gd name="T72" fmla="*/ 50 w 808"/>
                <a:gd name="T73" fmla="*/ 469 h 807"/>
                <a:gd name="T74" fmla="*/ 96 w 808"/>
                <a:gd name="T75" fmla="*/ 513 h 807"/>
                <a:gd name="T76" fmla="*/ 112 w 808"/>
                <a:gd name="T77" fmla="*/ 561 h 807"/>
                <a:gd name="T78" fmla="*/ 102 w 808"/>
                <a:gd name="T79" fmla="*/ 625 h 807"/>
                <a:gd name="T80" fmla="*/ 102 w 808"/>
                <a:gd name="T81" fmla="*/ 671 h 807"/>
                <a:gd name="T82" fmla="*/ 158 w 808"/>
                <a:gd name="T83" fmla="*/ 723 h 807"/>
                <a:gd name="T84" fmla="*/ 216 w 808"/>
                <a:gd name="T85" fmla="*/ 697 h 807"/>
                <a:gd name="T86" fmla="*/ 280 w 808"/>
                <a:gd name="T87" fmla="*/ 705 h 807"/>
                <a:gd name="T88" fmla="*/ 320 w 808"/>
                <a:gd name="T89" fmla="*/ 733 h 807"/>
                <a:gd name="T90" fmla="*/ 350 w 808"/>
                <a:gd name="T91" fmla="*/ 789 h 807"/>
                <a:gd name="T92" fmla="*/ 286 w 808"/>
                <a:gd name="T93" fmla="*/ 402 h 807"/>
                <a:gd name="T94" fmla="*/ 306 w 808"/>
                <a:gd name="T95" fmla="*/ 336 h 807"/>
                <a:gd name="T96" fmla="*/ 380 w 808"/>
                <a:gd name="T97" fmla="*/ 286 h 807"/>
                <a:gd name="T98" fmla="*/ 416 w 808"/>
                <a:gd name="T99" fmla="*/ 284 h 807"/>
                <a:gd name="T100" fmla="*/ 490 w 808"/>
                <a:gd name="T101" fmla="*/ 318 h 807"/>
                <a:gd name="T102" fmla="*/ 524 w 808"/>
                <a:gd name="T103" fmla="*/ 390 h 807"/>
                <a:gd name="T104" fmla="*/ 522 w 808"/>
                <a:gd name="T105" fmla="*/ 427 h 807"/>
                <a:gd name="T106" fmla="*/ 472 w 808"/>
                <a:gd name="T107" fmla="*/ 503 h 807"/>
                <a:gd name="T108" fmla="*/ 404 w 808"/>
                <a:gd name="T109" fmla="*/ 523 h 807"/>
                <a:gd name="T110" fmla="*/ 358 w 808"/>
                <a:gd name="T111" fmla="*/ 513 h 807"/>
                <a:gd name="T112" fmla="*/ 294 w 808"/>
                <a:gd name="T113" fmla="*/ 451 h 807"/>
                <a:gd name="T114" fmla="*/ 286 w 808"/>
                <a:gd name="T115" fmla="*/ 40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8" h="807">
                  <a:moveTo>
                    <a:pt x="354" y="805"/>
                  </a:moveTo>
                  <a:lnTo>
                    <a:pt x="354" y="805"/>
                  </a:lnTo>
                  <a:lnTo>
                    <a:pt x="378" y="807"/>
                  </a:lnTo>
                  <a:lnTo>
                    <a:pt x="404" y="807"/>
                  </a:lnTo>
                  <a:lnTo>
                    <a:pt x="430" y="807"/>
                  </a:lnTo>
                  <a:lnTo>
                    <a:pt x="456" y="805"/>
                  </a:lnTo>
                  <a:lnTo>
                    <a:pt x="456" y="805"/>
                  </a:lnTo>
                  <a:lnTo>
                    <a:pt x="458" y="789"/>
                  </a:lnTo>
                  <a:lnTo>
                    <a:pt x="462" y="773"/>
                  </a:lnTo>
                  <a:lnTo>
                    <a:pt x="470" y="759"/>
                  </a:lnTo>
                  <a:lnTo>
                    <a:pt x="478" y="745"/>
                  </a:lnTo>
                  <a:lnTo>
                    <a:pt x="488" y="733"/>
                  </a:lnTo>
                  <a:lnTo>
                    <a:pt x="500" y="721"/>
                  </a:lnTo>
                  <a:lnTo>
                    <a:pt x="514" y="713"/>
                  </a:lnTo>
                  <a:lnTo>
                    <a:pt x="528" y="705"/>
                  </a:lnTo>
                  <a:lnTo>
                    <a:pt x="528" y="705"/>
                  </a:lnTo>
                  <a:lnTo>
                    <a:pt x="544" y="699"/>
                  </a:lnTo>
                  <a:lnTo>
                    <a:pt x="562" y="697"/>
                  </a:lnTo>
                  <a:lnTo>
                    <a:pt x="578" y="695"/>
                  </a:lnTo>
                  <a:lnTo>
                    <a:pt x="594" y="697"/>
                  </a:lnTo>
                  <a:lnTo>
                    <a:pt x="610" y="701"/>
                  </a:lnTo>
                  <a:lnTo>
                    <a:pt x="624" y="707"/>
                  </a:lnTo>
                  <a:lnTo>
                    <a:pt x="638" y="713"/>
                  </a:lnTo>
                  <a:lnTo>
                    <a:pt x="652" y="723"/>
                  </a:lnTo>
                  <a:lnTo>
                    <a:pt x="652" y="723"/>
                  </a:lnTo>
                  <a:lnTo>
                    <a:pt x="672" y="707"/>
                  </a:lnTo>
                  <a:lnTo>
                    <a:pt x="690" y="689"/>
                  </a:lnTo>
                  <a:lnTo>
                    <a:pt x="708" y="671"/>
                  </a:lnTo>
                  <a:lnTo>
                    <a:pt x="724" y="651"/>
                  </a:lnTo>
                  <a:lnTo>
                    <a:pt x="724" y="651"/>
                  </a:lnTo>
                  <a:lnTo>
                    <a:pt x="714" y="639"/>
                  </a:lnTo>
                  <a:lnTo>
                    <a:pt x="706" y="625"/>
                  </a:lnTo>
                  <a:lnTo>
                    <a:pt x="700" y="609"/>
                  </a:lnTo>
                  <a:lnTo>
                    <a:pt x="698" y="593"/>
                  </a:lnTo>
                  <a:lnTo>
                    <a:pt x="696" y="577"/>
                  </a:lnTo>
                  <a:lnTo>
                    <a:pt x="696" y="561"/>
                  </a:lnTo>
                  <a:lnTo>
                    <a:pt x="700" y="545"/>
                  </a:lnTo>
                  <a:lnTo>
                    <a:pt x="704" y="529"/>
                  </a:lnTo>
                  <a:lnTo>
                    <a:pt x="704" y="529"/>
                  </a:lnTo>
                  <a:lnTo>
                    <a:pt x="712" y="513"/>
                  </a:lnTo>
                  <a:lnTo>
                    <a:pt x="722" y="499"/>
                  </a:lnTo>
                  <a:lnTo>
                    <a:pt x="732" y="487"/>
                  </a:lnTo>
                  <a:lnTo>
                    <a:pt x="746" y="477"/>
                  </a:lnTo>
                  <a:lnTo>
                    <a:pt x="758" y="469"/>
                  </a:lnTo>
                  <a:lnTo>
                    <a:pt x="774" y="463"/>
                  </a:lnTo>
                  <a:lnTo>
                    <a:pt x="788" y="457"/>
                  </a:lnTo>
                  <a:lnTo>
                    <a:pt x="804" y="455"/>
                  </a:lnTo>
                  <a:lnTo>
                    <a:pt x="804" y="455"/>
                  </a:lnTo>
                  <a:lnTo>
                    <a:pt x="808" y="431"/>
                  </a:lnTo>
                  <a:lnTo>
                    <a:pt x="808" y="404"/>
                  </a:lnTo>
                  <a:lnTo>
                    <a:pt x="808" y="378"/>
                  </a:lnTo>
                  <a:lnTo>
                    <a:pt x="804" y="352"/>
                  </a:lnTo>
                  <a:lnTo>
                    <a:pt x="804" y="352"/>
                  </a:lnTo>
                  <a:lnTo>
                    <a:pt x="788" y="350"/>
                  </a:lnTo>
                  <a:lnTo>
                    <a:pt x="774" y="344"/>
                  </a:lnTo>
                  <a:lnTo>
                    <a:pt x="758" y="338"/>
                  </a:lnTo>
                  <a:lnTo>
                    <a:pt x="746" y="330"/>
                  </a:lnTo>
                  <a:lnTo>
                    <a:pt x="732" y="320"/>
                  </a:lnTo>
                  <a:lnTo>
                    <a:pt x="722" y="308"/>
                  </a:lnTo>
                  <a:lnTo>
                    <a:pt x="712" y="294"/>
                  </a:lnTo>
                  <a:lnTo>
                    <a:pt x="704" y="278"/>
                  </a:lnTo>
                  <a:lnTo>
                    <a:pt x="704" y="278"/>
                  </a:lnTo>
                  <a:lnTo>
                    <a:pt x="700" y="262"/>
                  </a:lnTo>
                  <a:lnTo>
                    <a:pt x="696" y="246"/>
                  </a:lnTo>
                  <a:lnTo>
                    <a:pt x="696" y="230"/>
                  </a:lnTo>
                  <a:lnTo>
                    <a:pt x="698" y="214"/>
                  </a:lnTo>
                  <a:lnTo>
                    <a:pt x="700" y="198"/>
                  </a:lnTo>
                  <a:lnTo>
                    <a:pt x="706" y="184"/>
                  </a:lnTo>
                  <a:lnTo>
                    <a:pt x="714" y="170"/>
                  </a:lnTo>
                  <a:lnTo>
                    <a:pt x="724" y="156"/>
                  </a:lnTo>
                  <a:lnTo>
                    <a:pt x="724" y="156"/>
                  </a:lnTo>
                  <a:lnTo>
                    <a:pt x="708" y="136"/>
                  </a:lnTo>
                  <a:lnTo>
                    <a:pt x="690" y="118"/>
                  </a:lnTo>
                  <a:lnTo>
                    <a:pt x="672" y="100"/>
                  </a:lnTo>
                  <a:lnTo>
                    <a:pt x="652" y="84"/>
                  </a:lnTo>
                  <a:lnTo>
                    <a:pt x="652" y="84"/>
                  </a:lnTo>
                  <a:lnTo>
                    <a:pt x="638" y="94"/>
                  </a:lnTo>
                  <a:lnTo>
                    <a:pt x="624" y="100"/>
                  </a:lnTo>
                  <a:lnTo>
                    <a:pt x="610" y="106"/>
                  </a:lnTo>
                  <a:lnTo>
                    <a:pt x="594" y="110"/>
                  </a:lnTo>
                  <a:lnTo>
                    <a:pt x="578" y="112"/>
                  </a:lnTo>
                  <a:lnTo>
                    <a:pt x="562" y="112"/>
                  </a:lnTo>
                  <a:lnTo>
                    <a:pt x="544" y="108"/>
                  </a:lnTo>
                  <a:lnTo>
                    <a:pt x="528" y="102"/>
                  </a:lnTo>
                  <a:lnTo>
                    <a:pt x="528" y="102"/>
                  </a:lnTo>
                  <a:lnTo>
                    <a:pt x="514" y="96"/>
                  </a:lnTo>
                  <a:lnTo>
                    <a:pt x="500" y="86"/>
                  </a:lnTo>
                  <a:lnTo>
                    <a:pt x="488" y="74"/>
                  </a:lnTo>
                  <a:lnTo>
                    <a:pt x="478" y="62"/>
                  </a:lnTo>
                  <a:lnTo>
                    <a:pt x="470" y="48"/>
                  </a:lnTo>
                  <a:lnTo>
                    <a:pt x="462" y="34"/>
                  </a:lnTo>
                  <a:lnTo>
                    <a:pt x="458" y="18"/>
                  </a:lnTo>
                  <a:lnTo>
                    <a:pt x="456" y="2"/>
                  </a:lnTo>
                  <a:lnTo>
                    <a:pt x="456" y="2"/>
                  </a:lnTo>
                  <a:lnTo>
                    <a:pt x="430" y="0"/>
                  </a:lnTo>
                  <a:lnTo>
                    <a:pt x="404" y="0"/>
                  </a:lnTo>
                  <a:lnTo>
                    <a:pt x="378" y="0"/>
                  </a:lnTo>
                  <a:lnTo>
                    <a:pt x="354" y="2"/>
                  </a:lnTo>
                  <a:lnTo>
                    <a:pt x="354" y="2"/>
                  </a:lnTo>
                  <a:lnTo>
                    <a:pt x="350" y="18"/>
                  </a:lnTo>
                  <a:lnTo>
                    <a:pt x="346" y="34"/>
                  </a:lnTo>
                  <a:lnTo>
                    <a:pt x="340" y="48"/>
                  </a:lnTo>
                  <a:lnTo>
                    <a:pt x="332" y="62"/>
                  </a:lnTo>
                  <a:lnTo>
                    <a:pt x="320" y="74"/>
                  </a:lnTo>
                  <a:lnTo>
                    <a:pt x="308" y="86"/>
                  </a:lnTo>
                  <a:lnTo>
                    <a:pt x="296" y="96"/>
                  </a:lnTo>
                  <a:lnTo>
                    <a:pt x="280" y="102"/>
                  </a:lnTo>
                  <a:lnTo>
                    <a:pt x="280" y="102"/>
                  </a:lnTo>
                  <a:lnTo>
                    <a:pt x="264" y="108"/>
                  </a:lnTo>
                  <a:lnTo>
                    <a:pt x="248" y="112"/>
                  </a:lnTo>
                  <a:lnTo>
                    <a:pt x="232" y="112"/>
                  </a:lnTo>
                  <a:lnTo>
                    <a:pt x="216" y="110"/>
                  </a:lnTo>
                  <a:lnTo>
                    <a:pt x="200" y="106"/>
                  </a:lnTo>
                  <a:lnTo>
                    <a:pt x="184" y="100"/>
                  </a:lnTo>
                  <a:lnTo>
                    <a:pt x="170" y="94"/>
                  </a:lnTo>
                  <a:lnTo>
                    <a:pt x="158" y="84"/>
                  </a:lnTo>
                  <a:lnTo>
                    <a:pt x="158" y="84"/>
                  </a:lnTo>
                  <a:lnTo>
                    <a:pt x="138" y="100"/>
                  </a:lnTo>
                  <a:lnTo>
                    <a:pt x="118" y="118"/>
                  </a:lnTo>
                  <a:lnTo>
                    <a:pt x="102" y="136"/>
                  </a:lnTo>
                  <a:lnTo>
                    <a:pt x="84" y="156"/>
                  </a:lnTo>
                  <a:lnTo>
                    <a:pt x="84" y="156"/>
                  </a:lnTo>
                  <a:lnTo>
                    <a:pt x="94" y="170"/>
                  </a:lnTo>
                  <a:lnTo>
                    <a:pt x="102" y="184"/>
                  </a:lnTo>
                  <a:lnTo>
                    <a:pt x="108" y="198"/>
                  </a:lnTo>
                  <a:lnTo>
                    <a:pt x="112" y="214"/>
                  </a:lnTo>
                  <a:lnTo>
                    <a:pt x="114" y="230"/>
                  </a:lnTo>
                  <a:lnTo>
                    <a:pt x="112" y="246"/>
                  </a:lnTo>
                  <a:lnTo>
                    <a:pt x="110" y="262"/>
                  </a:lnTo>
                  <a:lnTo>
                    <a:pt x="104" y="278"/>
                  </a:lnTo>
                  <a:lnTo>
                    <a:pt x="104" y="278"/>
                  </a:lnTo>
                  <a:lnTo>
                    <a:pt x="96" y="294"/>
                  </a:lnTo>
                  <a:lnTo>
                    <a:pt x="88" y="308"/>
                  </a:lnTo>
                  <a:lnTo>
                    <a:pt x="76" y="320"/>
                  </a:lnTo>
                  <a:lnTo>
                    <a:pt x="64" y="330"/>
                  </a:lnTo>
                  <a:lnTo>
                    <a:pt x="50" y="338"/>
                  </a:lnTo>
                  <a:lnTo>
                    <a:pt x="36" y="344"/>
                  </a:lnTo>
                  <a:lnTo>
                    <a:pt x="20" y="350"/>
                  </a:lnTo>
                  <a:lnTo>
                    <a:pt x="4" y="352"/>
                  </a:lnTo>
                  <a:lnTo>
                    <a:pt x="4" y="352"/>
                  </a:lnTo>
                  <a:lnTo>
                    <a:pt x="2" y="378"/>
                  </a:lnTo>
                  <a:lnTo>
                    <a:pt x="0" y="402"/>
                  </a:lnTo>
                  <a:lnTo>
                    <a:pt x="2" y="429"/>
                  </a:lnTo>
                  <a:lnTo>
                    <a:pt x="4" y="455"/>
                  </a:lnTo>
                  <a:lnTo>
                    <a:pt x="4" y="455"/>
                  </a:lnTo>
                  <a:lnTo>
                    <a:pt x="20" y="457"/>
                  </a:lnTo>
                  <a:lnTo>
                    <a:pt x="36" y="463"/>
                  </a:lnTo>
                  <a:lnTo>
                    <a:pt x="50" y="469"/>
                  </a:lnTo>
                  <a:lnTo>
                    <a:pt x="64" y="477"/>
                  </a:lnTo>
                  <a:lnTo>
                    <a:pt x="76" y="487"/>
                  </a:lnTo>
                  <a:lnTo>
                    <a:pt x="86" y="499"/>
                  </a:lnTo>
                  <a:lnTo>
                    <a:pt x="96" y="513"/>
                  </a:lnTo>
                  <a:lnTo>
                    <a:pt x="104" y="529"/>
                  </a:lnTo>
                  <a:lnTo>
                    <a:pt x="104" y="529"/>
                  </a:lnTo>
                  <a:lnTo>
                    <a:pt x="110" y="545"/>
                  </a:lnTo>
                  <a:lnTo>
                    <a:pt x="112" y="561"/>
                  </a:lnTo>
                  <a:lnTo>
                    <a:pt x="114" y="577"/>
                  </a:lnTo>
                  <a:lnTo>
                    <a:pt x="112" y="593"/>
                  </a:lnTo>
                  <a:lnTo>
                    <a:pt x="108" y="609"/>
                  </a:lnTo>
                  <a:lnTo>
                    <a:pt x="102" y="625"/>
                  </a:lnTo>
                  <a:lnTo>
                    <a:pt x="94" y="639"/>
                  </a:lnTo>
                  <a:lnTo>
                    <a:pt x="84" y="651"/>
                  </a:lnTo>
                  <a:lnTo>
                    <a:pt x="84" y="651"/>
                  </a:lnTo>
                  <a:lnTo>
                    <a:pt x="102" y="671"/>
                  </a:lnTo>
                  <a:lnTo>
                    <a:pt x="120" y="689"/>
                  </a:lnTo>
                  <a:lnTo>
                    <a:pt x="138" y="707"/>
                  </a:lnTo>
                  <a:lnTo>
                    <a:pt x="158" y="723"/>
                  </a:lnTo>
                  <a:lnTo>
                    <a:pt x="158" y="723"/>
                  </a:lnTo>
                  <a:lnTo>
                    <a:pt x="170" y="713"/>
                  </a:lnTo>
                  <a:lnTo>
                    <a:pt x="184" y="707"/>
                  </a:lnTo>
                  <a:lnTo>
                    <a:pt x="200" y="701"/>
                  </a:lnTo>
                  <a:lnTo>
                    <a:pt x="216" y="697"/>
                  </a:lnTo>
                  <a:lnTo>
                    <a:pt x="232" y="695"/>
                  </a:lnTo>
                  <a:lnTo>
                    <a:pt x="248" y="697"/>
                  </a:lnTo>
                  <a:lnTo>
                    <a:pt x="264" y="699"/>
                  </a:lnTo>
                  <a:lnTo>
                    <a:pt x="280" y="705"/>
                  </a:lnTo>
                  <a:lnTo>
                    <a:pt x="280" y="705"/>
                  </a:lnTo>
                  <a:lnTo>
                    <a:pt x="296" y="713"/>
                  </a:lnTo>
                  <a:lnTo>
                    <a:pt x="308" y="721"/>
                  </a:lnTo>
                  <a:lnTo>
                    <a:pt x="320" y="733"/>
                  </a:lnTo>
                  <a:lnTo>
                    <a:pt x="332" y="745"/>
                  </a:lnTo>
                  <a:lnTo>
                    <a:pt x="340" y="759"/>
                  </a:lnTo>
                  <a:lnTo>
                    <a:pt x="346" y="773"/>
                  </a:lnTo>
                  <a:lnTo>
                    <a:pt x="350" y="789"/>
                  </a:lnTo>
                  <a:lnTo>
                    <a:pt x="354" y="805"/>
                  </a:lnTo>
                  <a:lnTo>
                    <a:pt x="354" y="805"/>
                  </a:lnTo>
                  <a:close/>
                  <a:moveTo>
                    <a:pt x="286" y="402"/>
                  </a:moveTo>
                  <a:lnTo>
                    <a:pt x="286" y="402"/>
                  </a:lnTo>
                  <a:lnTo>
                    <a:pt x="286" y="390"/>
                  </a:lnTo>
                  <a:lnTo>
                    <a:pt x="288" y="378"/>
                  </a:lnTo>
                  <a:lnTo>
                    <a:pt x="294" y="356"/>
                  </a:lnTo>
                  <a:lnTo>
                    <a:pt x="306" y="336"/>
                  </a:lnTo>
                  <a:lnTo>
                    <a:pt x="320" y="318"/>
                  </a:lnTo>
                  <a:lnTo>
                    <a:pt x="338" y="304"/>
                  </a:lnTo>
                  <a:lnTo>
                    <a:pt x="358" y="292"/>
                  </a:lnTo>
                  <a:lnTo>
                    <a:pt x="380" y="286"/>
                  </a:lnTo>
                  <a:lnTo>
                    <a:pt x="392" y="284"/>
                  </a:lnTo>
                  <a:lnTo>
                    <a:pt x="404" y="284"/>
                  </a:lnTo>
                  <a:lnTo>
                    <a:pt x="404" y="284"/>
                  </a:lnTo>
                  <a:lnTo>
                    <a:pt x="416" y="284"/>
                  </a:lnTo>
                  <a:lnTo>
                    <a:pt x="428" y="286"/>
                  </a:lnTo>
                  <a:lnTo>
                    <a:pt x="452" y="292"/>
                  </a:lnTo>
                  <a:lnTo>
                    <a:pt x="472" y="304"/>
                  </a:lnTo>
                  <a:lnTo>
                    <a:pt x="490" y="318"/>
                  </a:lnTo>
                  <a:lnTo>
                    <a:pt x="504" y="336"/>
                  </a:lnTo>
                  <a:lnTo>
                    <a:pt x="514" y="356"/>
                  </a:lnTo>
                  <a:lnTo>
                    <a:pt x="522" y="378"/>
                  </a:lnTo>
                  <a:lnTo>
                    <a:pt x="524" y="390"/>
                  </a:lnTo>
                  <a:lnTo>
                    <a:pt x="524" y="402"/>
                  </a:lnTo>
                  <a:lnTo>
                    <a:pt x="524" y="402"/>
                  </a:lnTo>
                  <a:lnTo>
                    <a:pt x="524" y="415"/>
                  </a:lnTo>
                  <a:lnTo>
                    <a:pt x="522" y="427"/>
                  </a:lnTo>
                  <a:lnTo>
                    <a:pt x="514" y="451"/>
                  </a:lnTo>
                  <a:lnTo>
                    <a:pt x="504" y="471"/>
                  </a:lnTo>
                  <a:lnTo>
                    <a:pt x="490" y="489"/>
                  </a:lnTo>
                  <a:lnTo>
                    <a:pt x="472" y="503"/>
                  </a:lnTo>
                  <a:lnTo>
                    <a:pt x="452" y="513"/>
                  </a:lnTo>
                  <a:lnTo>
                    <a:pt x="428" y="521"/>
                  </a:lnTo>
                  <a:lnTo>
                    <a:pt x="416" y="523"/>
                  </a:lnTo>
                  <a:lnTo>
                    <a:pt x="404" y="523"/>
                  </a:lnTo>
                  <a:lnTo>
                    <a:pt x="404" y="523"/>
                  </a:lnTo>
                  <a:lnTo>
                    <a:pt x="392" y="523"/>
                  </a:lnTo>
                  <a:lnTo>
                    <a:pt x="380" y="521"/>
                  </a:lnTo>
                  <a:lnTo>
                    <a:pt x="358" y="513"/>
                  </a:lnTo>
                  <a:lnTo>
                    <a:pt x="338" y="503"/>
                  </a:lnTo>
                  <a:lnTo>
                    <a:pt x="320" y="489"/>
                  </a:lnTo>
                  <a:lnTo>
                    <a:pt x="306" y="471"/>
                  </a:lnTo>
                  <a:lnTo>
                    <a:pt x="294" y="451"/>
                  </a:lnTo>
                  <a:lnTo>
                    <a:pt x="288" y="427"/>
                  </a:lnTo>
                  <a:lnTo>
                    <a:pt x="286" y="415"/>
                  </a:lnTo>
                  <a:lnTo>
                    <a:pt x="286" y="402"/>
                  </a:lnTo>
                  <a:lnTo>
                    <a:pt x="286"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63" name="Rectangle 62">
            <a:extLst>
              <a:ext uri="{FF2B5EF4-FFF2-40B4-BE49-F238E27FC236}">
                <a16:creationId xmlns:a16="http://schemas.microsoft.com/office/drawing/2014/main" id="{273564B0-065C-41CC-A63E-DDE38A61902C}"/>
              </a:ext>
            </a:extLst>
          </p:cNvPr>
          <p:cNvSpPr/>
          <p:nvPr/>
        </p:nvSpPr>
        <p:spPr>
          <a:xfrm>
            <a:off x="1" y="4919008"/>
            <a:ext cx="5176898" cy="1938992"/>
          </a:xfrm>
          <a:prstGeom prst="rect">
            <a:avLst/>
          </a:prstGeom>
          <a:solidFill>
            <a:schemeClr val="tx2"/>
          </a:solidFill>
        </p:spPr>
        <p:txBody>
          <a:bodyPr wrap="square">
            <a:noAutofit/>
          </a:bodyPr>
          <a:lstStyle/>
          <a:p>
            <a:r>
              <a:rPr lang="en-US" sz="2400">
                <a:ln w="3175">
                  <a:noFill/>
                </a:ln>
                <a:solidFill>
                  <a:schemeClr val="bg1"/>
                </a:solidFill>
                <a:cs typeface="Segoe UI" pitchFamily="34" charset="0"/>
              </a:rPr>
              <a:t>Provide timely guidance across functional, technical, and implementation aspects of</a:t>
            </a:r>
            <a:br>
              <a:rPr lang="en-US" sz="2400">
                <a:ln w="3175">
                  <a:noFill/>
                </a:ln>
                <a:solidFill>
                  <a:schemeClr val="bg1"/>
                </a:solidFill>
                <a:cs typeface="Segoe UI" pitchFamily="34" charset="0"/>
              </a:rPr>
            </a:br>
            <a:r>
              <a:rPr lang="en-US" sz="2400">
                <a:ln w="3175">
                  <a:noFill/>
                </a:ln>
                <a:solidFill>
                  <a:schemeClr val="bg1"/>
                </a:solidFill>
                <a:cs typeface="Segoe UI" pitchFamily="34" charset="0"/>
              </a:rPr>
              <a:t>the solution</a:t>
            </a:r>
          </a:p>
        </p:txBody>
      </p:sp>
      <p:sp>
        <p:nvSpPr>
          <p:cNvPr id="66" name="Title 1">
            <a:extLst>
              <a:ext uri="{FF2B5EF4-FFF2-40B4-BE49-F238E27FC236}">
                <a16:creationId xmlns:a16="http://schemas.microsoft.com/office/drawing/2014/main" id="{7E18FFA3-310E-46C8-A8E4-3D684C46356F}"/>
              </a:ext>
            </a:extLst>
          </p:cNvPr>
          <p:cNvSpPr txBox="1">
            <a:spLocks/>
          </p:cNvSpPr>
          <p:nvPr/>
        </p:nvSpPr>
        <p:spPr>
          <a:xfrm>
            <a:off x="5524458" y="289511"/>
            <a:ext cx="6400622"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solidFill>
                  <a:schemeClr val="tx2"/>
                </a:solidFill>
              </a:rPr>
              <a:t>Implement</a:t>
            </a:r>
          </a:p>
        </p:txBody>
      </p:sp>
    </p:spTree>
    <p:extLst>
      <p:ext uri="{BB962C8B-B14F-4D97-AF65-F5344CB8AC3E}">
        <p14:creationId xmlns:p14="http://schemas.microsoft.com/office/powerpoint/2010/main" val="2565210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A96CF6EB-C0DE-4B27-99E8-499D8F28D8DC}"/>
              </a:ext>
            </a:extLst>
          </p:cNvPr>
          <p:cNvPicPr>
            <a:picLocks noChangeAspect="1"/>
          </p:cNvPicPr>
          <p:nvPr/>
        </p:nvPicPr>
        <p:blipFill rotWithShape="1">
          <a:blip r:embed="rId3"/>
          <a:srcRect l="40007" t="434" r="21613" b="23426"/>
          <a:stretch/>
        </p:blipFill>
        <p:spPr>
          <a:xfrm>
            <a:off x="5" y="489"/>
            <a:ext cx="5180901" cy="6857025"/>
          </a:xfrm>
          <a:custGeom>
            <a:avLst/>
            <a:gdLst>
              <a:gd name="connsiteX0" fmla="*/ 0 w 5284789"/>
              <a:gd name="connsiteY0" fmla="*/ 0 h 6994523"/>
              <a:gd name="connsiteX1" fmla="*/ 5284789 w 5284789"/>
              <a:gd name="connsiteY1" fmla="*/ 0 h 6994523"/>
              <a:gd name="connsiteX2" fmla="*/ 5284789 w 5284789"/>
              <a:gd name="connsiteY2" fmla="*/ 6994523 h 6994523"/>
              <a:gd name="connsiteX3" fmla="*/ 0 w 5284789"/>
              <a:gd name="connsiteY3" fmla="*/ 6994523 h 6994523"/>
            </a:gdLst>
            <a:ahLst/>
            <a:cxnLst>
              <a:cxn ang="0">
                <a:pos x="connsiteX0" y="connsiteY0"/>
              </a:cxn>
              <a:cxn ang="0">
                <a:pos x="connsiteX1" y="connsiteY1"/>
              </a:cxn>
              <a:cxn ang="0">
                <a:pos x="connsiteX2" y="connsiteY2"/>
              </a:cxn>
              <a:cxn ang="0">
                <a:pos x="connsiteX3" y="connsiteY3"/>
              </a:cxn>
            </a:cxnLst>
            <a:rect l="l" t="t" r="r" b="b"/>
            <a:pathLst>
              <a:path w="5284789" h="6994523">
                <a:moveTo>
                  <a:pt x="0" y="0"/>
                </a:moveTo>
                <a:lnTo>
                  <a:pt x="5284789" y="0"/>
                </a:lnTo>
                <a:lnTo>
                  <a:pt x="5284789" y="6994523"/>
                </a:lnTo>
                <a:lnTo>
                  <a:pt x="0" y="6994523"/>
                </a:lnTo>
                <a:close/>
              </a:path>
            </a:pathLst>
          </a:custGeom>
        </p:spPr>
      </p:pic>
      <p:sp>
        <p:nvSpPr>
          <p:cNvPr id="112" name="TextBox 111"/>
          <p:cNvSpPr txBox="1"/>
          <p:nvPr/>
        </p:nvSpPr>
        <p:spPr>
          <a:xfrm>
            <a:off x="6573783" y="1642378"/>
            <a:ext cx="5191793" cy="543082"/>
          </a:xfrm>
          <a:prstGeom prst="rect">
            <a:avLst/>
          </a:prstGeom>
        </p:spPr>
        <p:txBody>
          <a:bodyPr vert="horz" wrap="square" lIns="89630" tIns="89630" rIns="89630" bIns="89630" rtlCol="0" anchor="ctr" anchorCtr="0">
            <a:spAutoFit/>
          </a:bodyPr>
          <a:lstStyle/>
          <a:p>
            <a:pPr defTabSz="896036">
              <a:spcAft>
                <a:spcPts val="1175"/>
              </a:spcAft>
              <a:defRPr/>
            </a:pPr>
            <a:r>
              <a:rPr lang="en-US" sz="2353">
                <a:latin typeface="+mj-lt"/>
              </a:rPr>
              <a:t>Go-live planning</a:t>
            </a:r>
          </a:p>
        </p:txBody>
      </p:sp>
      <p:sp>
        <p:nvSpPr>
          <p:cNvPr id="113" name="TextBox 112"/>
          <p:cNvSpPr txBox="1"/>
          <p:nvPr/>
        </p:nvSpPr>
        <p:spPr>
          <a:xfrm>
            <a:off x="6573783" y="3553463"/>
            <a:ext cx="5191793" cy="543097"/>
          </a:xfrm>
          <a:prstGeom prst="rect">
            <a:avLst/>
          </a:prstGeom>
        </p:spPr>
        <p:txBody>
          <a:bodyPr vert="horz" wrap="square" lIns="89630" tIns="89630" rIns="89630" bIns="89630" rtlCol="0" anchor="ctr" anchorCtr="0">
            <a:spAutoFit/>
          </a:bodyPr>
          <a:lstStyle/>
          <a:p>
            <a:pPr defTabSz="896036">
              <a:spcAft>
                <a:spcPts val="1175"/>
              </a:spcAft>
              <a:defRPr/>
            </a:pPr>
            <a:r>
              <a:rPr lang="en-US" sz="2353">
                <a:latin typeface="+mj-lt"/>
              </a:rPr>
              <a:t>Testing and acceptance</a:t>
            </a:r>
            <a:endParaRPr lang="en-US" sz="2353">
              <a:highlight>
                <a:srgbClr val="FFFF00"/>
              </a:highlight>
              <a:latin typeface="+mj-lt"/>
            </a:endParaRPr>
          </a:p>
        </p:txBody>
      </p:sp>
      <p:sp>
        <p:nvSpPr>
          <p:cNvPr id="114" name="TextBox 113"/>
          <p:cNvSpPr txBox="1"/>
          <p:nvPr/>
        </p:nvSpPr>
        <p:spPr>
          <a:xfrm>
            <a:off x="6573783" y="5464564"/>
            <a:ext cx="5191793" cy="543082"/>
          </a:xfrm>
          <a:prstGeom prst="rect">
            <a:avLst/>
          </a:prstGeom>
        </p:spPr>
        <p:txBody>
          <a:bodyPr vert="horz" wrap="square" lIns="89630" tIns="89630" rIns="89630" bIns="89630" rtlCol="0" anchor="ctr" anchorCtr="0">
            <a:spAutoFit/>
          </a:bodyPr>
          <a:lstStyle/>
          <a:p>
            <a:pPr defTabSz="896036">
              <a:spcAft>
                <a:spcPts val="1175"/>
              </a:spcAft>
              <a:defRPr/>
            </a:pPr>
            <a:r>
              <a:rPr lang="en-US" sz="2353">
                <a:latin typeface="+mj-lt"/>
              </a:rPr>
              <a:t>User readiness</a:t>
            </a:r>
          </a:p>
        </p:txBody>
      </p:sp>
      <p:cxnSp>
        <p:nvCxnSpPr>
          <p:cNvPr id="16" name="Straight Connector 15">
            <a:extLst>
              <a:ext uri="{FF2B5EF4-FFF2-40B4-BE49-F238E27FC236}">
                <a16:creationId xmlns:a16="http://schemas.microsoft.com/office/drawing/2014/main" id="{F0DE9096-44E3-46D0-A320-63753BEBE4F2}"/>
              </a:ext>
            </a:extLst>
          </p:cNvPr>
          <p:cNvCxnSpPr/>
          <p:nvPr/>
        </p:nvCxnSpPr>
        <p:spPr>
          <a:xfrm>
            <a:off x="5176899" y="2869465"/>
            <a:ext cx="6588677" cy="0"/>
          </a:xfrm>
          <a:prstGeom prst="line">
            <a:avLst/>
          </a:prstGeom>
          <a:ln w="317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67EBF61-CEAA-4420-88ED-DC9606A57A30}"/>
              </a:ext>
            </a:extLst>
          </p:cNvPr>
          <p:cNvCxnSpPr/>
          <p:nvPr/>
        </p:nvCxnSpPr>
        <p:spPr>
          <a:xfrm>
            <a:off x="5176899" y="4780557"/>
            <a:ext cx="6588677" cy="0"/>
          </a:xfrm>
          <a:prstGeom prst="line">
            <a:avLst/>
          </a:prstGeom>
          <a:ln w="317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BA7AED27-4C3D-4A84-AF81-677738546402}"/>
              </a:ext>
            </a:extLst>
          </p:cNvPr>
          <p:cNvGrpSpPr/>
          <p:nvPr/>
        </p:nvGrpSpPr>
        <p:grpSpPr>
          <a:xfrm>
            <a:off x="5618219" y="1606590"/>
            <a:ext cx="592050" cy="614657"/>
            <a:chOff x="5465205" y="3615636"/>
            <a:chExt cx="302764" cy="314325"/>
          </a:xfrm>
        </p:grpSpPr>
        <p:sp>
          <p:nvSpPr>
            <p:cNvPr id="62" name="Freeform: Shape 61">
              <a:extLst>
                <a:ext uri="{FF2B5EF4-FFF2-40B4-BE49-F238E27FC236}">
                  <a16:creationId xmlns:a16="http://schemas.microsoft.com/office/drawing/2014/main" id="{AD2A2629-A5E1-401A-9031-6E4AE8E5982C}"/>
                </a:ext>
              </a:extLst>
            </p:cNvPr>
            <p:cNvSpPr/>
            <p:nvPr/>
          </p:nvSpPr>
          <p:spPr>
            <a:xfrm>
              <a:off x="5482816" y="3682999"/>
              <a:ext cx="264885" cy="188252"/>
            </a:xfrm>
            <a:custGeom>
              <a:avLst/>
              <a:gdLst>
                <a:gd name="connsiteX0" fmla="*/ 73078 w 180975"/>
                <a:gd name="connsiteY0" fmla="*/ 111178 h 114300"/>
                <a:gd name="connsiteX1" fmla="*/ 132132 w 180975"/>
                <a:gd name="connsiteY1" fmla="*/ 72125 h 114300"/>
                <a:gd name="connsiteX2" fmla="*/ 148325 w 180975"/>
                <a:gd name="connsiteY2" fmla="*/ 96890 h 114300"/>
                <a:gd name="connsiteX3" fmla="*/ 182615 w 180975"/>
                <a:gd name="connsiteY3" fmla="*/ 8308 h 114300"/>
                <a:gd name="connsiteX4" fmla="*/ 89270 w 180975"/>
                <a:gd name="connsiteY4" fmla="*/ 7355 h 114300"/>
                <a:gd name="connsiteX5" fmla="*/ 106415 w 180975"/>
                <a:gd name="connsiteY5" fmla="*/ 32120 h 114300"/>
                <a:gd name="connsiteX6" fmla="*/ 7355 w 180975"/>
                <a:gd name="connsiteY6" fmla="*/ 97843 h 114300"/>
                <a:gd name="connsiteX0" fmla="*/ 155348 w 264885"/>
                <a:gd name="connsiteY0" fmla="*/ 103823 h 146341"/>
                <a:gd name="connsiteX1" fmla="*/ 214402 w 264885"/>
                <a:gd name="connsiteY1" fmla="*/ 64770 h 146341"/>
                <a:gd name="connsiteX2" fmla="*/ 230595 w 264885"/>
                <a:gd name="connsiteY2" fmla="*/ 89535 h 146341"/>
                <a:gd name="connsiteX3" fmla="*/ 264885 w 264885"/>
                <a:gd name="connsiteY3" fmla="*/ 953 h 146341"/>
                <a:gd name="connsiteX4" fmla="*/ 171540 w 264885"/>
                <a:gd name="connsiteY4" fmla="*/ 0 h 146341"/>
                <a:gd name="connsiteX5" fmla="*/ 188685 w 264885"/>
                <a:gd name="connsiteY5" fmla="*/ 24765 h 146341"/>
                <a:gd name="connsiteX6" fmla="*/ 0 w 264885"/>
                <a:gd name="connsiteY6" fmla="*/ 146341 h 146341"/>
                <a:gd name="connsiteX0" fmla="*/ 20261 w 264885"/>
                <a:gd name="connsiteY0" fmla="*/ 188252 h 188252"/>
                <a:gd name="connsiteX1" fmla="*/ 214402 w 264885"/>
                <a:gd name="connsiteY1" fmla="*/ 64770 h 188252"/>
                <a:gd name="connsiteX2" fmla="*/ 230595 w 264885"/>
                <a:gd name="connsiteY2" fmla="*/ 89535 h 188252"/>
                <a:gd name="connsiteX3" fmla="*/ 264885 w 264885"/>
                <a:gd name="connsiteY3" fmla="*/ 953 h 188252"/>
                <a:gd name="connsiteX4" fmla="*/ 171540 w 264885"/>
                <a:gd name="connsiteY4" fmla="*/ 0 h 188252"/>
                <a:gd name="connsiteX5" fmla="*/ 188685 w 264885"/>
                <a:gd name="connsiteY5" fmla="*/ 24765 h 188252"/>
                <a:gd name="connsiteX6" fmla="*/ 0 w 264885"/>
                <a:gd name="connsiteY6" fmla="*/ 146341 h 18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885" h="188252">
                  <a:moveTo>
                    <a:pt x="20261" y="188252"/>
                  </a:moveTo>
                  <a:lnTo>
                    <a:pt x="214402" y="64770"/>
                  </a:lnTo>
                  <a:lnTo>
                    <a:pt x="230595" y="89535"/>
                  </a:lnTo>
                  <a:lnTo>
                    <a:pt x="264885" y="953"/>
                  </a:lnTo>
                  <a:lnTo>
                    <a:pt x="171540" y="0"/>
                  </a:lnTo>
                  <a:lnTo>
                    <a:pt x="188685" y="24765"/>
                  </a:lnTo>
                  <a:cubicBezTo>
                    <a:pt x="155665" y="46673"/>
                    <a:pt x="33020" y="124433"/>
                    <a:pt x="0" y="146341"/>
                  </a:cubicBezTo>
                </a:path>
              </a:pathLst>
            </a:custGeom>
            <a:solidFill>
              <a:srgbClr val="3D3D40"/>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63" name="Freeform: Shape 62">
              <a:extLst>
                <a:ext uri="{FF2B5EF4-FFF2-40B4-BE49-F238E27FC236}">
                  <a16:creationId xmlns:a16="http://schemas.microsoft.com/office/drawing/2014/main" id="{24FDA969-3AA4-4E1F-A959-7078539A7088}"/>
                </a:ext>
              </a:extLst>
            </p:cNvPr>
            <p:cNvSpPr/>
            <p:nvPr/>
          </p:nvSpPr>
          <p:spPr>
            <a:xfrm>
              <a:off x="5507936" y="3782324"/>
              <a:ext cx="171450" cy="114300"/>
            </a:xfrm>
            <a:custGeom>
              <a:avLst/>
              <a:gdLst>
                <a:gd name="connsiteX0" fmla="*/ 32120 w 171450"/>
                <a:gd name="connsiteY0" fmla="*/ 115940 h 114300"/>
                <a:gd name="connsiteX1" fmla="*/ 133085 w 171450"/>
                <a:gd name="connsiteY1" fmla="*/ 48313 h 114300"/>
                <a:gd name="connsiteX2" fmla="*/ 143563 w 171450"/>
                <a:gd name="connsiteY2" fmla="*/ 64505 h 114300"/>
                <a:gd name="connsiteX3" fmla="*/ 165470 w 171450"/>
                <a:gd name="connsiteY3" fmla="*/ 7355 h 114300"/>
                <a:gd name="connsiteX4" fmla="*/ 105463 w 171450"/>
                <a:gd name="connsiteY4" fmla="*/ 7355 h 114300"/>
                <a:gd name="connsiteX5" fmla="*/ 115940 w 171450"/>
                <a:gd name="connsiteY5" fmla="*/ 23548 h 114300"/>
                <a:gd name="connsiteX6" fmla="*/ 7355 w 171450"/>
                <a:gd name="connsiteY6" fmla="*/ 95938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450" h="114300">
                  <a:moveTo>
                    <a:pt x="32120" y="115940"/>
                  </a:moveTo>
                  <a:lnTo>
                    <a:pt x="133085" y="48313"/>
                  </a:lnTo>
                  <a:lnTo>
                    <a:pt x="143563" y="64505"/>
                  </a:lnTo>
                  <a:lnTo>
                    <a:pt x="165470" y="7355"/>
                  </a:lnTo>
                  <a:lnTo>
                    <a:pt x="105463" y="7355"/>
                  </a:lnTo>
                  <a:lnTo>
                    <a:pt x="115940" y="23548"/>
                  </a:lnTo>
                  <a:lnTo>
                    <a:pt x="7355" y="95938"/>
                  </a:lnTo>
                </a:path>
              </a:pathLst>
            </a:custGeom>
            <a:solidFill>
              <a:srgbClr val="00E7CF"/>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64" name="Freeform: Shape 63">
              <a:extLst>
                <a:ext uri="{FF2B5EF4-FFF2-40B4-BE49-F238E27FC236}">
                  <a16:creationId xmlns:a16="http://schemas.microsoft.com/office/drawing/2014/main" id="{9E568727-FD0A-499B-B942-A4DE212CB67A}"/>
                </a:ext>
              </a:extLst>
            </p:cNvPr>
            <p:cNvSpPr/>
            <p:nvPr/>
          </p:nvSpPr>
          <p:spPr>
            <a:xfrm>
              <a:off x="5470789" y="3749939"/>
              <a:ext cx="104775" cy="85725"/>
            </a:xfrm>
            <a:custGeom>
              <a:avLst/>
              <a:gdLst>
                <a:gd name="connsiteX0" fmla="*/ 15928 w 104775"/>
                <a:gd name="connsiteY0" fmla="*/ 86413 h 85725"/>
                <a:gd name="connsiteX1" fmla="*/ 72125 w 104775"/>
                <a:gd name="connsiteY1" fmla="*/ 48313 h 85725"/>
                <a:gd name="connsiteX2" fmla="*/ 83555 w 104775"/>
                <a:gd name="connsiteY2" fmla="*/ 64505 h 85725"/>
                <a:gd name="connsiteX3" fmla="*/ 105463 w 104775"/>
                <a:gd name="connsiteY3" fmla="*/ 7355 h 85725"/>
                <a:gd name="connsiteX4" fmla="*/ 44503 w 104775"/>
                <a:gd name="connsiteY4" fmla="*/ 7355 h 85725"/>
                <a:gd name="connsiteX5" fmla="*/ 54980 w 104775"/>
                <a:gd name="connsiteY5" fmla="*/ 22595 h 85725"/>
                <a:gd name="connsiteX6" fmla="*/ 7355 w 104775"/>
                <a:gd name="connsiteY6" fmla="*/ 54980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75" h="85725">
                  <a:moveTo>
                    <a:pt x="15928" y="86413"/>
                  </a:moveTo>
                  <a:lnTo>
                    <a:pt x="72125" y="48313"/>
                  </a:lnTo>
                  <a:lnTo>
                    <a:pt x="83555" y="64505"/>
                  </a:lnTo>
                  <a:lnTo>
                    <a:pt x="105463" y="7355"/>
                  </a:lnTo>
                  <a:lnTo>
                    <a:pt x="44503" y="7355"/>
                  </a:lnTo>
                  <a:lnTo>
                    <a:pt x="54980" y="22595"/>
                  </a:lnTo>
                  <a:lnTo>
                    <a:pt x="7355" y="54980"/>
                  </a:lnTo>
                </a:path>
              </a:pathLst>
            </a:custGeom>
            <a:solidFill>
              <a:srgbClr val="00E7CF"/>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66" name="Freeform: Shape 65">
              <a:extLst>
                <a:ext uri="{FF2B5EF4-FFF2-40B4-BE49-F238E27FC236}">
                  <a16:creationId xmlns:a16="http://schemas.microsoft.com/office/drawing/2014/main" id="{A709F622-3D5B-4E23-BF4C-90139C10D8BD}"/>
                </a:ext>
              </a:extLst>
            </p:cNvPr>
            <p:cNvSpPr/>
            <p:nvPr/>
          </p:nvSpPr>
          <p:spPr>
            <a:xfrm>
              <a:off x="5465205" y="3615636"/>
              <a:ext cx="171450" cy="314325"/>
            </a:xfrm>
            <a:custGeom>
              <a:avLst/>
              <a:gdLst>
                <a:gd name="connsiteX0" fmla="*/ 172959 w 171450"/>
                <a:gd name="connsiteY0" fmla="*/ 310250 h 314325"/>
                <a:gd name="connsiteX1" fmla="*/ 159624 w 171450"/>
                <a:gd name="connsiteY1" fmla="*/ 311203 h 314325"/>
                <a:gd name="connsiteX2" fmla="*/ 129144 w 171450"/>
                <a:gd name="connsiteY2" fmla="*/ 308345 h 314325"/>
                <a:gd name="connsiteX3" fmla="*/ 32942 w 171450"/>
                <a:gd name="connsiteY3" fmla="*/ 243575 h 314325"/>
                <a:gd name="connsiteX4" fmla="*/ 74852 w 171450"/>
                <a:gd name="connsiteY4" fmla="*/ 32120 h 314325"/>
                <a:gd name="connsiteX5" fmla="*/ 148194 w 171450"/>
                <a:gd name="connsiteY5" fmla="*/ 735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450" h="314325">
                  <a:moveTo>
                    <a:pt x="172959" y="310250"/>
                  </a:moveTo>
                  <a:cubicBezTo>
                    <a:pt x="168197" y="310250"/>
                    <a:pt x="164387" y="311203"/>
                    <a:pt x="159624" y="311203"/>
                  </a:cubicBezTo>
                  <a:cubicBezTo>
                    <a:pt x="144384" y="311203"/>
                    <a:pt x="129144" y="308345"/>
                    <a:pt x="129144" y="308345"/>
                  </a:cubicBezTo>
                  <a:cubicBezTo>
                    <a:pt x="91044" y="300725"/>
                    <a:pt x="55801" y="278818"/>
                    <a:pt x="32942" y="243575"/>
                  </a:cubicBezTo>
                  <a:cubicBezTo>
                    <a:pt x="-13731" y="173090"/>
                    <a:pt x="5319" y="78793"/>
                    <a:pt x="74852" y="32120"/>
                  </a:cubicBezTo>
                  <a:cubicBezTo>
                    <a:pt x="97712" y="16880"/>
                    <a:pt x="123429" y="8308"/>
                    <a:pt x="148194" y="735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67" name="Freeform: Shape 66">
              <a:extLst>
                <a:ext uri="{FF2B5EF4-FFF2-40B4-BE49-F238E27FC236}">
                  <a16:creationId xmlns:a16="http://schemas.microsoft.com/office/drawing/2014/main" id="{911D853F-765E-4F3A-9081-9A29D9B73045}"/>
                </a:ext>
              </a:extLst>
            </p:cNvPr>
            <p:cNvSpPr/>
            <p:nvPr/>
          </p:nvSpPr>
          <p:spPr>
            <a:xfrm>
              <a:off x="5656526" y="3910911"/>
              <a:ext cx="19050" cy="9525"/>
            </a:xfrm>
            <a:custGeom>
              <a:avLst/>
              <a:gdLst>
                <a:gd name="connsiteX0" fmla="*/ 17833 w 19050"/>
                <a:gd name="connsiteY0" fmla="*/ 7355 h 9525"/>
                <a:gd name="connsiteX1" fmla="*/ 7355 w 19050"/>
                <a:gd name="connsiteY1" fmla="*/ 10213 h 9525"/>
              </a:gdLst>
              <a:ahLst/>
              <a:cxnLst>
                <a:cxn ang="0">
                  <a:pos x="connsiteX0" y="connsiteY0"/>
                </a:cxn>
                <a:cxn ang="0">
                  <a:pos x="connsiteX1" y="connsiteY1"/>
                </a:cxn>
              </a:cxnLst>
              <a:rect l="l" t="t" r="r" b="b"/>
              <a:pathLst>
                <a:path w="19050" h="9525">
                  <a:moveTo>
                    <a:pt x="17833" y="7355"/>
                  </a:moveTo>
                  <a:cubicBezTo>
                    <a:pt x="14023" y="8308"/>
                    <a:pt x="11165" y="9260"/>
                    <a:pt x="7355" y="10213"/>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70" name="Freeform: Shape 69">
              <a:extLst>
                <a:ext uri="{FF2B5EF4-FFF2-40B4-BE49-F238E27FC236}">
                  <a16:creationId xmlns:a16="http://schemas.microsoft.com/office/drawing/2014/main" id="{CCACDF15-FA2A-4B38-B6DF-8F7541E265DB}"/>
                </a:ext>
              </a:extLst>
            </p:cNvPr>
            <p:cNvSpPr/>
            <p:nvPr/>
          </p:nvSpPr>
          <p:spPr>
            <a:xfrm>
              <a:off x="5696531" y="3858524"/>
              <a:ext cx="57150" cy="47625"/>
            </a:xfrm>
            <a:custGeom>
              <a:avLst/>
              <a:gdLst>
                <a:gd name="connsiteX0" fmla="*/ 51170 w 57150"/>
                <a:gd name="connsiteY0" fmla="*/ 7355 h 47625"/>
                <a:gd name="connsiteX1" fmla="*/ 13070 w 57150"/>
                <a:gd name="connsiteY1" fmla="*/ 43550 h 47625"/>
                <a:gd name="connsiteX2" fmla="*/ 7355 w 57150"/>
                <a:gd name="connsiteY2" fmla="*/ 47360 h 47625"/>
              </a:gdLst>
              <a:ahLst/>
              <a:cxnLst>
                <a:cxn ang="0">
                  <a:pos x="connsiteX0" y="connsiteY0"/>
                </a:cxn>
                <a:cxn ang="0">
                  <a:pos x="connsiteX1" y="connsiteY1"/>
                </a:cxn>
                <a:cxn ang="0">
                  <a:pos x="connsiteX2" y="connsiteY2"/>
                </a:cxn>
              </a:cxnLst>
              <a:rect l="l" t="t" r="r" b="b"/>
              <a:pathLst>
                <a:path w="57150" h="47625">
                  <a:moveTo>
                    <a:pt x="51170" y="7355"/>
                  </a:moveTo>
                  <a:cubicBezTo>
                    <a:pt x="40693" y="20690"/>
                    <a:pt x="28310" y="33073"/>
                    <a:pt x="13070" y="43550"/>
                  </a:cubicBezTo>
                  <a:cubicBezTo>
                    <a:pt x="11165" y="44503"/>
                    <a:pt x="9260" y="45455"/>
                    <a:pt x="7355" y="4736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71" name="Freeform: Shape 70">
              <a:extLst>
                <a:ext uri="{FF2B5EF4-FFF2-40B4-BE49-F238E27FC236}">
                  <a16:creationId xmlns:a16="http://schemas.microsoft.com/office/drawing/2014/main" id="{2F324728-B4A2-45EC-8292-CD4AECC7E2DF}"/>
                </a:ext>
              </a:extLst>
            </p:cNvPr>
            <p:cNvSpPr/>
            <p:nvPr/>
          </p:nvSpPr>
          <p:spPr>
            <a:xfrm>
              <a:off x="5748919" y="3835664"/>
              <a:ext cx="19050" cy="19050"/>
            </a:xfrm>
            <a:custGeom>
              <a:avLst/>
              <a:gdLst>
                <a:gd name="connsiteX0" fmla="*/ 12118 w 19050"/>
                <a:gd name="connsiteY0" fmla="*/ 7355 h 19050"/>
                <a:gd name="connsiteX1" fmla="*/ 7355 w 19050"/>
                <a:gd name="connsiteY1" fmla="*/ 15928 h 19050"/>
              </a:gdLst>
              <a:ahLst/>
              <a:cxnLst>
                <a:cxn ang="0">
                  <a:pos x="connsiteX0" y="connsiteY0"/>
                </a:cxn>
                <a:cxn ang="0">
                  <a:pos x="connsiteX1" y="connsiteY1"/>
                </a:cxn>
              </a:cxnLst>
              <a:rect l="l" t="t" r="r" b="b"/>
              <a:pathLst>
                <a:path w="19050" h="19050">
                  <a:moveTo>
                    <a:pt x="12118" y="7355"/>
                  </a:moveTo>
                  <a:cubicBezTo>
                    <a:pt x="10213" y="10213"/>
                    <a:pt x="9260" y="13070"/>
                    <a:pt x="7355" y="15928"/>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grpSp>
      <p:sp>
        <p:nvSpPr>
          <p:cNvPr id="47" name="Rectangle 39">
            <a:extLst>
              <a:ext uri="{FF2B5EF4-FFF2-40B4-BE49-F238E27FC236}">
                <a16:creationId xmlns:a16="http://schemas.microsoft.com/office/drawing/2014/main" id="{3B063EE7-9D1A-4BAB-AB2A-804E95B63730}"/>
              </a:ext>
            </a:extLst>
          </p:cNvPr>
          <p:cNvSpPr/>
          <p:nvPr/>
        </p:nvSpPr>
        <p:spPr>
          <a:xfrm>
            <a:off x="9564978" y="540938"/>
            <a:ext cx="517844" cy="197498"/>
          </a:xfrm>
          <a:prstGeom prst="rect">
            <a:avLst/>
          </a:prstGeom>
          <a:noFill/>
        </p:spPr>
        <p:txBody>
          <a:bodyPr wrap="square" lIns="0" tIns="0" rIns="0" bIns="0" rtlCol="0" anchor="ctr">
            <a:noAutofit/>
          </a:bodyPr>
          <a:lstStyle/>
          <a:p>
            <a:pPr algn="ctr"/>
            <a:r>
              <a:rPr lang="en-US" sz="784">
                <a:solidFill>
                  <a:schemeClr val="bg1">
                    <a:lumMod val="85000"/>
                  </a:schemeClr>
                </a:solidFill>
                <a:latin typeface="+mj-lt"/>
              </a:rPr>
              <a:t>Initiate</a:t>
            </a:r>
          </a:p>
        </p:txBody>
      </p:sp>
      <p:sp>
        <p:nvSpPr>
          <p:cNvPr id="48" name="Rectangle 69">
            <a:extLst>
              <a:ext uri="{FF2B5EF4-FFF2-40B4-BE49-F238E27FC236}">
                <a16:creationId xmlns:a16="http://schemas.microsoft.com/office/drawing/2014/main" id="{FAE819A8-E9E2-442D-8A4A-AF8F49BB8771}"/>
              </a:ext>
            </a:extLst>
          </p:cNvPr>
          <p:cNvSpPr/>
          <p:nvPr/>
        </p:nvSpPr>
        <p:spPr>
          <a:xfrm>
            <a:off x="9564980" y="73063"/>
            <a:ext cx="517841" cy="455008"/>
          </a:xfrm>
          <a:prstGeom prst="rect">
            <a:avLst/>
          </a:prstGeom>
          <a:solidFill>
            <a:schemeClr val="bg1">
              <a:lumMod val="95000"/>
            </a:schemeClr>
          </a:solidFill>
        </p:spPr>
        <p:txBody>
          <a:bodyPr wrap="square" lIns="0" tIns="0" rIns="0" bIns="0" rtlCol="0" anchor="ctr">
            <a:noAutofit/>
          </a:bodyPr>
          <a:lstStyle/>
          <a:p>
            <a:pPr algn="ctr"/>
            <a:endParaRPr lang="en-US" sz="1765">
              <a:latin typeface="Segoe UI"/>
            </a:endParaRPr>
          </a:p>
        </p:txBody>
      </p:sp>
      <p:sp>
        <p:nvSpPr>
          <p:cNvPr id="49" name="Rectangle 70">
            <a:extLst>
              <a:ext uri="{FF2B5EF4-FFF2-40B4-BE49-F238E27FC236}">
                <a16:creationId xmlns:a16="http://schemas.microsoft.com/office/drawing/2014/main" id="{62441FF3-9531-4062-A590-B35DA7E25176}"/>
              </a:ext>
            </a:extLst>
          </p:cNvPr>
          <p:cNvSpPr/>
          <p:nvPr/>
        </p:nvSpPr>
        <p:spPr>
          <a:xfrm>
            <a:off x="10125899" y="73063"/>
            <a:ext cx="517841" cy="455008"/>
          </a:xfrm>
          <a:prstGeom prst="rect">
            <a:avLst/>
          </a:prstGeom>
          <a:solidFill>
            <a:schemeClr val="bg1">
              <a:lumMod val="95000"/>
            </a:schemeClr>
          </a:solidFill>
        </p:spPr>
        <p:txBody>
          <a:bodyPr wrap="square" lIns="0" tIns="0" rIns="0" bIns="0" rtlCol="0" anchor="ctr">
            <a:noAutofit/>
          </a:bodyPr>
          <a:lstStyle/>
          <a:p>
            <a:pPr algn="ctr"/>
            <a:endParaRPr lang="en-US" sz="1765">
              <a:latin typeface="Segoe UI"/>
            </a:endParaRPr>
          </a:p>
        </p:txBody>
      </p:sp>
      <p:sp>
        <p:nvSpPr>
          <p:cNvPr id="50" name="Rectangle 71">
            <a:extLst>
              <a:ext uri="{FF2B5EF4-FFF2-40B4-BE49-F238E27FC236}">
                <a16:creationId xmlns:a16="http://schemas.microsoft.com/office/drawing/2014/main" id="{C96BF059-5A38-4713-8A06-CAE9166DED41}"/>
              </a:ext>
            </a:extLst>
          </p:cNvPr>
          <p:cNvSpPr/>
          <p:nvPr/>
        </p:nvSpPr>
        <p:spPr>
          <a:xfrm>
            <a:off x="10686816" y="73063"/>
            <a:ext cx="517841" cy="455008"/>
          </a:xfrm>
          <a:prstGeom prst="rect">
            <a:avLst/>
          </a:prstGeom>
          <a:solidFill>
            <a:schemeClr val="accent1"/>
          </a:solidFill>
        </p:spPr>
        <p:txBody>
          <a:bodyPr wrap="square" lIns="0" tIns="0" rIns="0" bIns="0" rtlCol="0" anchor="ctr">
            <a:noAutofit/>
          </a:bodyPr>
          <a:lstStyle/>
          <a:p>
            <a:pPr algn="ctr"/>
            <a:endParaRPr lang="en-US" sz="1765">
              <a:latin typeface="Segoe UI"/>
            </a:endParaRPr>
          </a:p>
        </p:txBody>
      </p:sp>
      <p:sp>
        <p:nvSpPr>
          <p:cNvPr id="51" name="Rectangle 73">
            <a:extLst>
              <a:ext uri="{FF2B5EF4-FFF2-40B4-BE49-F238E27FC236}">
                <a16:creationId xmlns:a16="http://schemas.microsoft.com/office/drawing/2014/main" id="{210599AF-DF3A-49B9-83F5-55D4C475237E}"/>
              </a:ext>
            </a:extLst>
          </p:cNvPr>
          <p:cNvSpPr/>
          <p:nvPr/>
        </p:nvSpPr>
        <p:spPr>
          <a:xfrm>
            <a:off x="11247736" y="73063"/>
            <a:ext cx="517841" cy="455008"/>
          </a:xfrm>
          <a:prstGeom prst="rect">
            <a:avLst/>
          </a:prstGeom>
          <a:solidFill>
            <a:schemeClr val="bg1">
              <a:lumMod val="95000"/>
            </a:schemeClr>
          </a:solidFill>
        </p:spPr>
        <p:txBody>
          <a:bodyPr wrap="square" lIns="0" tIns="0" rIns="0" bIns="0" rtlCol="0" anchor="ctr">
            <a:noAutofit/>
          </a:bodyPr>
          <a:lstStyle/>
          <a:p>
            <a:pPr algn="ctr"/>
            <a:endParaRPr lang="en-US" sz="1765">
              <a:latin typeface="Segoe UI"/>
            </a:endParaRPr>
          </a:p>
        </p:txBody>
      </p:sp>
      <p:sp>
        <p:nvSpPr>
          <p:cNvPr id="52" name="Rectangle 77">
            <a:extLst>
              <a:ext uri="{FF2B5EF4-FFF2-40B4-BE49-F238E27FC236}">
                <a16:creationId xmlns:a16="http://schemas.microsoft.com/office/drawing/2014/main" id="{DAA1F126-9B29-4ED7-84AD-FC104235A470}"/>
              </a:ext>
            </a:extLst>
          </p:cNvPr>
          <p:cNvSpPr/>
          <p:nvPr/>
        </p:nvSpPr>
        <p:spPr>
          <a:xfrm>
            <a:off x="10125896" y="540938"/>
            <a:ext cx="517844" cy="197498"/>
          </a:xfrm>
          <a:prstGeom prst="rect">
            <a:avLst/>
          </a:prstGeom>
          <a:noFill/>
        </p:spPr>
        <p:txBody>
          <a:bodyPr wrap="square" lIns="0" tIns="0" rIns="0" bIns="0" rtlCol="0" anchor="ctr">
            <a:noAutofit/>
          </a:bodyPr>
          <a:lstStyle/>
          <a:p>
            <a:pPr algn="ctr"/>
            <a:r>
              <a:rPr lang="en-US" sz="784">
                <a:solidFill>
                  <a:schemeClr val="bg1">
                    <a:lumMod val="85000"/>
                  </a:schemeClr>
                </a:solidFill>
                <a:latin typeface="+mj-lt"/>
              </a:rPr>
              <a:t>Implement</a:t>
            </a:r>
          </a:p>
        </p:txBody>
      </p:sp>
      <p:sp>
        <p:nvSpPr>
          <p:cNvPr id="53" name="Rectangle 78">
            <a:extLst>
              <a:ext uri="{FF2B5EF4-FFF2-40B4-BE49-F238E27FC236}">
                <a16:creationId xmlns:a16="http://schemas.microsoft.com/office/drawing/2014/main" id="{E0F90745-6D41-42E1-A7E2-C2BB473DC4C3}"/>
              </a:ext>
            </a:extLst>
          </p:cNvPr>
          <p:cNvSpPr/>
          <p:nvPr/>
        </p:nvSpPr>
        <p:spPr>
          <a:xfrm>
            <a:off x="10686815" y="540938"/>
            <a:ext cx="517844" cy="197498"/>
          </a:xfrm>
          <a:prstGeom prst="rect">
            <a:avLst/>
          </a:prstGeom>
          <a:noFill/>
        </p:spPr>
        <p:txBody>
          <a:bodyPr wrap="square" lIns="0" tIns="0" rIns="0" bIns="0" rtlCol="0" anchor="ctr">
            <a:noAutofit/>
          </a:bodyPr>
          <a:lstStyle/>
          <a:p>
            <a:pPr algn="ctr"/>
            <a:r>
              <a:rPr lang="en-US" sz="784">
                <a:solidFill>
                  <a:schemeClr val="accent1"/>
                </a:solidFill>
                <a:latin typeface="+mj-lt"/>
              </a:rPr>
              <a:t>Prepare</a:t>
            </a:r>
          </a:p>
        </p:txBody>
      </p:sp>
      <p:sp>
        <p:nvSpPr>
          <p:cNvPr id="54" name="Rectangle 79">
            <a:extLst>
              <a:ext uri="{FF2B5EF4-FFF2-40B4-BE49-F238E27FC236}">
                <a16:creationId xmlns:a16="http://schemas.microsoft.com/office/drawing/2014/main" id="{11C2D017-18D8-4C08-A24A-CF11ABB95BDF}"/>
              </a:ext>
            </a:extLst>
          </p:cNvPr>
          <p:cNvSpPr/>
          <p:nvPr/>
        </p:nvSpPr>
        <p:spPr>
          <a:xfrm>
            <a:off x="11247732" y="540938"/>
            <a:ext cx="517844" cy="197498"/>
          </a:xfrm>
          <a:prstGeom prst="rect">
            <a:avLst/>
          </a:prstGeom>
          <a:noFill/>
        </p:spPr>
        <p:txBody>
          <a:bodyPr wrap="square" lIns="0" tIns="0" rIns="0" bIns="0" rtlCol="0" anchor="ctr">
            <a:noAutofit/>
          </a:bodyPr>
          <a:lstStyle/>
          <a:p>
            <a:pPr algn="ctr"/>
            <a:r>
              <a:rPr lang="en-US" sz="784">
                <a:solidFill>
                  <a:schemeClr val="bg1">
                    <a:lumMod val="85000"/>
                  </a:schemeClr>
                </a:solidFill>
                <a:latin typeface="+mj-lt"/>
              </a:rPr>
              <a:t>Operate</a:t>
            </a:r>
          </a:p>
        </p:txBody>
      </p:sp>
      <p:grpSp>
        <p:nvGrpSpPr>
          <p:cNvPr id="56" name="Group 14">
            <a:extLst>
              <a:ext uri="{FF2B5EF4-FFF2-40B4-BE49-F238E27FC236}">
                <a16:creationId xmlns:a16="http://schemas.microsoft.com/office/drawing/2014/main" id="{6FEF919A-3520-40D7-8971-FA08FA76C590}"/>
              </a:ext>
            </a:extLst>
          </p:cNvPr>
          <p:cNvGrpSpPr/>
          <p:nvPr/>
        </p:nvGrpSpPr>
        <p:grpSpPr>
          <a:xfrm>
            <a:off x="9642366" y="137906"/>
            <a:ext cx="340101" cy="335448"/>
            <a:chOff x="7772790" y="288864"/>
            <a:chExt cx="294967" cy="290931"/>
          </a:xfrm>
          <a:solidFill>
            <a:schemeClr val="bg1">
              <a:lumMod val="85000"/>
            </a:schemeClr>
          </a:solidFill>
        </p:grpSpPr>
        <p:sp>
          <p:nvSpPr>
            <p:cNvPr id="57" name="Freeform: Shape 56">
              <a:extLst>
                <a:ext uri="{FF2B5EF4-FFF2-40B4-BE49-F238E27FC236}">
                  <a16:creationId xmlns:a16="http://schemas.microsoft.com/office/drawing/2014/main" id="{06856824-70DF-4E41-A1AD-E07930D89AAC}"/>
                </a:ext>
              </a:extLst>
            </p:cNvPr>
            <p:cNvSpPr/>
            <p:nvPr/>
          </p:nvSpPr>
          <p:spPr>
            <a:xfrm>
              <a:off x="7959836" y="475020"/>
              <a:ext cx="38100" cy="104775"/>
            </a:xfrm>
            <a:custGeom>
              <a:avLst/>
              <a:gdLst>
                <a:gd name="connsiteX0" fmla="*/ 0 w 38100"/>
                <a:gd name="connsiteY0" fmla="*/ 36410 h 104775"/>
                <a:gd name="connsiteX1" fmla="*/ 592 w 38100"/>
                <a:gd name="connsiteY1" fmla="*/ 109954 h 104775"/>
                <a:gd name="connsiteX2" fmla="*/ 21951 w 38100"/>
                <a:gd name="connsiteY2" fmla="*/ 95626 h 104775"/>
                <a:gd name="connsiteX3" fmla="*/ 36345 w 38100"/>
                <a:gd name="connsiteY3" fmla="*/ 0 h 104775"/>
                <a:gd name="connsiteX4" fmla="*/ 0 w 38100"/>
                <a:gd name="connsiteY4" fmla="*/ 3641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04775">
                  <a:moveTo>
                    <a:pt x="0" y="36410"/>
                  </a:moveTo>
                  <a:cubicBezTo>
                    <a:pt x="8412" y="62634"/>
                    <a:pt x="6112" y="87477"/>
                    <a:pt x="592" y="109954"/>
                  </a:cubicBezTo>
                  <a:cubicBezTo>
                    <a:pt x="8544" y="106536"/>
                    <a:pt x="15839" y="101804"/>
                    <a:pt x="21951" y="95626"/>
                  </a:cubicBezTo>
                  <a:cubicBezTo>
                    <a:pt x="44954" y="72755"/>
                    <a:pt x="49686" y="37265"/>
                    <a:pt x="36345" y="0"/>
                  </a:cubicBezTo>
                  <a:cubicBezTo>
                    <a:pt x="25303" y="12093"/>
                    <a:pt x="13210" y="24120"/>
                    <a:pt x="0" y="36410"/>
                  </a:cubicBezTo>
                  <a:close/>
                </a:path>
              </a:pathLst>
            </a:custGeom>
            <a:grpFill/>
            <a:ln w="657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FFE52D4-6A91-45B2-BBEA-2B766B5E1948}"/>
                </a:ext>
              </a:extLst>
            </p:cNvPr>
            <p:cNvSpPr/>
            <p:nvPr/>
          </p:nvSpPr>
          <p:spPr>
            <a:xfrm>
              <a:off x="7772790" y="355625"/>
              <a:ext cx="104775" cy="38100"/>
            </a:xfrm>
            <a:custGeom>
              <a:avLst/>
              <a:gdLst>
                <a:gd name="connsiteX0" fmla="*/ 74661 w 104775"/>
                <a:gd name="connsiteY0" fmla="*/ 43617 h 38100"/>
                <a:gd name="connsiteX1" fmla="*/ 110217 w 104775"/>
                <a:gd name="connsiteY1" fmla="*/ 7076 h 38100"/>
                <a:gd name="connsiteX2" fmla="*/ 14328 w 104775"/>
                <a:gd name="connsiteY2" fmla="*/ 21666 h 38100"/>
                <a:gd name="connsiteX3" fmla="*/ 0 w 104775"/>
                <a:gd name="connsiteY3" fmla="*/ 42960 h 38100"/>
                <a:gd name="connsiteX4" fmla="*/ 74661 w 104775"/>
                <a:gd name="connsiteY4" fmla="*/ 43617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8100">
                  <a:moveTo>
                    <a:pt x="74661" y="43617"/>
                  </a:moveTo>
                  <a:cubicBezTo>
                    <a:pt x="86557" y="30144"/>
                    <a:pt x="98387" y="17985"/>
                    <a:pt x="110217" y="7076"/>
                  </a:cubicBezTo>
                  <a:cubicBezTo>
                    <a:pt x="72886" y="-5872"/>
                    <a:pt x="37199" y="-1074"/>
                    <a:pt x="14328" y="21666"/>
                  </a:cubicBezTo>
                  <a:cubicBezTo>
                    <a:pt x="8150" y="27778"/>
                    <a:pt x="3418" y="35073"/>
                    <a:pt x="0" y="42960"/>
                  </a:cubicBezTo>
                  <a:cubicBezTo>
                    <a:pt x="22214" y="35008"/>
                    <a:pt x="47912" y="34679"/>
                    <a:pt x="74661" y="43617"/>
                  </a:cubicBezTo>
                  <a:close/>
                </a:path>
              </a:pathLst>
            </a:custGeom>
            <a:grpFill/>
            <a:ln w="657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588305C-F17D-4E51-B7AF-6E48221CCACE}"/>
                </a:ext>
              </a:extLst>
            </p:cNvPr>
            <p:cNvSpPr/>
            <p:nvPr/>
          </p:nvSpPr>
          <p:spPr>
            <a:xfrm>
              <a:off x="7842049" y="441896"/>
              <a:ext cx="66675" cy="66675"/>
            </a:xfrm>
            <a:custGeom>
              <a:avLst/>
              <a:gdLst>
                <a:gd name="connsiteX0" fmla="*/ 1853 w 66675"/>
                <a:gd name="connsiteY0" fmla="*/ 15182 h 66675"/>
                <a:gd name="connsiteX1" fmla="*/ 5073 w 66675"/>
                <a:gd name="connsiteY1" fmla="*/ 30627 h 66675"/>
                <a:gd name="connsiteX2" fmla="*/ 44112 w 66675"/>
                <a:gd name="connsiteY2" fmla="*/ 69337 h 66675"/>
                <a:gd name="connsiteX3" fmla="*/ 59426 w 66675"/>
                <a:gd name="connsiteY3" fmla="*/ 72492 h 66675"/>
                <a:gd name="connsiteX4" fmla="*/ 74739 w 66675"/>
                <a:gd name="connsiteY4" fmla="*/ 57244 h 66675"/>
                <a:gd name="connsiteX5" fmla="*/ 17100 w 66675"/>
                <a:gd name="connsiteY5" fmla="*/ 0 h 66675"/>
                <a:gd name="connsiteX6" fmla="*/ 1853 w 66675"/>
                <a:gd name="connsiteY6" fmla="*/ 15182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66675">
                  <a:moveTo>
                    <a:pt x="1853" y="15182"/>
                  </a:moveTo>
                  <a:cubicBezTo>
                    <a:pt x="-1565" y="18534"/>
                    <a:pt x="-119" y="25500"/>
                    <a:pt x="5073" y="30627"/>
                  </a:cubicBezTo>
                  <a:lnTo>
                    <a:pt x="44112" y="69337"/>
                  </a:lnTo>
                  <a:cubicBezTo>
                    <a:pt x="49239" y="74464"/>
                    <a:pt x="56074" y="75844"/>
                    <a:pt x="59426" y="72492"/>
                  </a:cubicBezTo>
                  <a:lnTo>
                    <a:pt x="74739" y="57244"/>
                  </a:lnTo>
                  <a:lnTo>
                    <a:pt x="17100" y="0"/>
                  </a:lnTo>
                  <a:lnTo>
                    <a:pt x="1853" y="15182"/>
                  </a:lnTo>
                  <a:close/>
                </a:path>
              </a:pathLst>
            </a:custGeom>
            <a:grpFill/>
            <a:ln w="657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7E14ECDD-C2A6-40BE-AFAD-E2F634FF0835}"/>
                </a:ext>
              </a:extLst>
            </p:cNvPr>
            <p:cNvSpPr/>
            <p:nvPr/>
          </p:nvSpPr>
          <p:spPr>
            <a:xfrm>
              <a:off x="8010607" y="288864"/>
              <a:ext cx="57150" cy="57150"/>
            </a:xfrm>
            <a:custGeom>
              <a:avLst/>
              <a:gdLst>
                <a:gd name="connsiteX0" fmla="*/ 36557 w 57150"/>
                <a:gd name="connsiteY0" fmla="*/ 277 h 57150"/>
                <a:gd name="connsiteX1" fmla="*/ 0 w 57150"/>
                <a:gd name="connsiteY1" fmla="*/ 9529 h 57150"/>
                <a:gd name="connsiteX2" fmla="*/ 48818 w 57150"/>
                <a:gd name="connsiteY2" fmla="*/ 58235 h 57150"/>
                <a:gd name="connsiteX3" fmla="*/ 49933 w 57150"/>
                <a:gd name="connsiteY3" fmla="*/ 57957 h 57150"/>
                <a:gd name="connsiteX4" fmla="*/ 58849 w 57150"/>
                <a:gd name="connsiteY4" fmla="*/ 22792 h 57150"/>
                <a:gd name="connsiteX5" fmla="*/ 36557 w 57150"/>
                <a:gd name="connsiteY5" fmla="*/ 277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57150">
                  <a:moveTo>
                    <a:pt x="36557" y="277"/>
                  </a:moveTo>
                  <a:cubicBezTo>
                    <a:pt x="26693" y="1950"/>
                    <a:pt x="14155" y="4904"/>
                    <a:pt x="0" y="9529"/>
                  </a:cubicBezTo>
                  <a:cubicBezTo>
                    <a:pt x="3252" y="14716"/>
                    <a:pt x="8211" y="48060"/>
                    <a:pt x="48818" y="58235"/>
                  </a:cubicBezTo>
                  <a:lnTo>
                    <a:pt x="49933" y="57957"/>
                  </a:lnTo>
                  <a:cubicBezTo>
                    <a:pt x="54279" y="44359"/>
                    <a:pt x="57177" y="32377"/>
                    <a:pt x="58849" y="22792"/>
                  </a:cubicBezTo>
                  <a:cubicBezTo>
                    <a:pt x="61189" y="9585"/>
                    <a:pt x="49765" y="-1951"/>
                    <a:pt x="36557" y="277"/>
                  </a:cubicBezTo>
                  <a:close/>
                </a:path>
              </a:pathLst>
            </a:custGeom>
            <a:grpFill/>
            <a:ln w="6572"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B94AC8F-D585-4962-AF3B-09549B35E391}"/>
                </a:ext>
              </a:extLst>
            </p:cNvPr>
            <p:cNvSpPr/>
            <p:nvPr/>
          </p:nvSpPr>
          <p:spPr>
            <a:xfrm>
              <a:off x="7849005" y="301710"/>
              <a:ext cx="200025" cy="200025"/>
            </a:xfrm>
            <a:custGeom>
              <a:avLst/>
              <a:gdLst>
                <a:gd name="connsiteX0" fmla="*/ 152039 w 200025"/>
                <a:gd name="connsiteY0" fmla="*/ 0 h 200025"/>
                <a:gd name="connsiteX1" fmla="*/ 1206 w 200025"/>
                <a:gd name="connsiteY1" fmla="*/ 109231 h 200025"/>
                <a:gd name="connsiteX2" fmla="*/ 2981 w 200025"/>
                <a:gd name="connsiteY2" fmla="*/ 119286 h 200025"/>
                <a:gd name="connsiteX3" fmla="*/ 89471 w 200025"/>
                <a:gd name="connsiteY3" fmla="*/ 205120 h 200025"/>
                <a:gd name="connsiteX4" fmla="*/ 99527 w 200025"/>
                <a:gd name="connsiteY4" fmla="*/ 206829 h 200025"/>
                <a:gd name="connsiteX5" fmla="*/ 208166 w 200025"/>
                <a:gd name="connsiteY5" fmla="*/ 54944 h 200025"/>
                <a:gd name="connsiteX6" fmla="*/ 208035 w 200025"/>
                <a:gd name="connsiteY6" fmla="*/ 54944 h 200025"/>
                <a:gd name="connsiteX7" fmla="*/ 152039 w 200025"/>
                <a:gd name="connsiteY7" fmla="*/ 0 h 200025"/>
                <a:gd name="connsiteX8" fmla="*/ 87174 w 200025"/>
                <a:gd name="connsiteY8" fmla="*/ 143214 h 200025"/>
                <a:gd name="connsiteX9" fmla="*/ 64576 w 200025"/>
                <a:gd name="connsiteY9" fmla="*/ 143248 h 200025"/>
                <a:gd name="connsiteX10" fmla="*/ 64527 w 200025"/>
                <a:gd name="connsiteY10" fmla="*/ 120759 h 200025"/>
                <a:gd name="connsiteX11" fmla="*/ 87125 w 200025"/>
                <a:gd name="connsiteY11" fmla="*/ 120724 h 200025"/>
                <a:gd name="connsiteX12" fmla="*/ 87174 w 200025"/>
                <a:gd name="connsiteY12" fmla="*/ 143214 h 200025"/>
                <a:gd name="connsiteX13" fmla="*/ 125026 w 200025"/>
                <a:gd name="connsiteY13" fmla="*/ 105375 h 200025"/>
                <a:gd name="connsiteX14" fmla="*/ 102428 w 200025"/>
                <a:gd name="connsiteY14" fmla="*/ 105410 h 200025"/>
                <a:gd name="connsiteX15" fmla="*/ 102379 w 200025"/>
                <a:gd name="connsiteY15" fmla="*/ 82920 h 200025"/>
                <a:gd name="connsiteX16" fmla="*/ 124976 w 200025"/>
                <a:gd name="connsiteY16" fmla="*/ 82885 h 200025"/>
                <a:gd name="connsiteX17" fmla="*/ 125026 w 200025"/>
                <a:gd name="connsiteY17" fmla="*/ 105375 h 200025"/>
                <a:gd name="connsiteX18" fmla="*/ 162877 w 200025"/>
                <a:gd name="connsiteY18" fmla="*/ 67536 h 200025"/>
                <a:gd name="connsiteX19" fmla="*/ 140279 w 200025"/>
                <a:gd name="connsiteY19" fmla="*/ 67571 h 200025"/>
                <a:gd name="connsiteX20" fmla="*/ 140230 w 200025"/>
                <a:gd name="connsiteY20" fmla="*/ 45081 h 200025"/>
                <a:gd name="connsiteX21" fmla="*/ 162827 w 200025"/>
                <a:gd name="connsiteY21" fmla="*/ 45046 h 200025"/>
                <a:gd name="connsiteX22" fmla="*/ 162877 w 200025"/>
                <a:gd name="connsiteY22" fmla="*/ 6753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0025" h="200025">
                  <a:moveTo>
                    <a:pt x="152039" y="0"/>
                  </a:moveTo>
                  <a:cubicBezTo>
                    <a:pt x="88288" y="22674"/>
                    <a:pt x="43992" y="60005"/>
                    <a:pt x="1206" y="109231"/>
                  </a:cubicBezTo>
                  <a:cubicBezTo>
                    <a:pt x="-963" y="111728"/>
                    <a:pt x="-108" y="116132"/>
                    <a:pt x="2981" y="119286"/>
                  </a:cubicBezTo>
                  <a:lnTo>
                    <a:pt x="89471" y="205120"/>
                  </a:lnTo>
                  <a:cubicBezTo>
                    <a:pt x="92626" y="208275"/>
                    <a:pt x="97095" y="209063"/>
                    <a:pt x="99527" y="206829"/>
                  </a:cubicBezTo>
                  <a:cubicBezTo>
                    <a:pt x="148162" y="161612"/>
                    <a:pt x="184769" y="121127"/>
                    <a:pt x="208166" y="54944"/>
                  </a:cubicBezTo>
                  <a:lnTo>
                    <a:pt x="208035" y="54944"/>
                  </a:lnTo>
                  <a:cubicBezTo>
                    <a:pt x="162280" y="43452"/>
                    <a:pt x="155713" y="6286"/>
                    <a:pt x="152039" y="0"/>
                  </a:cubicBezTo>
                  <a:close/>
                  <a:moveTo>
                    <a:pt x="87174" y="143214"/>
                  </a:moveTo>
                  <a:cubicBezTo>
                    <a:pt x="80948" y="149434"/>
                    <a:pt x="70831" y="149449"/>
                    <a:pt x="64576" y="143248"/>
                  </a:cubicBezTo>
                  <a:cubicBezTo>
                    <a:pt x="58323" y="137048"/>
                    <a:pt x="58301" y="126979"/>
                    <a:pt x="64527" y="120759"/>
                  </a:cubicBezTo>
                  <a:cubicBezTo>
                    <a:pt x="70754" y="114539"/>
                    <a:pt x="80871" y="114523"/>
                    <a:pt x="87125" y="120724"/>
                  </a:cubicBezTo>
                  <a:cubicBezTo>
                    <a:pt x="93379" y="126925"/>
                    <a:pt x="93401" y="136993"/>
                    <a:pt x="87174" y="143214"/>
                  </a:cubicBezTo>
                  <a:close/>
                  <a:moveTo>
                    <a:pt x="125026" y="105375"/>
                  </a:moveTo>
                  <a:cubicBezTo>
                    <a:pt x="118799" y="111595"/>
                    <a:pt x="108682" y="111611"/>
                    <a:pt x="102428" y="105410"/>
                  </a:cubicBezTo>
                  <a:cubicBezTo>
                    <a:pt x="96175" y="99209"/>
                    <a:pt x="96152" y="89140"/>
                    <a:pt x="102379" y="82920"/>
                  </a:cubicBezTo>
                  <a:cubicBezTo>
                    <a:pt x="108605" y="76700"/>
                    <a:pt x="118723" y="76685"/>
                    <a:pt x="124976" y="82885"/>
                  </a:cubicBezTo>
                  <a:cubicBezTo>
                    <a:pt x="131230" y="89086"/>
                    <a:pt x="131253" y="99155"/>
                    <a:pt x="125026" y="105375"/>
                  </a:cubicBezTo>
                  <a:close/>
                  <a:moveTo>
                    <a:pt x="162877" y="67536"/>
                  </a:moveTo>
                  <a:cubicBezTo>
                    <a:pt x="156650" y="73756"/>
                    <a:pt x="146533" y="73771"/>
                    <a:pt x="140279" y="67571"/>
                  </a:cubicBezTo>
                  <a:cubicBezTo>
                    <a:pt x="134025" y="61370"/>
                    <a:pt x="134003" y="51301"/>
                    <a:pt x="140230" y="45081"/>
                  </a:cubicBezTo>
                  <a:cubicBezTo>
                    <a:pt x="146456" y="38861"/>
                    <a:pt x="156573" y="38845"/>
                    <a:pt x="162827" y="45046"/>
                  </a:cubicBezTo>
                  <a:cubicBezTo>
                    <a:pt x="169081" y="51247"/>
                    <a:pt x="169103" y="61316"/>
                    <a:pt x="162877" y="67536"/>
                  </a:cubicBezTo>
                  <a:close/>
                </a:path>
              </a:pathLst>
            </a:custGeom>
            <a:grpFill/>
            <a:ln w="6572" cap="flat">
              <a:noFill/>
              <a:prstDash val="solid"/>
              <a:miter/>
            </a:ln>
          </p:spPr>
          <p:txBody>
            <a:bodyPr rtlCol="0" anchor="ctr"/>
            <a:lstStyle/>
            <a:p>
              <a:endParaRPr lang="en-US"/>
            </a:p>
          </p:txBody>
        </p:sp>
      </p:grpSp>
      <p:grpSp>
        <p:nvGrpSpPr>
          <p:cNvPr id="75" name="Group 23">
            <a:extLst>
              <a:ext uri="{FF2B5EF4-FFF2-40B4-BE49-F238E27FC236}">
                <a16:creationId xmlns:a16="http://schemas.microsoft.com/office/drawing/2014/main" id="{E7F66A45-7F8A-4032-8D64-A0DF37A3E9A5}"/>
              </a:ext>
            </a:extLst>
          </p:cNvPr>
          <p:cNvGrpSpPr/>
          <p:nvPr/>
        </p:nvGrpSpPr>
        <p:grpSpPr>
          <a:xfrm>
            <a:off x="10236972" y="124441"/>
            <a:ext cx="295694" cy="352252"/>
            <a:chOff x="7700267" y="161961"/>
            <a:chExt cx="461934" cy="550289"/>
          </a:xfrm>
          <a:solidFill>
            <a:schemeClr val="bg1">
              <a:lumMod val="85000"/>
            </a:schemeClr>
          </a:solidFill>
        </p:grpSpPr>
        <p:grpSp>
          <p:nvGrpSpPr>
            <p:cNvPr id="76" name="Group 75">
              <a:extLst>
                <a:ext uri="{FF2B5EF4-FFF2-40B4-BE49-F238E27FC236}">
                  <a16:creationId xmlns:a16="http://schemas.microsoft.com/office/drawing/2014/main" id="{A317F7D2-07B9-44EF-A0EA-1E6EA2E6511B}"/>
                </a:ext>
              </a:extLst>
            </p:cNvPr>
            <p:cNvGrpSpPr/>
            <p:nvPr/>
          </p:nvGrpSpPr>
          <p:grpSpPr>
            <a:xfrm>
              <a:off x="7700267" y="312200"/>
              <a:ext cx="461934" cy="400050"/>
              <a:chOff x="7700267" y="312200"/>
              <a:chExt cx="461934" cy="400050"/>
            </a:xfrm>
            <a:grpFill/>
          </p:grpSpPr>
          <p:sp>
            <p:nvSpPr>
              <p:cNvPr id="88" name="Freeform: Shape 87">
                <a:extLst>
                  <a:ext uri="{FF2B5EF4-FFF2-40B4-BE49-F238E27FC236}">
                    <a16:creationId xmlns:a16="http://schemas.microsoft.com/office/drawing/2014/main" id="{CD601743-2DD9-40F6-B235-205A9AF91418}"/>
                  </a:ext>
                </a:extLst>
              </p:cNvPr>
              <p:cNvSpPr/>
              <p:nvPr/>
            </p:nvSpPr>
            <p:spPr>
              <a:xfrm>
                <a:off x="7971701" y="312200"/>
                <a:ext cx="190500" cy="400050"/>
              </a:xfrm>
              <a:custGeom>
                <a:avLst/>
                <a:gdLst>
                  <a:gd name="connsiteX0" fmla="*/ 192567 w 190500"/>
                  <a:gd name="connsiteY0" fmla="*/ 30890 h 400050"/>
                  <a:gd name="connsiteX1" fmla="*/ 161677 w 190500"/>
                  <a:gd name="connsiteY1" fmla="*/ 0 h 400050"/>
                  <a:gd name="connsiteX2" fmla="*/ 130788 w 190500"/>
                  <a:gd name="connsiteY2" fmla="*/ 30890 h 400050"/>
                  <a:gd name="connsiteX3" fmla="*/ 130788 w 190500"/>
                  <a:gd name="connsiteY3" fmla="*/ 128816 h 400050"/>
                  <a:gd name="connsiteX4" fmla="*/ 130788 w 190500"/>
                  <a:gd name="connsiteY4" fmla="*/ 131445 h 400050"/>
                  <a:gd name="connsiteX5" fmla="*/ 143275 w 190500"/>
                  <a:gd name="connsiteY5" fmla="*/ 128816 h 400050"/>
                  <a:gd name="connsiteX6" fmla="*/ 168250 w 190500"/>
                  <a:gd name="connsiteY6" fmla="*/ 139332 h 400050"/>
                  <a:gd name="connsiteX7" fmla="*/ 168250 w 190500"/>
                  <a:gd name="connsiteY7" fmla="*/ 188624 h 400050"/>
                  <a:gd name="connsiteX8" fmla="*/ 93326 w 190500"/>
                  <a:gd name="connsiteY8" fmla="*/ 262890 h 400050"/>
                  <a:gd name="connsiteX9" fmla="*/ 93326 w 190500"/>
                  <a:gd name="connsiteY9" fmla="*/ 262890 h 400050"/>
                  <a:gd name="connsiteX10" fmla="*/ 93326 w 190500"/>
                  <a:gd name="connsiteY10" fmla="*/ 262890 h 400050"/>
                  <a:gd name="connsiteX11" fmla="*/ 93326 w 190500"/>
                  <a:gd name="connsiteY11" fmla="*/ 262890 h 400050"/>
                  <a:gd name="connsiteX12" fmla="*/ 93326 w 190500"/>
                  <a:gd name="connsiteY12" fmla="*/ 262890 h 400050"/>
                  <a:gd name="connsiteX13" fmla="*/ 89383 w 190500"/>
                  <a:gd name="connsiteY13" fmla="*/ 264204 h 400050"/>
                  <a:gd name="connsiteX14" fmla="*/ 84125 w 190500"/>
                  <a:gd name="connsiteY14" fmla="*/ 258947 h 400050"/>
                  <a:gd name="connsiteX15" fmla="*/ 85439 w 190500"/>
                  <a:gd name="connsiteY15" fmla="*/ 255003 h 400050"/>
                  <a:gd name="connsiteX16" fmla="*/ 85439 w 190500"/>
                  <a:gd name="connsiteY16" fmla="*/ 255003 h 400050"/>
                  <a:gd name="connsiteX17" fmla="*/ 160363 w 190500"/>
                  <a:gd name="connsiteY17" fmla="*/ 181394 h 400050"/>
                  <a:gd name="connsiteX18" fmla="*/ 160363 w 190500"/>
                  <a:gd name="connsiteY18" fmla="*/ 146561 h 400050"/>
                  <a:gd name="connsiteX19" fmla="*/ 142618 w 190500"/>
                  <a:gd name="connsiteY19" fmla="*/ 139332 h 400050"/>
                  <a:gd name="connsiteX20" fmla="*/ 124873 w 190500"/>
                  <a:gd name="connsiteY20" fmla="*/ 146561 h 400050"/>
                  <a:gd name="connsiteX21" fmla="*/ 123558 w 190500"/>
                  <a:gd name="connsiteY21" fmla="*/ 147876 h 400050"/>
                  <a:gd name="connsiteX22" fmla="*/ 120929 w 190500"/>
                  <a:gd name="connsiteY22" fmla="*/ 150505 h 400050"/>
                  <a:gd name="connsiteX23" fmla="*/ 9201 w 190500"/>
                  <a:gd name="connsiteY23" fmla="*/ 245802 h 400050"/>
                  <a:gd name="connsiteX24" fmla="*/ 0 w 190500"/>
                  <a:gd name="connsiteY24" fmla="*/ 267491 h 400050"/>
                  <a:gd name="connsiteX25" fmla="*/ 0 w 190500"/>
                  <a:gd name="connsiteY25" fmla="*/ 372647 h 400050"/>
                  <a:gd name="connsiteX26" fmla="*/ 30890 w 190500"/>
                  <a:gd name="connsiteY26" fmla="*/ 403536 h 400050"/>
                  <a:gd name="connsiteX27" fmla="*/ 74266 w 190500"/>
                  <a:gd name="connsiteY27" fmla="*/ 403536 h 400050"/>
                  <a:gd name="connsiteX28" fmla="*/ 105156 w 190500"/>
                  <a:gd name="connsiteY28" fmla="*/ 372647 h 400050"/>
                  <a:gd name="connsiteX29" fmla="*/ 105156 w 190500"/>
                  <a:gd name="connsiteY29" fmla="*/ 338471 h 400050"/>
                  <a:gd name="connsiteX30" fmla="*/ 114357 w 190500"/>
                  <a:gd name="connsiteY30" fmla="*/ 316782 h 400050"/>
                  <a:gd name="connsiteX31" fmla="*/ 189938 w 190500"/>
                  <a:gd name="connsiteY31" fmla="*/ 226743 h 400050"/>
                  <a:gd name="connsiteX32" fmla="*/ 199139 w 190500"/>
                  <a:gd name="connsiteY32" fmla="*/ 205054 h 400050"/>
                  <a:gd name="connsiteX33" fmla="*/ 192567 w 190500"/>
                  <a:gd name="connsiteY33" fmla="*/ 3089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400050">
                    <a:moveTo>
                      <a:pt x="192567" y="30890"/>
                    </a:moveTo>
                    <a:cubicBezTo>
                      <a:pt x="192567" y="13802"/>
                      <a:pt x="178765" y="0"/>
                      <a:pt x="161677" y="0"/>
                    </a:cubicBezTo>
                    <a:cubicBezTo>
                      <a:pt x="144590" y="0"/>
                      <a:pt x="130788" y="13802"/>
                      <a:pt x="130788" y="30890"/>
                    </a:cubicBezTo>
                    <a:lnTo>
                      <a:pt x="130788" y="128816"/>
                    </a:lnTo>
                    <a:cubicBezTo>
                      <a:pt x="130788" y="129473"/>
                      <a:pt x="130788" y="130131"/>
                      <a:pt x="130788" y="131445"/>
                    </a:cubicBezTo>
                    <a:cubicBezTo>
                      <a:pt x="134731" y="130131"/>
                      <a:pt x="138674" y="128816"/>
                      <a:pt x="143275" y="128816"/>
                    </a:cubicBezTo>
                    <a:cubicBezTo>
                      <a:pt x="152476" y="128816"/>
                      <a:pt x="161677" y="132759"/>
                      <a:pt x="168250" y="139332"/>
                    </a:cubicBezTo>
                    <a:cubicBezTo>
                      <a:pt x="182051" y="153133"/>
                      <a:pt x="182051" y="175479"/>
                      <a:pt x="168250" y="188624"/>
                    </a:cubicBezTo>
                    <a:lnTo>
                      <a:pt x="93326" y="262890"/>
                    </a:lnTo>
                    <a:lnTo>
                      <a:pt x="93326" y="262890"/>
                    </a:lnTo>
                    <a:cubicBezTo>
                      <a:pt x="93326" y="262890"/>
                      <a:pt x="93326" y="262890"/>
                      <a:pt x="93326" y="262890"/>
                    </a:cubicBezTo>
                    <a:lnTo>
                      <a:pt x="93326" y="262890"/>
                    </a:lnTo>
                    <a:lnTo>
                      <a:pt x="93326" y="262890"/>
                    </a:lnTo>
                    <a:cubicBezTo>
                      <a:pt x="92669" y="263547"/>
                      <a:pt x="91354" y="264204"/>
                      <a:pt x="89383" y="264204"/>
                    </a:cubicBezTo>
                    <a:cubicBezTo>
                      <a:pt x="86754" y="264204"/>
                      <a:pt x="84125" y="261576"/>
                      <a:pt x="84125" y="258947"/>
                    </a:cubicBezTo>
                    <a:cubicBezTo>
                      <a:pt x="84125" y="257632"/>
                      <a:pt x="84782" y="256318"/>
                      <a:pt x="85439" y="255003"/>
                    </a:cubicBezTo>
                    <a:lnTo>
                      <a:pt x="85439" y="255003"/>
                    </a:lnTo>
                    <a:lnTo>
                      <a:pt x="160363" y="181394"/>
                    </a:lnTo>
                    <a:cubicBezTo>
                      <a:pt x="170221" y="171536"/>
                      <a:pt x="170221" y="155762"/>
                      <a:pt x="160363" y="146561"/>
                    </a:cubicBezTo>
                    <a:cubicBezTo>
                      <a:pt x="155762" y="141961"/>
                      <a:pt x="149190" y="139332"/>
                      <a:pt x="142618" y="139332"/>
                    </a:cubicBezTo>
                    <a:cubicBezTo>
                      <a:pt x="136046" y="139332"/>
                      <a:pt x="129473" y="141961"/>
                      <a:pt x="124873" y="146561"/>
                    </a:cubicBezTo>
                    <a:lnTo>
                      <a:pt x="123558" y="147876"/>
                    </a:lnTo>
                    <a:cubicBezTo>
                      <a:pt x="122901" y="149190"/>
                      <a:pt x="122244" y="149847"/>
                      <a:pt x="120929" y="150505"/>
                    </a:cubicBezTo>
                    <a:lnTo>
                      <a:pt x="9201" y="245802"/>
                    </a:lnTo>
                    <a:cubicBezTo>
                      <a:pt x="3286" y="251717"/>
                      <a:pt x="0" y="259604"/>
                      <a:pt x="0" y="267491"/>
                    </a:cubicBezTo>
                    <a:lnTo>
                      <a:pt x="0" y="372647"/>
                    </a:lnTo>
                    <a:cubicBezTo>
                      <a:pt x="0" y="389734"/>
                      <a:pt x="13802" y="403536"/>
                      <a:pt x="30890" y="403536"/>
                    </a:cubicBezTo>
                    <a:lnTo>
                      <a:pt x="74266" y="403536"/>
                    </a:lnTo>
                    <a:cubicBezTo>
                      <a:pt x="91354" y="403536"/>
                      <a:pt x="105156" y="389734"/>
                      <a:pt x="105156" y="372647"/>
                    </a:cubicBezTo>
                    <a:lnTo>
                      <a:pt x="105156" y="338471"/>
                    </a:lnTo>
                    <a:cubicBezTo>
                      <a:pt x="105156" y="329927"/>
                      <a:pt x="108442" y="322040"/>
                      <a:pt x="114357" y="316782"/>
                    </a:cubicBezTo>
                    <a:lnTo>
                      <a:pt x="189938" y="226743"/>
                    </a:lnTo>
                    <a:cubicBezTo>
                      <a:pt x="195853" y="220828"/>
                      <a:pt x="199139" y="212941"/>
                      <a:pt x="199139" y="205054"/>
                    </a:cubicBezTo>
                    <a:lnTo>
                      <a:pt x="192567" y="30890"/>
                    </a:ln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93BF0FD-6FAC-4343-B388-B0DAA2E4536D}"/>
                  </a:ext>
                </a:extLst>
              </p:cNvPr>
              <p:cNvSpPr/>
              <p:nvPr/>
            </p:nvSpPr>
            <p:spPr>
              <a:xfrm>
                <a:off x="7700267" y="312200"/>
                <a:ext cx="190500" cy="400050"/>
              </a:xfrm>
              <a:custGeom>
                <a:avLst/>
                <a:gdLst>
                  <a:gd name="connsiteX0" fmla="*/ 6572 w 190500"/>
                  <a:gd name="connsiteY0" fmla="*/ 30890 h 400050"/>
                  <a:gd name="connsiteX1" fmla="*/ 37462 w 190500"/>
                  <a:gd name="connsiteY1" fmla="*/ 0 h 400050"/>
                  <a:gd name="connsiteX2" fmla="*/ 68351 w 190500"/>
                  <a:gd name="connsiteY2" fmla="*/ 30890 h 400050"/>
                  <a:gd name="connsiteX3" fmla="*/ 68351 w 190500"/>
                  <a:gd name="connsiteY3" fmla="*/ 128816 h 400050"/>
                  <a:gd name="connsiteX4" fmla="*/ 68351 w 190500"/>
                  <a:gd name="connsiteY4" fmla="*/ 131445 h 400050"/>
                  <a:gd name="connsiteX5" fmla="*/ 55864 w 190500"/>
                  <a:gd name="connsiteY5" fmla="*/ 128816 h 400050"/>
                  <a:gd name="connsiteX6" fmla="*/ 30890 w 190500"/>
                  <a:gd name="connsiteY6" fmla="*/ 139332 h 400050"/>
                  <a:gd name="connsiteX7" fmla="*/ 30890 w 190500"/>
                  <a:gd name="connsiteY7" fmla="*/ 188624 h 400050"/>
                  <a:gd name="connsiteX8" fmla="*/ 105156 w 190500"/>
                  <a:gd name="connsiteY8" fmla="*/ 262890 h 400050"/>
                  <a:gd name="connsiteX9" fmla="*/ 105156 w 190500"/>
                  <a:gd name="connsiteY9" fmla="*/ 262890 h 400050"/>
                  <a:gd name="connsiteX10" fmla="*/ 105156 w 190500"/>
                  <a:gd name="connsiteY10" fmla="*/ 262890 h 400050"/>
                  <a:gd name="connsiteX11" fmla="*/ 105156 w 190500"/>
                  <a:gd name="connsiteY11" fmla="*/ 262890 h 400050"/>
                  <a:gd name="connsiteX12" fmla="*/ 105156 w 190500"/>
                  <a:gd name="connsiteY12" fmla="*/ 262890 h 400050"/>
                  <a:gd name="connsiteX13" fmla="*/ 109099 w 190500"/>
                  <a:gd name="connsiteY13" fmla="*/ 264204 h 400050"/>
                  <a:gd name="connsiteX14" fmla="*/ 114357 w 190500"/>
                  <a:gd name="connsiteY14" fmla="*/ 258947 h 400050"/>
                  <a:gd name="connsiteX15" fmla="*/ 113043 w 190500"/>
                  <a:gd name="connsiteY15" fmla="*/ 255003 h 400050"/>
                  <a:gd name="connsiteX16" fmla="*/ 113043 w 190500"/>
                  <a:gd name="connsiteY16" fmla="*/ 255003 h 400050"/>
                  <a:gd name="connsiteX17" fmla="*/ 38776 w 190500"/>
                  <a:gd name="connsiteY17" fmla="*/ 181394 h 400050"/>
                  <a:gd name="connsiteX18" fmla="*/ 38776 w 190500"/>
                  <a:gd name="connsiteY18" fmla="*/ 146561 h 400050"/>
                  <a:gd name="connsiteX19" fmla="*/ 56521 w 190500"/>
                  <a:gd name="connsiteY19" fmla="*/ 139332 h 400050"/>
                  <a:gd name="connsiteX20" fmla="*/ 74266 w 190500"/>
                  <a:gd name="connsiteY20" fmla="*/ 146561 h 400050"/>
                  <a:gd name="connsiteX21" fmla="*/ 75581 w 190500"/>
                  <a:gd name="connsiteY21" fmla="*/ 147876 h 400050"/>
                  <a:gd name="connsiteX22" fmla="*/ 78210 w 190500"/>
                  <a:gd name="connsiteY22" fmla="*/ 150505 h 400050"/>
                  <a:gd name="connsiteX23" fmla="*/ 190595 w 190500"/>
                  <a:gd name="connsiteY23" fmla="*/ 245802 h 400050"/>
                  <a:gd name="connsiteX24" fmla="*/ 199796 w 190500"/>
                  <a:gd name="connsiteY24" fmla="*/ 267491 h 400050"/>
                  <a:gd name="connsiteX25" fmla="*/ 199796 w 190500"/>
                  <a:gd name="connsiteY25" fmla="*/ 372647 h 400050"/>
                  <a:gd name="connsiteX26" fmla="*/ 168907 w 190500"/>
                  <a:gd name="connsiteY26" fmla="*/ 403536 h 400050"/>
                  <a:gd name="connsiteX27" fmla="*/ 125530 w 190500"/>
                  <a:gd name="connsiteY27" fmla="*/ 403536 h 400050"/>
                  <a:gd name="connsiteX28" fmla="*/ 94640 w 190500"/>
                  <a:gd name="connsiteY28" fmla="*/ 372647 h 400050"/>
                  <a:gd name="connsiteX29" fmla="*/ 94640 w 190500"/>
                  <a:gd name="connsiteY29" fmla="*/ 338471 h 400050"/>
                  <a:gd name="connsiteX30" fmla="*/ 85439 w 190500"/>
                  <a:gd name="connsiteY30" fmla="*/ 316782 h 400050"/>
                  <a:gd name="connsiteX31" fmla="*/ 9201 w 190500"/>
                  <a:gd name="connsiteY31" fmla="*/ 226743 h 400050"/>
                  <a:gd name="connsiteX32" fmla="*/ 0 w 190500"/>
                  <a:gd name="connsiteY32" fmla="*/ 205054 h 400050"/>
                  <a:gd name="connsiteX33" fmla="*/ 6572 w 190500"/>
                  <a:gd name="connsiteY33" fmla="*/ 3089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500" h="400050">
                    <a:moveTo>
                      <a:pt x="6572" y="30890"/>
                    </a:moveTo>
                    <a:cubicBezTo>
                      <a:pt x="6572" y="13802"/>
                      <a:pt x="20374" y="0"/>
                      <a:pt x="37462" y="0"/>
                    </a:cubicBezTo>
                    <a:cubicBezTo>
                      <a:pt x="54550" y="0"/>
                      <a:pt x="68351" y="13802"/>
                      <a:pt x="68351" y="30890"/>
                    </a:cubicBezTo>
                    <a:lnTo>
                      <a:pt x="68351" y="128816"/>
                    </a:lnTo>
                    <a:cubicBezTo>
                      <a:pt x="68351" y="129473"/>
                      <a:pt x="68351" y="130131"/>
                      <a:pt x="68351" y="131445"/>
                    </a:cubicBezTo>
                    <a:cubicBezTo>
                      <a:pt x="64408" y="130131"/>
                      <a:pt x="60465" y="128816"/>
                      <a:pt x="55864" y="128816"/>
                    </a:cubicBezTo>
                    <a:cubicBezTo>
                      <a:pt x="46663" y="128816"/>
                      <a:pt x="37462" y="132759"/>
                      <a:pt x="30890" y="139332"/>
                    </a:cubicBezTo>
                    <a:cubicBezTo>
                      <a:pt x="17088" y="153133"/>
                      <a:pt x="17088" y="175479"/>
                      <a:pt x="30890" y="188624"/>
                    </a:cubicBezTo>
                    <a:lnTo>
                      <a:pt x="105156" y="262890"/>
                    </a:lnTo>
                    <a:lnTo>
                      <a:pt x="105156" y="262890"/>
                    </a:lnTo>
                    <a:cubicBezTo>
                      <a:pt x="105156" y="262890"/>
                      <a:pt x="105156" y="262890"/>
                      <a:pt x="105156" y="262890"/>
                    </a:cubicBezTo>
                    <a:lnTo>
                      <a:pt x="105156" y="262890"/>
                    </a:lnTo>
                    <a:lnTo>
                      <a:pt x="105156" y="262890"/>
                    </a:lnTo>
                    <a:cubicBezTo>
                      <a:pt x="105813" y="263547"/>
                      <a:pt x="107128" y="264204"/>
                      <a:pt x="109099" y="264204"/>
                    </a:cubicBezTo>
                    <a:cubicBezTo>
                      <a:pt x="111728" y="264204"/>
                      <a:pt x="114357" y="261576"/>
                      <a:pt x="114357" y="258947"/>
                    </a:cubicBezTo>
                    <a:cubicBezTo>
                      <a:pt x="114357" y="257632"/>
                      <a:pt x="113700" y="256318"/>
                      <a:pt x="113043" y="255003"/>
                    </a:cubicBezTo>
                    <a:lnTo>
                      <a:pt x="113043" y="255003"/>
                    </a:lnTo>
                    <a:lnTo>
                      <a:pt x="38776" y="181394"/>
                    </a:lnTo>
                    <a:cubicBezTo>
                      <a:pt x="28918" y="171536"/>
                      <a:pt x="28918" y="155762"/>
                      <a:pt x="38776" y="146561"/>
                    </a:cubicBezTo>
                    <a:cubicBezTo>
                      <a:pt x="43377" y="141961"/>
                      <a:pt x="49949" y="139332"/>
                      <a:pt x="56521" y="139332"/>
                    </a:cubicBezTo>
                    <a:cubicBezTo>
                      <a:pt x="63094" y="139332"/>
                      <a:pt x="69666" y="141961"/>
                      <a:pt x="74266" y="146561"/>
                    </a:cubicBezTo>
                    <a:lnTo>
                      <a:pt x="75581" y="147876"/>
                    </a:lnTo>
                    <a:cubicBezTo>
                      <a:pt x="76238" y="149190"/>
                      <a:pt x="76895" y="149847"/>
                      <a:pt x="78210" y="150505"/>
                    </a:cubicBezTo>
                    <a:lnTo>
                      <a:pt x="190595" y="245802"/>
                    </a:lnTo>
                    <a:cubicBezTo>
                      <a:pt x="196510" y="251717"/>
                      <a:pt x="199796" y="259604"/>
                      <a:pt x="199796" y="267491"/>
                    </a:cubicBezTo>
                    <a:lnTo>
                      <a:pt x="199796" y="372647"/>
                    </a:lnTo>
                    <a:cubicBezTo>
                      <a:pt x="199796" y="389734"/>
                      <a:pt x="185995" y="403536"/>
                      <a:pt x="168907" y="403536"/>
                    </a:cubicBezTo>
                    <a:lnTo>
                      <a:pt x="125530" y="403536"/>
                    </a:lnTo>
                    <a:cubicBezTo>
                      <a:pt x="108442" y="403536"/>
                      <a:pt x="94640" y="389734"/>
                      <a:pt x="94640" y="372647"/>
                    </a:cubicBezTo>
                    <a:lnTo>
                      <a:pt x="94640" y="338471"/>
                    </a:lnTo>
                    <a:cubicBezTo>
                      <a:pt x="94640" y="329927"/>
                      <a:pt x="91354" y="322040"/>
                      <a:pt x="85439" y="316782"/>
                    </a:cubicBezTo>
                    <a:lnTo>
                      <a:pt x="9201" y="226743"/>
                    </a:lnTo>
                    <a:cubicBezTo>
                      <a:pt x="3286" y="220828"/>
                      <a:pt x="0" y="212941"/>
                      <a:pt x="0" y="205054"/>
                    </a:cubicBezTo>
                    <a:lnTo>
                      <a:pt x="6572" y="30890"/>
                    </a:lnTo>
                    <a:close/>
                  </a:path>
                </a:pathLst>
              </a:custGeom>
              <a:grpFill/>
              <a:ln w="657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77" name="Group 76">
              <a:extLst>
                <a:ext uri="{FF2B5EF4-FFF2-40B4-BE49-F238E27FC236}">
                  <a16:creationId xmlns:a16="http://schemas.microsoft.com/office/drawing/2014/main" id="{EE484478-4C61-4199-955C-9DBB8FF7EB38}"/>
                </a:ext>
              </a:extLst>
            </p:cNvPr>
            <p:cNvGrpSpPr/>
            <p:nvPr/>
          </p:nvGrpSpPr>
          <p:grpSpPr>
            <a:xfrm rot="649130">
              <a:off x="7795345" y="161961"/>
              <a:ext cx="324935" cy="288149"/>
              <a:chOff x="5560337" y="1582068"/>
              <a:chExt cx="317082" cy="281186"/>
            </a:xfrm>
            <a:grpFill/>
          </p:grpSpPr>
          <p:sp>
            <p:nvSpPr>
              <p:cNvPr id="86" name="Freeform 14">
                <a:extLst>
                  <a:ext uri="{FF2B5EF4-FFF2-40B4-BE49-F238E27FC236}">
                    <a16:creationId xmlns:a16="http://schemas.microsoft.com/office/drawing/2014/main" id="{42C465AA-461D-4844-BF26-C30AC991CD8B}"/>
                  </a:ext>
                </a:extLst>
              </p:cNvPr>
              <p:cNvSpPr>
                <a:spLocks noEditPoints="1"/>
              </p:cNvSpPr>
              <p:nvPr/>
            </p:nvSpPr>
            <p:spPr bwMode="auto">
              <a:xfrm>
                <a:off x="5560337" y="1582068"/>
                <a:ext cx="280925" cy="281186"/>
              </a:xfrm>
              <a:custGeom>
                <a:avLst/>
                <a:gdLst>
                  <a:gd name="T0" fmla="*/ 1042 w 1080"/>
                  <a:gd name="T1" fmla="*/ 294 h 1081"/>
                  <a:gd name="T2" fmla="*/ 960 w 1080"/>
                  <a:gd name="T3" fmla="*/ 268 h 1081"/>
                  <a:gd name="T4" fmla="*/ 858 w 1080"/>
                  <a:gd name="T5" fmla="*/ 222 h 1081"/>
                  <a:gd name="T6" fmla="*/ 814 w 1080"/>
                  <a:gd name="T7" fmla="*/ 142 h 1081"/>
                  <a:gd name="T8" fmla="*/ 818 w 1080"/>
                  <a:gd name="T9" fmla="*/ 54 h 1081"/>
                  <a:gd name="T10" fmla="*/ 686 w 1080"/>
                  <a:gd name="T11" fmla="*/ 0 h 1081"/>
                  <a:gd name="T12" fmla="*/ 606 w 1080"/>
                  <a:gd name="T13" fmla="*/ 76 h 1081"/>
                  <a:gd name="T14" fmla="*/ 516 w 1080"/>
                  <a:gd name="T15" fmla="*/ 88 h 1081"/>
                  <a:gd name="T16" fmla="*/ 418 w 1080"/>
                  <a:gd name="T17" fmla="*/ 36 h 1081"/>
                  <a:gd name="T18" fmla="*/ 324 w 1080"/>
                  <a:gd name="T19" fmla="*/ 22 h 1081"/>
                  <a:gd name="T20" fmla="*/ 268 w 1080"/>
                  <a:gd name="T21" fmla="*/ 98 h 1081"/>
                  <a:gd name="T22" fmla="*/ 236 w 1080"/>
                  <a:gd name="T23" fmla="*/ 204 h 1081"/>
                  <a:gd name="T24" fmla="*/ 162 w 1080"/>
                  <a:gd name="T25" fmla="*/ 258 h 1081"/>
                  <a:gd name="T26" fmla="*/ 54 w 1080"/>
                  <a:gd name="T27" fmla="*/ 262 h 1081"/>
                  <a:gd name="T28" fmla="*/ 0 w 1080"/>
                  <a:gd name="T29" fmla="*/ 394 h 1081"/>
                  <a:gd name="T30" fmla="*/ 64 w 1080"/>
                  <a:gd name="T31" fmla="*/ 452 h 1081"/>
                  <a:gd name="T32" fmla="*/ 88 w 1080"/>
                  <a:gd name="T33" fmla="*/ 540 h 1081"/>
                  <a:gd name="T34" fmla="*/ 50 w 1080"/>
                  <a:gd name="T35" fmla="*/ 646 h 1081"/>
                  <a:gd name="T36" fmla="*/ 10 w 1080"/>
                  <a:gd name="T37" fmla="*/ 723 h 1081"/>
                  <a:gd name="T38" fmla="*/ 76 w 1080"/>
                  <a:gd name="T39" fmla="*/ 813 h 1081"/>
                  <a:gd name="T40" fmla="*/ 184 w 1080"/>
                  <a:gd name="T41" fmla="*/ 831 h 1081"/>
                  <a:gd name="T42" fmla="*/ 248 w 1080"/>
                  <a:gd name="T43" fmla="*/ 897 h 1081"/>
                  <a:gd name="T44" fmla="*/ 266 w 1080"/>
                  <a:gd name="T45" fmla="*/ 1005 h 1081"/>
                  <a:gd name="T46" fmla="*/ 358 w 1080"/>
                  <a:gd name="T47" fmla="*/ 1071 h 1081"/>
                  <a:gd name="T48" fmla="*/ 434 w 1080"/>
                  <a:gd name="T49" fmla="*/ 1029 h 1081"/>
                  <a:gd name="T50" fmla="*/ 540 w 1080"/>
                  <a:gd name="T51" fmla="*/ 991 h 1081"/>
                  <a:gd name="T52" fmla="*/ 626 w 1080"/>
                  <a:gd name="T53" fmla="*/ 1017 h 1081"/>
                  <a:gd name="T54" fmla="*/ 686 w 1080"/>
                  <a:gd name="T55" fmla="*/ 1081 h 1081"/>
                  <a:gd name="T56" fmla="*/ 818 w 1080"/>
                  <a:gd name="T57" fmla="*/ 1027 h 1081"/>
                  <a:gd name="T58" fmla="*/ 820 w 1080"/>
                  <a:gd name="T59" fmla="*/ 917 h 1081"/>
                  <a:gd name="T60" fmla="*/ 876 w 1080"/>
                  <a:gd name="T61" fmla="*/ 845 h 1081"/>
                  <a:gd name="T62" fmla="*/ 982 w 1080"/>
                  <a:gd name="T63" fmla="*/ 811 h 1081"/>
                  <a:gd name="T64" fmla="*/ 1056 w 1080"/>
                  <a:gd name="T65" fmla="*/ 755 h 1081"/>
                  <a:gd name="T66" fmla="*/ 1044 w 1080"/>
                  <a:gd name="T67" fmla="*/ 662 h 1081"/>
                  <a:gd name="T68" fmla="*/ 992 w 1080"/>
                  <a:gd name="T69" fmla="*/ 564 h 1081"/>
                  <a:gd name="T70" fmla="*/ 1004 w 1080"/>
                  <a:gd name="T71" fmla="*/ 472 h 1081"/>
                  <a:gd name="T72" fmla="*/ 1080 w 1080"/>
                  <a:gd name="T73" fmla="*/ 394 h 1081"/>
                  <a:gd name="T74" fmla="*/ 506 w 1080"/>
                  <a:gd name="T75" fmla="*/ 703 h 1081"/>
                  <a:gd name="T76" fmla="*/ 434 w 1080"/>
                  <a:gd name="T77" fmla="*/ 668 h 1081"/>
                  <a:gd name="T78" fmla="*/ 386 w 1080"/>
                  <a:gd name="T79" fmla="*/ 604 h 1081"/>
                  <a:gd name="T80" fmla="*/ 374 w 1080"/>
                  <a:gd name="T81" fmla="*/ 540 h 1081"/>
                  <a:gd name="T82" fmla="*/ 394 w 1080"/>
                  <a:gd name="T83" fmla="*/ 462 h 1081"/>
                  <a:gd name="T84" fmla="*/ 446 w 1080"/>
                  <a:gd name="T85" fmla="*/ 402 h 1081"/>
                  <a:gd name="T86" fmla="*/ 522 w 1080"/>
                  <a:gd name="T87" fmla="*/ 376 h 1081"/>
                  <a:gd name="T88" fmla="*/ 588 w 1080"/>
                  <a:gd name="T89" fmla="*/ 382 h 1081"/>
                  <a:gd name="T90" fmla="*/ 656 w 1080"/>
                  <a:gd name="T91" fmla="*/ 424 h 1081"/>
                  <a:gd name="T92" fmla="*/ 698 w 1080"/>
                  <a:gd name="T93" fmla="*/ 490 h 1081"/>
                  <a:gd name="T94" fmla="*/ 704 w 1080"/>
                  <a:gd name="T95" fmla="*/ 556 h 1081"/>
                  <a:gd name="T96" fmla="*/ 676 w 1080"/>
                  <a:gd name="T97" fmla="*/ 632 h 1081"/>
                  <a:gd name="T98" fmla="*/ 618 w 1080"/>
                  <a:gd name="T99" fmla="*/ 687 h 1081"/>
                  <a:gd name="T100" fmla="*/ 540 w 1080"/>
                  <a:gd name="T101" fmla="*/ 707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1081">
                    <a:moveTo>
                      <a:pt x="1080" y="394"/>
                    </a:moveTo>
                    <a:lnTo>
                      <a:pt x="1080" y="394"/>
                    </a:lnTo>
                    <a:lnTo>
                      <a:pt x="1070" y="358"/>
                    </a:lnTo>
                    <a:lnTo>
                      <a:pt x="1056" y="326"/>
                    </a:lnTo>
                    <a:lnTo>
                      <a:pt x="1042" y="294"/>
                    </a:lnTo>
                    <a:lnTo>
                      <a:pt x="1026" y="262"/>
                    </a:lnTo>
                    <a:lnTo>
                      <a:pt x="1026" y="262"/>
                    </a:lnTo>
                    <a:lnTo>
                      <a:pt x="1004" y="268"/>
                    </a:lnTo>
                    <a:lnTo>
                      <a:pt x="982" y="270"/>
                    </a:lnTo>
                    <a:lnTo>
                      <a:pt x="960" y="268"/>
                    </a:lnTo>
                    <a:lnTo>
                      <a:pt x="938" y="266"/>
                    </a:lnTo>
                    <a:lnTo>
                      <a:pt x="916" y="258"/>
                    </a:lnTo>
                    <a:lnTo>
                      <a:pt x="896" y="250"/>
                    </a:lnTo>
                    <a:lnTo>
                      <a:pt x="876" y="236"/>
                    </a:lnTo>
                    <a:lnTo>
                      <a:pt x="858" y="222"/>
                    </a:lnTo>
                    <a:lnTo>
                      <a:pt x="858" y="222"/>
                    </a:lnTo>
                    <a:lnTo>
                      <a:pt x="842" y="204"/>
                    </a:lnTo>
                    <a:lnTo>
                      <a:pt x="830" y="184"/>
                    </a:lnTo>
                    <a:lnTo>
                      <a:pt x="820" y="164"/>
                    </a:lnTo>
                    <a:lnTo>
                      <a:pt x="814" y="142"/>
                    </a:lnTo>
                    <a:lnTo>
                      <a:pt x="810" y="120"/>
                    </a:lnTo>
                    <a:lnTo>
                      <a:pt x="810" y="98"/>
                    </a:lnTo>
                    <a:lnTo>
                      <a:pt x="812" y="76"/>
                    </a:lnTo>
                    <a:lnTo>
                      <a:pt x="818" y="54"/>
                    </a:lnTo>
                    <a:lnTo>
                      <a:pt x="818" y="54"/>
                    </a:lnTo>
                    <a:lnTo>
                      <a:pt x="786" y="38"/>
                    </a:lnTo>
                    <a:lnTo>
                      <a:pt x="754" y="22"/>
                    </a:lnTo>
                    <a:lnTo>
                      <a:pt x="720" y="10"/>
                    </a:lnTo>
                    <a:lnTo>
                      <a:pt x="686" y="0"/>
                    </a:lnTo>
                    <a:lnTo>
                      <a:pt x="686" y="0"/>
                    </a:lnTo>
                    <a:lnTo>
                      <a:pt x="674" y="18"/>
                    </a:lnTo>
                    <a:lnTo>
                      <a:pt x="660" y="36"/>
                    </a:lnTo>
                    <a:lnTo>
                      <a:pt x="644" y="52"/>
                    </a:lnTo>
                    <a:lnTo>
                      <a:pt x="626" y="64"/>
                    </a:lnTo>
                    <a:lnTo>
                      <a:pt x="606" y="76"/>
                    </a:lnTo>
                    <a:lnTo>
                      <a:pt x="586" y="82"/>
                    </a:lnTo>
                    <a:lnTo>
                      <a:pt x="562" y="88"/>
                    </a:lnTo>
                    <a:lnTo>
                      <a:pt x="540" y="90"/>
                    </a:lnTo>
                    <a:lnTo>
                      <a:pt x="540" y="90"/>
                    </a:lnTo>
                    <a:lnTo>
                      <a:pt x="516" y="88"/>
                    </a:lnTo>
                    <a:lnTo>
                      <a:pt x="494" y="82"/>
                    </a:lnTo>
                    <a:lnTo>
                      <a:pt x="472" y="76"/>
                    </a:lnTo>
                    <a:lnTo>
                      <a:pt x="452" y="64"/>
                    </a:lnTo>
                    <a:lnTo>
                      <a:pt x="434" y="52"/>
                    </a:lnTo>
                    <a:lnTo>
                      <a:pt x="418" y="36"/>
                    </a:lnTo>
                    <a:lnTo>
                      <a:pt x="404" y="18"/>
                    </a:lnTo>
                    <a:lnTo>
                      <a:pt x="392" y="0"/>
                    </a:lnTo>
                    <a:lnTo>
                      <a:pt x="392" y="0"/>
                    </a:lnTo>
                    <a:lnTo>
                      <a:pt x="358" y="10"/>
                    </a:lnTo>
                    <a:lnTo>
                      <a:pt x="324" y="22"/>
                    </a:lnTo>
                    <a:lnTo>
                      <a:pt x="292" y="38"/>
                    </a:lnTo>
                    <a:lnTo>
                      <a:pt x="262" y="54"/>
                    </a:lnTo>
                    <a:lnTo>
                      <a:pt x="262" y="54"/>
                    </a:lnTo>
                    <a:lnTo>
                      <a:pt x="266" y="76"/>
                    </a:lnTo>
                    <a:lnTo>
                      <a:pt x="268" y="98"/>
                    </a:lnTo>
                    <a:lnTo>
                      <a:pt x="268" y="120"/>
                    </a:lnTo>
                    <a:lnTo>
                      <a:pt x="264" y="142"/>
                    </a:lnTo>
                    <a:lnTo>
                      <a:pt x="258" y="164"/>
                    </a:lnTo>
                    <a:lnTo>
                      <a:pt x="248" y="184"/>
                    </a:lnTo>
                    <a:lnTo>
                      <a:pt x="236" y="204"/>
                    </a:lnTo>
                    <a:lnTo>
                      <a:pt x="220" y="222"/>
                    </a:lnTo>
                    <a:lnTo>
                      <a:pt x="220" y="222"/>
                    </a:lnTo>
                    <a:lnTo>
                      <a:pt x="202" y="236"/>
                    </a:lnTo>
                    <a:lnTo>
                      <a:pt x="184" y="250"/>
                    </a:lnTo>
                    <a:lnTo>
                      <a:pt x="162" y="258"/>
                    </a:lnTo>
                    <a:lnTo>
                      <a:pt x="142" y="266"/>
                    </a:lnTo>
                    <a:lnTo>
                      <a:pt x="120" y="270"/>
                    </a:lnTo>
                    <a:lnTo>
                      <a:pt x="98" y="270"/>
                    </a:lnTo>
                    <a:lnTo>
                      <a:pt x="76" y="268"/>
                    </a:lnTo>
                    <a:lnTo>
                      <a:pt x="54" y="262"/>
                    </a:lnTo>
                    <a:lnTo>
                      <a:pt x="54" y="262"/>
                    </a:lnTo>
                    <a:lnTo>
                      <a:pt x="38" y="294"/>
                    </a:lnTo>
                    <a:lnTo>
                      <a:pt x="22" y="326"/>
                    </a:lnTo>
                    <a:lnTo>
                      <a:pt x="10" y="358"/>
                    </a:lnTo>
                    <a:lnTo>
                      <a:pt x="0" y="394"/>
                    </a:lnTo>
                    <a:lnTo>
                      <a:pt x="0" y="394"/>
                    </a:lnTo>
                    <a:lnTo>
                      <a:pt x="18" y="404"/>
                    </a:lnTo>
                    <a:lnTo>
                      <a:pt x="36" y="418"/>
                    </a:lnTo>
                    <a:lnTo>
                      <a:pt x="50" y="434"/>
                    </a:lnTo>
                    <a:lnTo>
                      <a:pt x="64" y="452"/>
                    </a:lnTo>
                    <a:lnTo>
                      <a:pt x="74" y="472"/>
                    </a:lnTo>
                    <a:lnTo>
                      <a:pt x="82" y="494"/>
                    </a:lnTo>
                    <a:lnTo>
                      <a:pt x="88" y="516"/>
                    </a:lnTo>
                    <a:lnTo>
                      <a:pt x="88" y="540"/>
                    </a:lnTo>
                    <a:lnTo>
                      <a:pt x="88" y="540"/>
                    </a:lnTo>
                    <a:lnTo>
                      <a:pt x="88" y="564"/>
                    </a:lnTo>
                    <a:lnTo>
                      <a:pt x="82" y="586"/>
                    </a:lnTo>
                    <a:lnTo>
                      <a:pt x="74" y="608"/>
                    </a:lnTo>
                    <a:lnTo>
                      <a:pt x="64" y="628"/>
                    </a:lnTo>
                    <a:lnTo>
                      <a:pt x="50" y="646"/>
                    </a:lnTo>
                    <a:lnTo>
                      <a:pt x="36" y="662"/>
                    </a:lnTo>
                    <a:lnTo>
                      <a:pt x="18" y="677"/>
                    </a:lnTo>
                    <a:lnTo>
                      <a:pt x="0" y="687"/>
                    </a:lnTo>
                    <a:lnTo>
                      <a:pt x="0" y="687"/>
                    </a:lnTo>
                    <a:lnTo>
                      <a:pt x="10" y="723"/>
                    </a:lnTo>
                    <a:lnTo>
                      <a:pt x="22" y="755"/>
                    </a:lnTo>
                    <a:lnTo>
                      <a:pt x="36" y="787"/>
                    </a:lnTo>
                    <a:lnTo>
                      <a:pt x="54" y="819"/>
                    </a:lnTo>
                    <a:lnTo>
                      <a:pt x="54" y="819"/>
                    </a:lnTo>
                    <a:lnTo>
                      <a:pt x="76" y="813"/>
                    </a:lnTo>
                    <a:lnTo>
                      <a:pt x="98" y="811"/>
                    </a:lnTo>
                    <a:lnTo>
                      <a:pt x="120" y="813"/>
                    </a:lnTo>
                    <a:lnTo>
                      <a:pt x="142" y="815"/>
                    </a:lnTo>
                    <a:lnTo>
                      <a:pt x="162" y="823"/>
                    </a:lnTo>
                    <a:lnTo>
                      <a:pt x="184" y="831"/>
                    </a:lnTo>
                    <a:lnTo>
                      <a:pt x="202" y="845"/>
                    </a:lnTo>
                    <a:lnTo>
                      <a:pt x="220" y="859"/>
                    </a:lnTo>
                    <a:lnTo>
                      <a:pt x="220" y="859"/>
                    </a:lnTo>
                    <a:lnTo>
                      <a:pt x="236" y="877"/>
                    </a:lnTo>
                    <a:lnTo>
                      <a:pt x="248" y="897"/>
                    </a:lnTo>
                    <a:lnTo>
                      <a:pt x="258" y="917"/>
                    </a:lnTo>
                    <a:lnTo>
                      <a:pt x="264" y="939"/>
                    </a:lnTo>
                    <a:lnTo>
                      <a:pt x="268" y="961"/>
                    </a:lnTo>
                    <a:lnTo>
                      <a:pt x="268" y="983"/>
                    </a:lnTo>
                    <a:lnTo>
                      <a:pt x="266" y="1005"/>
                    </a:lnTo>
                    <a:lnTo>
                      <a:pt x="262" y="1027"/>
                    </a:lnTo>
                    <a:lnTo>
                      <a:pt x="262" y="1027"/>
                    </a:lnTo>
                    <a:lnTo>
                      <a:pt x="292" y="1043"/>
                    </a:lnTo>
                    <a:lnTo>
                      <a:pt x="324" y="1059"/>
                    </a:lnTo>
                    <a:lnTo>
                      <a:pt x="358" y="1071"/>
                    </a:lnTo>
                    <a:lnTo>
                      <a:pt x="392" y="1081"/>
                    </a:lnTo>
                    <a:lnTo>
                      <a:pt x="392" y="1081"/>
                    </a:lnTo>
                    <a:lnTo>
                      <a:pt x="404" y="1063"/>
                    </a:lnTo>
                    <a:lnTo>
                      <a:pt x="418" y="1045"/>
                    </a:lnTo>
                    <a:lnTo>
                      <a:pt x="434" y="1029"/>
                    </a:lnTo>
                    <a:lnTo>
                      <a:pt x="452" y="1017"/>
                    </a:lnTo>
                    <a:lnTo>
                      <a:pt x="472" y="1007"/>
                    </a:lnTo>
                    <a:lnTo>
                      <a:pt x="494" y="999"/>
                    </a:lnTo>
                    <a:lnTo>
                      <a:pt x="516" y="993"/>
                    </a:lnTo>
                    <a:lnTo>
                      <a:pt x="540" y="991"/>
                    </a:lnTo>
                    <a:lnTo>
                      <a:pt x="540" y="991"/>
                    </a:lnTo>
                    <a:lnTo>
                      <a:pt x="562" y="993"/>
                    </a:lnTo>
                    <a:lnTo>
                      <a:pt x="586" y="999"/>
                    </a:lnTo>
                    <a:lnTo>
                      <a:pt x="606" y="1007"/>
                    </a:lnTo>
                    <a:lnTo>
                      <a:pt x="626" y="1017"/>
                    </a:lnTo>
                    <a:lnTo>
                      <a:pt x="644" y="1029"/>
                    </a:lnTo>
                    <a:lnTo>
                      <a:pt x="660" y="1045"/>
                    </a:lnTo>
                    <a:lnTo>
                      <a:pt x="674" y="1063"/>
                    </a:lnTo>
                    <a:lnTo>
                      <a:pt x="686" y="1081"/>
                    </a:lnTo>
                    <a:lnTo>
                      <a:pt x="686" y="1081"/>
                    </a:lnTo>
                    <a:lnTo>
                      <a:pt x="720" y="1071"/>
                    </a:lnTo>
                    <a:lnTo>
                      <a:pt x="754" y="1059"/>
                    </a:lnTo>
                    <a:lnTo>
                      <a:pt x="786" y="1043"/>
                    </a:lnTo>
                    <a:lnTo>
                      <a:pt x="818" y="1027"/>
                    </a:lnTo>
                    <a:lnTo>
                      <a:pt x="818" y="1027"/>
                    </a:lnTo>
                    <a:lnTo>
                      <a:pt x="812" y="1005"/>
                    </a:lnTo>
                    <a:lnTo>
                      <a:pt x="810" y="983"/>
                    </a:lnTo>
                    <a:lnTo>
                      <a:pt x="810" y="961"/>
                    </a:lnTo>
                    <a:lnTo>
                      <a:pt x="814" y="939"/>
                    </a:lnTo>
                    <a:lnTo>
                      <a:pt x="820" y="917"/>
                    </a:lnTo>
                    <a:lnTo>
                      <a:pt x="830" y="897"/>
                    </a:lnTo>
                    <a:lnTo>
                      <a:pt x="842" y="877"/>
                    </a:lnTo>
                    <a:lnTo>
                      <a:pt x="858" y="859"/>
                    </a:lnTo>
                    <a:lnTo>
                      <a:pt x="858" y="859"/>
                    </a:lnTo>
                    <a:lnTo>
                      <a:pt x="876" y="845"/>
                    </a:lnTo>
                    <a:lnTo>
                      <a:pt x="896" y="831"/>
                    </a:lnTo>
                    <a:lnTo>
                      <a:pt x="916" y="823"/>
                    </a:lnTo>
                    <a:lnTo>
                      <a:pt x="938" y="815"/>
                    </a:lnTo>
                    <a:lnTo>
                      <a:pt x="960" y="813"/>
                    </a:lnTo>
                    <a:lnTo>
                      <a:pt x="982" y="811"/>
                    </a:lnTo>
                    <a:lnTo>
                      <a:pt x="1004" y="813"/>
                    </a:lnTo>
                    <a:lnTo>
                      <a:pt x="1026" y="819"/>
                    </a:lnTo>
                    <a:lnTo>
                      <a:pt x="1026" y="819"/>
                    </a:lnTo>
                    <a:lnTo>
                      <a:pt x="1042" y="787"/>
                    </a:lnTo>
                    <a:lnTo>
                      <a:pt x="1056" y="755"/>
                    </a:lnTo>
                    <a:lnTo>
                      <a:pt x="1070" y="723"/>
                    </a:lnTo>
                    <a:lnTo>
                      <a:pt x="1080" y="687"/>
                    </a:lnTo>
                    <a:lnTo>
                      <a:pt x="1080" y="687"/>
                    </a:lnTo>
                    <a:lnTo>
                      <a:pt x="1060" y="677"/>
                    </a:lnTo>
                    <a:lnTo>
                      <a:pt x="1044" y="662"/>
                    </a:lnTo>
                    <a:lnTo>
                      <a:pt x="1028" y="646"/>
                    </a:lnTo>
                    <a:lnTo>
                      <a:pt x="1014" y="628"/>
                    </a:lnTo>
                    <a:lnTo>
                      <a:pt x="1004" y="608"/>
                    </a:lnTo>
                    <a:lnTo>
                      <a:pt x="996" y="586"/>
                    </a:lnTo>
                    <a:lnTo>
                      <a:pt x="992" y="564"/>
                    </a:lnTo>
                    <a:lnTo>
                      <a:pt x="990" y="540"/>
                    </a:lnTo>
                    <a:lnTo>
                      <a:pt x="990" y="540"/>
                    </a:lnTo>
                    <a:lnTo>
                      <a:pt x="992" y="516"/>
                    </a:lnTo>
                    <a:lnTo>
                      <a:pt x="996" y="494"/>
                    </a:lnTo>
                    <a:lnTo>
                      <a:pt x="1004" y="472"/>
                    </a:lnTo>
                    <a:lnTo>
                      <a:pt x="1014" y="452"/>
                    </a:lnTo>
                    <a:lnTo>
                      <a:pt x="1028" y="434"/>
                    </a:lnTo>
                    <a:lnTo>
                      <a:pt x="1044" y="418"/>
                    </a:lnTo>
                    <a:lnTo>
                      <a:pt x="1060" y="404"/>
                    </a:lnTo>
                    <a:lnTo>
                      <a:pt x="1080" y="394"/>
                    </a:lnTo>
                    <a:lnTo>
                      <a:pt x="1080" y="394"/>
                    </a:lnTo>
                    <a:close/>
                    <a:moveTo>
                      <a:pt x="540" y="707"/>
                    </a:moveTo>
                    <a:lnTo>
                      <a:pt x="540" y="707"/>
                    </a:lnTo>
                    <a:lnTo>
                      <a:pt x="522" y="705"/>
                    </a:lnTo>
                    <a:lnTo>
                      <a:pt x="506" y="703"/>
                    </a:lnTo>
                    <a:lnTo>
                      <a:pt x="490" y="699"/>
                    </a:lnTo>
                    <a:lnTo>
                      <a:pt x="474" y="693"/>
                    </a:lnTo>
                    <a:lnTo>
                      <a:pt x="460" y="687"/>
                    </a:lnTo>
                    <a:lnTo>
                      <a:pt x="446" y="679"/>
                    </a:lnTo>
                    <a:lnTo>
                      <a:pt x="434" y="668"/>
                    </a:lnTo>
                    <a:lnTo>
                      <a:pt x="422" y="658"/>
                    </a:lnTo>
                    <a:lnTo>
                      <a:pt x="412" y="646"/>
                    </a:lnTo>
                    <a:lnTo>
                      <a:pt x="402" y="632"/>
                    </a:lnTo>
                    <a:lnTo>
                      <a:pt x="394" y="618"/>
                    </a:lnTo>
                    <a:lnTo>
                      <a:pt x="386" y="604"/>
                    </a:lnTo>
                    <a:lnTo>
                      <a:pt x="382" y="590"/>
                    </a:lnTo>
                    <a:lnTo>
                      <a:pt x="378" y="574"/>
                    </a:lnTo>
                    <a:lnTo>
                      <a:pt x="374" y="556"/>
                    </a:lnTo>
                    <a:lnTo>
                      <a:pt x="374" y="540"/>
                    </a:lnTo>
                    <a:lnTo>
                      <a:pt x="374" y="540"/>
                    </a:lnTo>
                    <a:lnTo>
                      <a:pt x="374" y="524"/>
                    </a:lnTo>
                    <a:lnTo>
                      <a:pt x="378" y="506"/>
                    </a:lnTo>
                    <a:lnTo>
                      <a:pt x="382" y="490"/>
                    </a:lnTo>
                    <a:lnTo>
                      <a:pt x="386" y="476"/>
                    </a:lnTo>
                    <a:lnTo>
                      <a:pt x="394" y="462"/>
                    </a:lnTo>
                    <a:lnTo>
                      <a:pt x="402" y="448"/>
                    </a:lnTo>
                    <a:lnTo>
                      <a:pt x="412" y="434"/>
                    </a:lnTo>
                    <a:lnTo>
                      <a:pt x="422" y="424"/>
                    </a:lnTo>
                    <a:lnTo>
                      <a:pt x="434" y="412"/>
                    </a:lnTo>
                    <a:lnTo>
                      <a:pt x="446" y="402"/>
                    </a:lnTo>
                    <a:lnTo>
                      <a:pt x="460" y="394"/>
                    </a:lnTo>
                    <a:lnTo>
                      <a:pt x="474" y="388"/>
                    </a:lnTo>
                    <a:lnTo>
                      <a:pt x="490" y="382"/>
                    </a:lnTo>
                    <a:lnTo>
                      <a:pt x="506" y="378"/>
                    </a:lnTo>
                    <a:lnTo>
                      <a:pt x="522" y="376"/>
                    </a:lnTo>
                    <a:lnTo>
                      <a:pt x="540" y="374"/>
                    </a:lnTo>
                    <a:lnTo>
                      <a:pt x="540" y="374"/>
                    </a:lnTo>
                    <a:lnTo>
                      <a:pt x="556" y="376"/>
                    </a:lnTo>
                    <a:lnTo>
                      <a:pt x="572" y="378"/>
                    </a:lnTo>
                    <a:lnTo>
                      <a:pt x="588" y="382"/>
                    </a:lnTo>
                    <a:lnTo>
                      <a:pt x="604" y="388"/>
                    </a:lnTo>
                    <a:lnTo>
                      <a:pt x="618" y="394"/>
                    </a:lnTo>
                    <a:lnTo>
                      <a:pt x="632" y="402"/>
                    </a:lnTo>
                    <a:lnTo>
                      <a:pt x="644" y="412"/>
                    </a:lnTo>
                    <a:lnTo>
                      <a:pt x="656" y="424"/>
                    </a:lnTo>
                    <a:lnTo>
                      <a:pt x="668" y="434"/>
                    </a:lnTo>
                    <a:lnTo>
                      <a:pt x="676" y="448"/>
                    </a:lnTo>
                    <a:lnTo>
                      <a:pt x="684" y="462"/>
                    </a:lnTo>
                    <a:lnTo>
                      <a:pt x="692" y="476"/>
                    </a:lnTo>
                    <a:lnTo>
                      <a:pt x="698" y="490"/>
                    </a:lnTo>
                    <a:lnTo>
                      <a:pt x="702" y="506"/>
                    </a:lnTo>
                    <a:lnTo>
                      <a:pt x="704" y="524"/>
                    </a:lnTo>
                    <a:lnTo>
                      <a:pt x="704" y="540"/>
                    </a:lnTo>
                    <a:lnTo>
                      <a:pt x="704" y="540"/>
                    </a:lnTo>
                    <a:lnTo>
                      <a:pt x="704" y="556"/>
                    </a:lnTo>
                    <a:lnTo>
                      <a:pt x="702" y="574"/>
                    </a:lnTo>
                    <a:lnTo>
                      <a:pt x="698" y="590"/>
                    </a:lnTo>
                    <a:lnTo>
                      <a:pt x="692" y="604"/>
                    </a:lnTo>
                    <a:lnTo>
                      <a:pt x="684" y="618"/>
                    </a:lnTo>
                    <a:lnTo>
                      <a:pt x="676" y="632"/>
                    </a:lnTo>
                    <a:lnTo>
                      <a:pt x="668" y="646"/>
                    </a:lnTo>
                    <a:lnTo>
                      <a:pt x="656" y="658"/>
                    </a:lnTo>
                    <a:lnTo>
                      <a:pt x="644" y="668"/>
                    </a:lnTo>
                    <a:lnTo>
                      <a:pt x="632" y="679"/>
                    </a:lnTo>
                    <a:lnTo>
                      <a:pt x="618" y="687"/>
                    </a:lnTo>
                    <a:lnTo>
                      <a:pt x="604" y="693"/>
                    </a:lnTo>
                    <a:lnTo>
                      <a:pt x="588" y="699"/>
                    </a:lnTo>
                    <a:lnTo>
                      <a:pt x="572" y="703"/>
                    </a:lnTo>
                    <a:lnTo>
                      <a:pt x="556" y="705"/>
                    </a:lnTo>
                    <a:lnTo>
                      <a:pt x="540" y="707"/>
                    </a:lnTo>
                    <a:lnTo>
                      <a:pt x="540" y="70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87" name="Rectangle 15">
                <a:extLst>
                  <a:ext uri="{FF2B5EF4-FFF2-40B4-BE49-F238E27FC236}">
                    <a16:creationId xmlns:a16="http://schemas.microsoft.com/office/drawing/2014/main" id="{6A33FEC6-F022-4231-A83B-087D5961BB41}"/>
                  </a:ext>
                </a:extLst>
              </p:cNvPr>
              <p:cNvSpPr>
                <a:spLocks noChangeArrowheads="1"/>
              </p:cNvSpPr>
              <p:nvPr/>
            </p:nvSpPr>
            <p:spPr bwMode="auto">
              <a:xfrm>
                <a:off x="5877159" y="1812791"/>
                <a:ext cx="260" cy="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grpSp>
        <p:nvGrpSpPr>
          <p:cNvPr id="90" name="Group 118">
            <a:extLst>
              <a:ext uri="{FF2B5EF4-FFF2-40B4-BE49-F238E27FC236}">
                <a16:creationId xmlns:a16="http://schemas.microsoft.com/office/drawing/2014/main" id="{C12927EA-58A2-4A5C-B680-5FD945FDA696}"/>
              </a:ext>
            </a:extLst>
          </p:cNvPr>
          <p:cNvGrpSpPr/>
          <p:nvPr/>
        </p:nvGrpSpPr>
        <p:grpSpPr>
          <a:xfrm>
            <a:off x="10850579" y="138799"/>
            <a:ext cx="190315" cy="323536"/>
            <a:chOff x="7994333" y="3881436"/>
            <a:chExt cx="142875" cy="242888"/>
          </a:xfrm>
          <a:solidFill>
            <a:srgbClr val="00E7CF"/>
          </a:solidFill>
        </p:grpSpPr>
        <p:sp>
          <p:nvSpPr>
            <p:cNvPr id="101" name="Rectangle 99">
              <a:extLst>
                <a:ext uri="{FF2B5EF4-FFF2-40B4-BE49-F238E27FC236}">
                  <a16:creationId xmlns:a16="http://schemas.microsoft.com/office/drawing/2014/main" id="{061DC669-CFA9-4606-BD5B-840462851DFE}"/>
                </a:ext>
              </a:extLst>
            </p:cNvPr>
            <p:cNvSpPr>
              <a:spLocks noChangeArrowheads="1"/>
            </p:cNvSpPr>
            <p:nvPr/>
          </p:nvSpPr>
          <p:spPr bwMode="auto">
            <a:xfrm>
              <a:off x="8003858" y="3924298"/>
              <a:ext cx="15875" cy="1047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5" name="Freeform 100">
              <a:extLst>
                <a:ext uri="{FF2B5EF4-FFF2-40B4-BE49-F238E27FC236}">
                  <a16:creationId xmlns:a16="http://schemas.microsoft.com/office/drawing/2014/main" id="{85EBA1EF-8A89-4289-8732-720E5F44BBC2}"/>
                </a:ext>
              </a:extLst>
            </p:cNvPr>
            <p:cNvSpPr>
              <a:spLocks/>
            </p:cNvSpPr>
            <p:nvPr/>
          </p:nvSpPr>
          <p:spPr bwMode="auto">
            <a:xfrm>
              <a:off x="7994333" y="4011611"/>
              <a:ext cx="34925" cy="109538"/>
            </a:xfrm>
            <a:custGeom>
              <a:avLst/>
              <a:gdLst>
                <a:gd name="T0" fmla="*/ 16 w 16"/>
                <a:gd name="T1" fmla="*/ 0 h 51"/>
                <a:gd name="T2" fmla="*/ 16 w 16"/>
                <a:gd name="T3" fmla="*/ 43 h 51"/>
                <a:gd name="T4" fmla="*/ 16 w 16"/>
                <a:gd name="T5" fmla="*/ 46 h 51"/>
                <a:gd name="T6" fmla="*/ 14 w 16"/>
                <a:gd name="T7" fmla="*/ 49 h 51"/>
                <a:gd name="T8" fmla="*/ 11 w 16"/>
                <a:gd name="T9" fmla="*/ 51 h 51"/>
                <a:gd name="T10" fmla="*/ 8 w 16"/>
                <a:gd name="T11" fmla="*/ 51 h 51"/>
                <a:gd name="T12" fmla="*/ 5 w 16"/>
                <a:gd name="T13" fmla="*/ 51 h 51"/>
                <a:gd name="T14" fmla="*/ 2 w 16"/>
                <a:gd name="T15" fmla="*/ 49 h 51"/>
                <a:gd name="T16" fmla="*/ 0 w 16"/>
                <a:gd name="T17" fmla="*/ 46 h 51"/>
                <a:gd name="T18" fmla="*/ 0 w 16"/>
                <a:gd name="T19" fmla="*/ 43 h 51"/>
                <a:gd name="T20" fmla="*/ 0 w 16"/>
                <a:gd name="T21" fmla="*/ 0 h 51"/>
                <a:gd name="T22" fmla="*/ 16 w 16"/>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51">
                  <a:moveTo>
                    <a:pt x="16" y="0"/>
                  </a:moveTo>
                  <a:cubicBezTo>
                    <a:pt x="16" y="43"/>
                    <a:pt x="16" y="43"/>
                    <a:pt x="16" y="43"/>
                  </a:cubicBezTo>
                  <a:cubicBezTo>
                    <a:pt x="16" y="44"/>
                    <a:pt x="16" y="45"/>
                    <a:pt x="16" y="46"/>
                  </a:cubicBezTo>
                  <a:cubicBezTo>
                    <a:pt x="15" y="47"/>
                    <a:pt x="15" y="48"/>
                    <a:pt x="14" y="49"/>
                  </a:cubicBezTo>
                  <a:cubicBezTo>
                    <a:pt x="13" y="50"/>
                    <a:pt x="12" y="50"/>
                    <a:pt x="11" y="51"/>
                  </a:cubicBezTo>
                  <a:cubicBezTo>
                    <a:pt x="10" y="51"/>
                    <a:pt x="9" y="51"/>
                    <a:pt x="8" y="51"/>
                  </a:cubicBezTo>
                  <a:cubicBezTo>
                    <a:pt x="7" y="51"/>
                    <a:pt x="6" y="51"/>
                    <a:pt x="5" y="51"/>
                  </a:cubicBezTo>
                  <a:cubicBezTo>
                    <a:pt x="4" y="50"/>
                    <a:pt x="3" y="50"/>
                    <a:pt x="2" y="49"/>
                  </a:cubicBezTo>
                  <a:cubicBezTo>
                    <a:pt x="1" y="48"/>
                    <a:pt x="1" y="47"/>
                    <a:pt x="0" y="46"/>
                  </a:cubicBezTo>
                  <a:cubicBezTo>
                    <a:pt x="0" y="45"/>
                    <a:pt x="0" y="44"/>
                    <a:pt x="0" y="43"/>
                  </a:cubicBezTo>
                  <a:cubicBezTo>
                    <a:pt x="0" y="0"/>
                    <a:pt x="0" y="0"/>
                    <a:pt x="0" y="0"/>
                  </a:cubicBezTo>
                  <a:lnTo>
                    <a:pt x="16" y="0"/>
                  </a:ln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6" name="Freeform 101">
              <a:extLst>
                <a:ext uri="{FF2B5EF4-FFF2-40B4-BE49-F238E27FC236}">
                  <a16:creationId xmlns:a16="http://schemas.microsoft.com/office/drawing/2014/main" id="{A506F24B-E35C-45E7-9A72-FD3D9F24BB24}"/>
                </a:ext>
              </a:extLst>
            </p:cNvPr>
            <p:cNvSpPr>
              <a:spLocks/>
            </p:cNvSpPr>
            <p:nvPr/>
          </p:nvSpPr>
          <p:spPr bwMode="auto">
            <a:xfrm>
              <a:off x="7994333" y="3881436"/>
              <a:ext cx="34925" cy="52388"/>
            </a:xfrm>
            <a:custGeom>
              <a:avLst/>
              <a:gdLst>
                <a:gd name="T0" fmla="*/ 11 w 22"/>
                <a:gd name="T1" fmla="*/ 33 h 33"/>
                <a:gd name="T2" fmla="*/ 0 w 22"/>
                <a:gd name="T3" fmla="*/ 22 h 33"/>
                <a:gd name="T4" fmla="*/ 0 w 22"/>
                <a:gd name="T5" fmla="*/ 0 h 33"/>
                <a:gd name="T6" fmla="*/ 22 w 22"/>
                <a:gd name="T7" fmla="*/ 0 h 33"/>
                <a:gd name="T8" fmla="*/ 22 w 22"/>
                <a:gd name="T9" fmla="*/ 22 h 33"/>
                <a:gd name="T10" fmla="*/ 11 w 22"/>
                <a:gd name="T11" fmla="*/ 33 h 33"/>
              </a:gdLst>
              <a:ahLst/>
              <a:cxnLst>
                <a:cxn ang="0">
                  <a:pos x="T0" y="T1"/>
                </a:cxn>
                <a:cxn ang="0">
                  <a:pos x="T2" y="T3"/>
                </a:cxn>
                <a:cxn ang="0">
                  <a:pos x="T4" y="T5"/>
                </a:cxn>
                <a:cxn ang="0">
                  <a:pos x="T6" y="T7"/>
                </a:cxn>
                <a:cxn ang="0">
                  <a:pos x="T8" y="T9"/>
                </a:cxn>
                <a:cxn ang="0">
                  <a:pos x="T10" y="T11"/>
                </a:cxn>
              </a:cxnLst>
              <a:rect l="0" t="0" r="r" b="b"/>
              <a:pathLst>
                <a:path w="22" h="33">
                  <a:moveTo>
                    <a:pt x="11" y="33"/>
                  </a:moveTo>
                  <a:lnTo>
                    <a:pt x="0" y="22"/>
                  </a:lnTo>
                  <a:lnTo>
                    <a:pt x="0" y="0"/>
                  </a:lnTo>
                  <a:lnTo>
                    <a:pt x="22" y="0"/>
                  </a:lnTo>
                  <a:lnTo>
                    <a:pt x="22" y="22"/>
                  </a:lnTo>
                  <a:lnTo>
                    <a:pt x="11"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07" name="Rectangle 102">
              <a:extLst>
                <a:ext uri="{FF2B5EF4-FFF2-40B4-BE49-F238E27FC236}">
                  <a16:creationId xmlns:a16="http://schemas.microsoft.com/office/drawing/2014/main" id="{275B33F1-A2AB-482A-B31E-0EFC31C5ED27}"/>
                </a:ext>
              </a:extLst>
            </p:cNvPr>
            <p:cNvSpPr>
              <a:spLocks noChangeArrowheads="1"/>
            </p:cNvSpPr>
            <p:nvPr/>
          </p:nvSpPr>
          <p:spPr bwMode="auto">
            <a:xfrm>
              <a:off x="7994333" y="4025898"/>
              <a:ext cx="34925"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0" name="Freeform 103">
              <a:extLst>
                <a:ext uri="{FF2B5EF4-FFF2-40B4-BE49-F238E27FC236}">
                  <a16:creationId xmlns:a16="http://schemas.microsoft.com/office/drawing/2014/main" id="{49FBBCB0-2E44-4791-9488-5AC43561F400}"/>
                </a:ext>
              </a:extLst>
            </p:cNvPr>
            <p:cNvSpPr>
              <a:spLocks noEditPoints="1"/>
            </p:cNvSpPr>
            <p:nvPr/>
          </p:nvSpPr>
          <p:spPr bwMode="auto">
            <a:xfrm>
              <a:off x="8059420" y="3881436"/>
              <a:ext cx="77788" cy="242888"/>
            </a:xfrm>
            <a:custGeom>
              <a:avLst/>
              <a:gdLst>
                <a:gd name="T0" fmla="*/ 18 w 36"/>
                <a:gd name="T1" fmla="*/ 108 h 112"/>
                <a:gd name="T2" fmla="*/ 14 w 36"/>
                <a:gd name="T3" fmla="*/ 104 h 112"/>
                <a:gd name="T4" fmla="*/ 18 w 36"/>
                <a:gd name="T5" fmla="*/ 100 h 112"/>
                <a:gd name="T6" fmla="*/ 22 w 36"/>
                <a:gd name="T7" fmla="*/ 104 h 112"/>
                <a:gd name="T8" fmla="*/ 18 w 36"/>
                <a:gd name="T9" fmla="*/ 108 h 112"/>
                <a:gd name="T10" fmla="*/ 34 w 36"/>
                <a:gd name="T11" fmla="*/ 9 h 112"/>
                <a:gd name="T12" fmla="*/ 30 w 36"/>
                <a:gd name="T13" fmla="*/ 3 h 112"/>
                <a:gd name="T14" fmla="*/ 26 w 36"/>
                <a:gd name="T15" fmla="*/ 0 h 112"/>
                <a:gd name="T16" fmla="*/ 26 w 36"/>
                <a:gd name="T17" fmla="*/ 20 h 112"/>
                <a:gd name="T18" fmla="*/ 10 w 36"/>
                <a:gd name="T19" fmla="*/ 20 h 112"/>
                <a:gd name="T20" fmla="*/ 10 w 36"/>
                <a:gd name="T21" fmla="*/ 0 h 112"/>
                <a:gd name="T22" fmla="*/ 5 w 36"/>
                <a:gd name="T23" fmla="*/ 3 h 112"/>
                <a:gd name="T24" fmla="*/ 1 w 36"/>
                <a:gd name="T25" fmla="*/ 9 h 112"/>
                <a:gd name="T26" fmla="*/ 0 w 36"/>
                <a:gd name="T27" fmla="*/ 15 h 112"/>
                <a:gd name="T28" fmla="*/ 1 w 36"/>
                <a:gd name="T29" fmla="*/ 22 h 112"/>
                <a:gd name="T30" fmla="*/ 5 w 36"/>
                <a:gd name="T31" fmla="*/ 28 h 112"/>
                <a:gd name="T32" fmla="*/ 7 w 36"/>
                <a:gd name="T33" fmla="*/ 30 h 112"/>
                <a:gd name="T34" fmla="*/ 10 w 36"/>
                <a:gd name="T35" fmla="*/ 31 h 112"/>
                <a:gd name="T36" fmla="*/ 10 w 36"/>
                <a:gd name="T37" fmla="*/ 103 h 112"/>
                <a:gd name="T38" fmla="*/ 10 w 36"/>
                <a:gd name="T39" fmla="*/ 107 h 112"/>
                <a:gd name="T40" fmla="*/ 12 w 36"/>
                <a:gd name="T41" fmla="*/ 109 h 112"/>
                <a:gd name="T42" fmla="*/ 15 w 36"/>
                <a:gd name="T43" fmla="*/ 111 h 112"/>
                <a:gd name="T44" fmla="*/ 18 w 36"/>
                <a:gd name="T45" fmla="*/ 112 h 112"/>
                <a:gd name="T46" fmla="*/ 21 w 36"/>
                <a:gd name="T47" fmla="*/ 111 h 112"/>
                <a:gd name="T48" fmla="*/ 24 w 36"/>
                <a:gd name="T49" fmla="*/ 109 h 112"/>
                <a:gd name="T50" fmla="*/ 25 w 36"/>
                <a:gd name="T51" fmla="*/ 107 h 112"/>
                <a:gd name="T52" fmla="*/ 26 w 36"/>
                <a:gd name="T53" fmla="*/ 103 h 112"/>
                <a:gd name="T54" fmla="*/ 26 w 36"/>
                <a:gd name="T55" fmla="*/ 31 h 112"/>
                <a:gd name="T56" fmla="*/ 28 w 36"/>
                <a:gd name="T57" fmla="*/ 30 h 112"/>
                <a:gd name="T58" fmla="*/ 30 w 36"/>
                <a:gd name="T59" fmla="*/ 28 h 112"/>
                <a:gd name="T60" fmla="*/ 34 w 36"/>
                <a:gd name="T61" fmla="*/ 22 h 112"/>
                <a:gd name="T62" fmla="*/ 36 w 36"/>
                <a:gd name="T63" fmla="*/ 15 h 112"/>
                <a:gd name="T64" fmla="*/ 34 w 36"/>
                <a:gd name="T65" fmla="*/ 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6" h="112">
                  <a:moveTo>
                    <a:pt x="18" y="108"/>
                  </a:moveTo>
                  <a:cubicBezTo>
                    <a:pt x="16" y="108"/>
                    <a:pt x="14" y="106"/>
                    <a:pt x="14" y="104"/>
                  </a:cubicBezTo>
                  <a:cubicBezTo>
                    <a:pt x="14" y="101"/>
                    <a:pt x="16" y="100"/>
                    <a:pt x="18" y="100"/>
                  </a:cubicBezTo>
                  <a:cubicBezTo>
                    <a:pt x="20" y="100"/>
                    <a:pt x="22" y="101"/>
                    <a:pt x="22" y="104"/>
                  </a:cubicBezTo>
                  <a:cubicBezTo>
                    <a:pt x="22" y="106"/>
                    <a:pt x="20" y="108"/>
                    <a:pt x="18" y="108"/>
                  </a:cubicBezTo>
                  <a:moveTo>
                    <a:pt x="34" y="9"/>
                  </a:moveTo>
                  <a:cubicBezTo>
                    <a:pt x="33" y="7"/>
                    <a:pt x="32" y="5"/>
                    <a:pt x="30" y="3"/>
                  </a:cubicBezTo>
                  <a:cubicBezTo>
                    <a:pt x="29" y="1"/>
                    <a:pt x="27" y="0"/>
                    <a:pt x="26" y="0"/>
                  </a:cubicBezTo>
                  <a:cubicBezTo>
                    <a:pt x="26" y="20"/>
                    <a:pt x="26" y="20"/>
                    <a:pt x="26" y="20"/>
                  </a:cubicBezTo>
                  <a:cubicBezTo>
                    <a:pt x="10" y="20"/>
                    <a:pt x="10" y="20"/>
                    <a:pt x="10" y="20"/>
                  </a:cubicBezTo>
                  <a:cubicBezTo>
                    <a:pt x="10" y="0"/>
                    <a:pt x="10" y="0"/>
                    <a:pt x="10" y="0"/>
                  </a:cubicBezTo>
                  <a:cubicBezTo>
                    <a:pt x="8" y="0"/>
                    <a:pt x="7" y="1"/>
                    <a:pt x="5" y="3"/>
                  </a:cubicBezTo>
                  <a:cubicBezTo>
                    <a:pt x="3" y="5"/>
                    <a:pt x="2" y="7"/>
                    <a:pt x="1" y="9"/>
                  </a:cubicBezTo>
                  <a:cubicBezTo>
                    <a:pt x="0" y="11"/>
                    <a:pt x="0" y="13"/>
                    <a:pt x="0" y="15"/>
                  </a:cubicBezTo>
                  <a:cubicBezTo>
                    <a:pt x="0" y="18"/>
                    <a:pt x="0" y="20"/>
                    <a:pt x="1" y="22"/>
                  </a:cubicBezTo>
                  <a:cubicBezTo>
                    <a:pt x="2" y="24"/>
                    <a:pt x="3" y="26"/>
                    <a:pt x="5" y="28"/>
                  </a:cubicBezTo>
                  <a:cubicBezTo>
                    <a:pt x="6" y="29"/>
                    <a:pt x="7" y="29"/>
                    <a:pt x="7" y="30"/>
                  </a:cubicBezTo>
                  <a:cubicBezTo>
                    <a:pt x="8" y="30"/>
                    <a:pt x="9" y="31"/>
                    <a:pt x="10" y="31"/>
                  </a:cubicBezTo>
                  <a:cubicBezTo>
                    <a:pt x="10" y="103"/>
                    <a:pt x="10" y="103"/>
                    <a:pt x="10" y="103"/>
                  </a:cubicBezTo>
                  <a:cubicBezTo>
                    <a:pt x="10" y="105"/>
                    <a:pt x="10" y="106"/>
                    <a:pt x="10" y="107"/>
                  </a:cubicBezTo>
                  <a:cubicBezTo>
                    <a:pt x="11" y="108"/>
                    <a:pt x="11" y="108"/>
                    <a:pt x="12" y="109"/>
                  </a:cubicBezTo>
                  <a:cubicBezTo>
                    <a:pt x="13" y="110"/>
                    <a:pt x="14" y="111"/>
                    <a:pt x="15" y="111"/>
                  </a:cubicBezTo>
                  <a:cubicBezTo>
                    <a:pt x="16" y="111"/>
                    <a:pt x="17" y="112"/>
                    <a:pt x="18" y="112"/>
                  </a:cubicBezTo>
                  <a:cubicBezTo>
                    <a:pt x="19" y="112"/>
                    <a:pt x="20" y="111"/>
                    <a:pt x="21" y="111"/>
                  </a:cubicBezTo>
                  <a:cubicBezTo>
                    <a:pt x="22" y="111"/>
                    <a:pt x="23" y="110"/>
                    <a:pt x="24" y="109"/>
                  </a:cubicBezTo>
                  <a:cubicBezTo>
                    <a:pt x="24" y="108"/>
                    <a:pt x="25" y="108"/>
                    <a:pt x="25" y="107"/>
                  </a:cubicBezTo>
                  <a:cubicBezTo>
                    <a:pt x="26" y="106"/>
                    <a:pt x="26" y="105"/>
                    <a:pt x="26" y="103"/>
                  </a:cubicBezTo>
                  <a:cubicBezTo>
                    <a:pt x="26" y="31"/>
                    <a:pt x="26" y="31"/>
                    <a:pt x="26" y="31"/>
                  </a:cubicBezTo>
                  <a:cubicBezTo>
                    <a:pt x="27" y="31"/>
                    <a:pt x="28" y="30"/>
                    <a:pt x="28" y="30"/>
                  </a:cubicBezTo>
                  <a:cubicBezTo>
                    <a:pt x="29" y="29"/>
                    <a:pt x="30" y="29"/>
                    <a:pt x="30" y="28"/>
                  </a:cubicBezTo>
                  <a:cubicBezTo>
                    <a:pt x="32" y="26"/>
                    <a:pt x="33" y="24"/>
                    <a:pt x="34" y="22"/>
                  </a:cubicBezTo>
                  <a:cubicBezTo>
                    <a:pt x="35" y="20"/>
                    <a:pt x="36" y="18"/>
                    <a:pt x="36" y="15"/>
                  </a:cubicBezTo>
                  <a:cubicBezTo>
                    <a:pt x="36" y="13"/>
                    <a:pt x="35" y="11"/>
                    <a:pt x="34" y="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kern="0">
                <a:solidFill>
                  <a:srgbClr val="505050"/>
                </a:solidFill>
              </a:endParaRPr>
            </a:p>
          </p:txBody>
        </p:sp>
      </p:grpSp>
      <p:grpSp>
        <p:nvGrpSpPr>
          <p:cNvPr id="111" name="Group 124">
            <a:extLst>
              <a:ext uri="{FF2B5EF4-FFF2-40B4-BE49-F238E27FC236}">
                <a16:creationId xmlns:a16="http://schemas.microsoft.com/office/drawing/2014/main" id="{C4904F26-7D81-4BFD-B5BE-5AACB4910E97}"/>
              </a:ext>
            </a:extLst>
          </p:cNvPr>
          <p:cNvGrpSpPr/>
          <p:nvPr/>
        </p:nvGrpSpPr>
        <p:grpSpPr>
          <a:xfrm rot="649130">
            <a:off x="11345960" y="134921"/>
            <a:ext cx="321388" cy="323369"/>
            <a:chOff x="5560337" y="1438744"/>
            <a:chExt cx="421909" cy="424510"/>
          </a:xfrm>
          <a:solidFill>
            <a:schemeClr val="bg1">
              <a:lumMod val="85000"/>
            </a:schemeClr>
          </a:solidFill>
        </p:grpSpPr>
        <p:sp>
          <p:nvSpPr>
            <p:cNvPr id="115" name="Freeform 14">
              <a:extLst>
                <a:ext uri="{FF2B5EF4-FFF2-40B4-BE49-F238E27FC236}">
                  <a16:creationId xmlns:a16="http://schemas.microsoft.com/office/drawing/2014/main" id="{FB3F0230-B845-4DF0-8A3A-37F846643BA6}"/>
                </a:ext>
              </a:extLst>
            </p:cNvPr>
            <p:cNvSpPr>
              <a:spLocks noEditPoints="1"/>
            </p:cNvSpPr>
            <p:nvPr/>
          </p:nvSpPr>
          <p:spPr bwMode="auto">
            <a:xfrm>
              <a:off x="5560337" y="1582068"/>
              <a:ext cx="280925" cy="281186"/>
            </a:xfrm>
            <a:custGeom>
              <a:avLst/>
              <a:gdLst>
                <a:gd name="T0" fmla="*/ 1042 w 1080"/>
                <a:gd name="T1" fmla="*/ 294 h 1081"/>
                <a:gd name="T2" fmla="*/ 960 w 1080"/>
                <a:gd name="T3" fmla="*/ 268 h 1081"/>
                <a:gd name="T4" fmla="*/ 858 w 1080"/>
                <a:gd name="T5" fmla="*/ 222 h 1081"/>
                <a:gd name="T6" fmla="*/ 814 w 1080"/>
                <a:gd name="T7" fmla="*/ 142 h 1081"/>
                <a:gd name="T8" fmla="*/ 818 w 1080"/>
                <a:gd name="T9" fmla="*/ 54 h 1081"/>
                <a:gd name="T10" fmla="*/ 686 w 1080"/>
                <a:gd name="T11" fmla="*/ 0 h 1081"/>
                <a:gd name="T12" fmla="*/ 606 w 1080"/>
                <a:gd name="T13" fmla="*/ 76 h 1081"/>
                <a:gd name="T14" fmla="*/ 516 w 1080"/>
                <a:gd name="T15" fmla="*/ 88 h 1081"/>
                <a:gd name="T16" fmla="*/ 418 w 1080"/>
                <a:gd name="T17" fmla="*/ 36 h 1081"/>
                <a:gd name="T18" fmla="*/ 324 w 1080"/>
                <a:gd name="T19" fmla="*/ 22 h 1081"/>
                <a:gd name="T20" fmla="*/ 268 w 1080"/>
                <a:gd name="T21" fmla="*/ 98 h 1081"/>
                <a:gd name="T22" fmla="*/ 236 w 1080"/>
                <a:gd name="T23" fmla="*/ 204 h 1081"/>
                <a:gd name="T24" fmla="*/ 162 w 1080"/>
                <a:gd name="T25" fmla="*/ 258 h 1081"/>
                <a:gd name="T26" fmla="*/ 54 w 1080"/>
                <a:gd name="T27" fmla="*/ 262 h 1081"/>
                <a:gd name="T28" fmla="*/ 0 w 1080"/>
                <a:gd name="T29" fmla="*/ 394 h 1081"/>
                <a:gd name="T30" fmla="*/ 64 w 1080"/>
                <a:gd name="T31" fmla="*/ 452 h 1081"/>
                <a:gd name="T32" fmla="*/ 88 w 1080"/>
                <a:gd name="T33" fmla="*/ 540 h 1081"/>
                <a:gd name="T34" fmla="*/ 50 w 1080"/>
                <a:gd name="T35" fmla="*/ 646 h 1081"/>
                <a:gd name="T36" fmla="*/ 10 w 1080"/>
                <a:gd name="T37" fmla="*/ 723 h 1081"/>
                <a:gd name="T38" fmla="*/ 76 w 1080"/>
                <a:gd name="T39" fmla="*/ 813 h 1081"/>
                <a:gd name="T40" fmla="*/ 184 w 1080"/>
                <a:gd name="T41" fmla="*/ 831 h 1081"/>
                <a:gd name="T42" fmla="*/ 248 w 1080"/>
                <a:gd name="T43" fmla="*/ 897 h 1081"/>
                <a:gd name="T44" fmla="*/ 266 w 1080"/>
                <a:gd name="T45" fmla="*/ 1005 h 1081"/>
                <a:gd name="T46" fmla="*/ 358 w 1080"/>
                <a:gd name="T47" fmla="*/ 1071 h 1081"/>
                <a:gd name="T48" fmla="*/ 434 w 1080"/>
                <a:gd name="T49" fmla="*/ 1029 h 1081"/>
                <a:gd name="T50" fmla="*/ 540 w 1080"/>
                <a:gd name="T51" fmla="*/ 991 h 1081"/>
                <a:gd name="T52" fmla="*/ 626 w 1080"/>
                <a:gd name="T53" fmla="*/ 1017 h 1081"/>
                <a:gd name="T54" fmla="*/ 686 w 1080"/>
                <a:gd name="T55" fmla="*/ 1081 h 1081"/>
                <a:gd name="T56" fmla="*/ 818 w 1080"/>
                <a:gd name="T57" fmla="*/ 1027 h 1081"/>
                <a:gd name="T58" fmla="*/ 820 w 1080"/>
                <a:gd name="T59" fmla="*/ 917 h 1081"/>
                <a:gd name="T60" fmla="*/ 876 w 1080"/>
                <a:gd name="T61" fmla="*/ 845 h 1081"/>
                <a:gd name="T62" fmla="*/ 982 w 1080"/>
                <a:gd name="T63" fmla="*/ 811 h 1081"/>
                <a:gd name="T64" fmla="*/ 1056 w 1080"/>
                <a:gd name="T65" fmla="*/ 755 h 1081"/>
                <a:gd name="T66" fmla="*/ 1044 w 1080"/>
                <a:gd name="T67" fmla="*/ 662 h 1081"/>
                <a:gd name="T68" fmla="*/ 992 w 1080"/>
                <a:gd name="T69" fmla="*/ 564 h 1081"/>
                <a:gd name="T70" fmla="*/ 1004 w 1080"/>
                <a:gd name="T71" fmla="*/ 472 h 1081"/>
                <a:gd name="T72" fmla="*/ 1080 w 1080"/>
                <a:gd name="T73" fmla="*/ 394 h 1081"/>
                <a:gd name="T74" fmla="*/ 506 w 1080"/>
                <a:gd name="T75" fmla="*/ 703 h 1081"/>
                <a:gd name="T76" fmla="*/ 434 w 1080"/>
                <a:gd name="T77" fmla="*/ 668 h 1081"/>
                <a:gd name="T78" fmla="*/ 386 w 1080"/>
                <a:gd name="T79" fmla="*/ 604 h 1081"/>
                <a:gd name="T80" fmla="*/ 374 w 1080"/>
                <a:gd name="T81" fmla="*/ 540 h 1081"/>
                <a:gd name="T82" fmla="*/ 394 w 1080"/>
                <a:gd name="T83" fmla="*/ 462 h 1081"/>
                <a:gd name="T84" fmla="*/ 446 w 1080"/>
                <a:gd name="T85" fmla="*/ 402 h 1081"/>
                <a:gd name="T86" fmla="*/ 522 w 1080"/>
                <a:gd name="T87" fmla="*/ 376 h 1081"/>
                <a:gd name="T88" fmla="*/ 588 w 1080"/>
                <a:gd name="T89" fmla="*/ 382 h 1081"/>
                <a:gd name="T90" fmla="*/ 656 w 1080"/>
                <a:gd name="T91" fmla="*/ 424 h 1081"/>
                <a:gd name="T92" fmla="*/ 698 w 1080"/>
                <a:gd name="T93" fmla="*/ 490 h 1081"/>
                <a:gd name="T94" fmla="*/ 704 w 1080"/>
                <a:gd name="T95" fmla="*/ 556 h 1081"/>
                <a:gd name="T96" fmla="*/ 676 w 1080"/>
                <a:gd name="T97" fmla="*/ 632 h 1081"/>
                <a:gd name="T98" fmla="*/ 618 w 1080"/>
                <a:gd name="T99" fmla="*/ 687 h 1081"/>
                <a:gd name="T100" fmla="*/ 540 w 1080"/>
                <a:gd name="T101" fmla="*/ 707 h 1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1081">
                  <a:moveTo>
                    <a:pt x="1080" y="394"/>
                  </a:moveTo>
                  <a:lnTo>
                    <a:pt x="1080" y="394"/>
                  </a:lnTo>
                  <a:lnTo>
                    <a:pt x="1070" y="358"/>
                  </a:lnTo>
                  <a:lnTo>
                    <a:pt x="1056" y="326"/>
                  </a:lnTo>
                  <a:lnTo>
                    <a:pt x="1042" y="294"/>
                  </a:lnTo>
                  <a:lnTo>
                    <a:pt x="1026" y="262"/>
                  </a:lnTo>
                  <a:lnTo>
                    <a:pt x="1026" y="262"/>
                  </a:lnTo>
                  <a:lnTo>
                    <a:pt x="1004" y="268"/>
                  </a:lnTo>
                  <a:lnTo>
                    <a:pt x="982" y="270"/>
                  </a:lnTo>
                  <a:lnTo>
                    <a:pt x="960" y="268"/>
                  </a:lnTo>
                  <a:lnTo>
                    <a:pt x="938" y="266"/>
                  </a:lnTo>
                  <a:lnTo>
                    <a:pt x="916" y="258"/>
                  </a:lnTo>
                  <a:lnTo>
                    <a:pt x="896" y="250"/>
                  </a:lnTo>
                  <a:lnTo>
                    <a:pt x="876" y="236"/>
                  </a:lnTo>
                  <a:lnTo>
                    <a:pt x="858" y="222"/>
                  </a:lnTo>
                  <a:lnTo>
                    <a:pt x="858" y="222"/>
                  </a:lnTo>
                  <a:lnTo>
                    <a:pt x="842" y="204"/>
                  </a:lnTo>
                  <a:lnTo>
                    <a:pt x="830" y="184"/>
                  </a:lnTo>
                  <a:lnTo>
                    <a:pt x="820" y="164"/>
                  </a:lnTo>
                  <a:lnTo>
                    <a:pt x="814" y="142"/>
                  </a:lnTo>
                  <a:lnTo>
                    <a:pt x="810" y="120"/>
                  </a:lnTo>
                  <a:lnTo>
                    <a:pt x="810" y="98"/>
                  </a:lnTo>
                  <a:lnTo>
                    <a:pt x="812" y="76"/>
                  </a:lnTo>
                  <a:lnTo>
                    <a:pt x="818" y="54"/>
                  </a:lnTo>
                  <a:lnTo>
                    <a:pt x="818" y="54"/>
                  </a:lnTo>
                  <a:lnTo>
                    <a:pt x="786" y="38"/>
                  </a:lnTo>
                  <a:lnTo>
                    <a:pt x="754" y="22"/>
                  </a:lnTo>
                  <a:lnTo>
                    <a:pt x="720" y="10"/>
                  </a:lnTo>
                  <a:lnTo>
                    <a:pt x="686" y="0"/>
                  </a:lnTo>
                  <a:lnTo>
                    <a:pt x="686" y="0"/>
                  </a:lnTo>
                  <a:lnTo>
                    <a:pt x="674" y="18"/>
                  </a:lnTo>
                  <a:lnTo>
                    <a:pt x="660" y="36"/>
                  </a:lnTo>
                  <a:lnTo>
                    <a:pt x="644" y="52"/>
                  </a:lnTo>
                  <a:lnTo>
                    <a:pt x="626" y="64"/>
                  </a:lnTo>
                  <a:lnTo>
                    <a:pt x="606" y="76"/>
                  </a:lnTo>
                  <a:lnTo>
                    <a:pt x="586" y="82"/>
                  </a:lnTo>
                  <a:lnTo>
                    <a:pt x="562" y="88"/>
                  </a:lnTo>
                  <a:lnTo>
                    <a:pt x="540" y="90"/>
                  </a:lnTo>
                  <a:lnTo>
                    <a:pt x="540" y="90"/>
                  </a:lnTo>
                  <a:lnTo>
                    <a:pt x="516" y="88"/>
                  </a:lnTo>
                  <a:lnTo>
                    <a:pt x="494" y="82"/>
                  </a:lnTo>
                  <a:lnTo>
                    <a:pt x="472" y="76"/>
                  </a:lnTo>
                  <a:lnTo>
                    <a:pt x="452" y="64"/>
                  </a:lnTo>
                  <a:lnTo>
                    <a:pt x="434" y="52"/>
                  </a:lnTo>
                  <a:lnTo>
                    <a:pt x="418" y="36"/>
                  </a:lnTo>
                  <a:lnTo>
                    <a:pt x="404" y="18"/>
                  </a:lnTo>
                  <a:lnTo>
                    <a:pt x="392" y="0"/>
                  </a:lnTo>
                  <a:lnTo>
                    <a:pt x="392" y="0"/>
                  </a:lnTo>
                  <a:lnTo>
                    <a:pt x="358" y="10"/>
                  </a:lnTo>
                  <a:lnTo>
                    <a:pt x="324" y="22"/>
                  </a:lnTo>
                  <a:lnTo>
                    <a:pt x="292" y="38"/>
                  </a:lnTo>
                  <a:lnTo>
                    <a:pt x="262" y="54"/>
                  </a:lnTo>
                  <a:lnTo>
                    <a:pt x="262" y="54"/>
                  </a:lnTo>
                  <a:lnTo>
                    <a:pt x="266" y="76"/>
                  </a:lnTo>
                  <a:lnTo>
                    <a:pt x="268" y="98"/>
                  </a:lnTo>
                  <a:lnTo>
                    <a:pt x="268" y="120"/>
                  </a:lnTo>
                  <a:lnTo>
                    <a:pt x="264" y="142"/>
                  </a:lnTo>
                  <a:lnTo>
                    <a:pt x="258" y="164"/>
                  </a:lnTo>
                  <a:lnTo>
                    <a:pt x="248" y="184"/>
                  </a:lnTo>
                  <a:lnTo>
                    <a:pt x="236" y="204"/>
                  </a:lnTo>
                  <a:lnTo>
                    <a:pt x="220" y="222"/>
                  </a:lnTo>
                  <a:lnTo>
                    <a:pt x="220" y="222"/>
                  </a:lnTo>
                  <a:lnTo>
                    <a:pt x="202" y="236"/>
                  </a:lnTo>
                  <a:lnTo>
                    <a:pt x="184" y="250"/>
                  </a:lnTo>
                  <a:lnTo>
                    <a:pt x="162" y="258"/>
                  </a:lnTo>
                  <a:lnTo>
                    <a:pt x="142" y="266"/>
                  </a:lnTo>
                  <a:lnTo>
                    <a:pt x="120" y="270"/>
                  </a:lnTo>
                  <a:lnTo>
                    <a:pt x="98" y="270"/>
                  </a:lnTo>
                  <a:lnTo>
                    <a:pt x="76" y="268"/>
                  </a:lnTo>
                  <a:lnTo>
                    <a:pt x="54" y="262"/>
                  </a:lnTo>
                  <a:lnTo>
                    <a:pt x="54" y="262"/>
                  </a:lnTo>
                  <a:lnTo>
                    <a:pt x="38" y="294"/>
                  </a:lnTo>
                  <a:lnTo>
                    <a:pt x="22" y="326"/>
                  </a:lnTo>
                  <a:lnTo>
                    <a:pt x="10" y="358"/>
                  </a:lnTo>
                  <a:lnTo>
                    <a:pt x="0" y="394"/>
                  </a:lnTo>
                  <a:lnTo>
                    <a:pt x="0" y="394"/>
                  </a:lnTo>
                  <a:lnTo>
                    <a:pt x="18" y="404"/>
                  </a:lnTo>
                  <a:lnTo>
                    <a:pt x="36" y="418"/>
                  </a:lnTo>
                  <a:lnTo>
                    <a:pt x="50" y="434"/>
                  </a:lnTo>
                  <a:lnTo>
                    <a:pt x="64" y="452"/>
                  </a:lnTo>
                  <a:lnTo>
                    <a:pt x="74" y="472"/>
                  </a:lnTo>
                  <a:lnTo>
                    <a:pt x="82" y="494"/>
                  </a:lnTo>
                  <a:lnTo>
                    <a:pt x="88" y="516"/>
                  </a:lnTo>
                  <a:lnTo>
                    <a:pt x="88" y="540"/>
                  </a:lnTo>
                  <a:lnTo>
                    <a:pt x="88" y="540"/>
                  </a:lnTo>
                  <a:lnTo>
                    <a:pt x="88" y="564"/>
                  </a:lnTo>
                  <a:lnTo>
                    <a:pt x="82" y="586"/>
                  </a:lnTo>
                  <a:lnTo>
                    <a:pt x="74" y="608"/>
                  </a:lnTo>
                  <a:lnTo>
                    <a:pt x="64" y="628"/>
                  </a:lnTo>
                  <a:lnTo>
                    <a:pt x="50" y="646"/>
                  </a:lnTo>
                  <a:lnTo>
                    <a:pt x="36" y="662"/>
                  </a:lnTo>
                  <a:lnTo>
                    <a:pt x="18" y="677"/>
                  </a:lnTo>
                  <a:lnTo>
                    <a:pt x="0" y="687"/>
                  </a:lnTo>
                  <a:lnTo>
                    <a:pt x="0" y="687"/>
                  </a:lnTo>
                  <a:lnTo>
                    <a:pt x="10" y="723"/>
                  </a:lnTo>
                  <a:lnTo>
                    <a:pt x="22" y="755"/>
                  </a:lnTo>
                  <a:lnTo>
                    <a:pt x="36" y="787"/>
                  </a:lnTo>
                  <a:lnTo>
                    <a:pt x="54" y="819"/>
                  </a:lnTo>
                  <a:lnTo>
                    <a:pt x="54" y="819"/>
                  </a:lnTo>
                  <a:lnTo>
                    <a:pt x="76" y="813"/>
                  </a:lnTo>
                  <a:lnTo>
                    <a:pt x="98" y="811"/>
                  </a:lnTo>
                  <a:lnTo>
                    <a:pt x="120" y="813"/>
                  </a:lnTo>
                  <a:lnTo>
                    <a:pt x="142" y="815"/>
                  </a:lnTo>
                  <a:lnTo>
                    <a:pt x="162" y="823"/>
                  </a:lnTo>
                  <a:lnTo>
                    <a:pt x="184" y="831"/>
                  </a:lnTo>
                  <a:lnTo>
                    <a:pt x="202" y="845"/>
                  </a:lnTo>
                  <a:lnTo>
                    <a:pt x="220" y="859"/>
                  </a:lnTo>
                  <a:lnTo>
                    <a:pt x="220" y="859"/>
                  </a:lnTo>
                  <a:lnTo>
                    <a:pt x="236" y="877"/>
                  </a:lnTo>
                  <a:lnTo>
                    <a:pt x="248" y="897"/>
                  </a:lnTo>
                  <a:lnTo>
                    <a:pt x="258" y="917"/>
                  </a:lnTo>
                  <a:lnTo>
                    <a:pt x="264" y="939"/>
                  </a:lnTo>
                  <a:lnTo>
                    <a:pt x="268" y="961"/>
                  </a:lnTo>
                  <a:lnTo>
                    <a:pt x="268" y="983"/>
                  </a:lnTo>
                  <a:lnTo>
                    <a:pt x="266" y="1005"/>
                  </a:lnTo>
                  <a:lnTo>
                    <a:pt x="262" y="1027"/>
                  </a:lnTo>
                  <a:lnTo>
                    <a:pt x="262" y="1027"/>
                  </a:lnTo>
                  <a:lnTo>
                    <a:pt x="292" y="1043"/>
                  </a:lnTo>
                  <a:lnTo>
                    <a:pt x="324" y="1059"/>
                  </a:lnTo>
                  <a:lnTo>
                    <a:pt x="358" y="1071"/>
                  </a:lnTo>
                  <a:lnTo>
                    <a:pt x="392" y="1081"/>
                  </a:lnTo>
                  <a:lnTo>
                    <a:pt x="392" y="1081"/>
                  </a:lnTo>
                  <a:lnTo>
                    <a:pt x="404" y="1063"/>
                  </a:lnTo>
                  <a:lnTo>
                    <a:pt x="418" y="1045"/>
                  </a:lnTo>
                  <a:lnTo>
                    <a:pt x="434" y="1029"/>
                  </a:lnTo>
                  <a:lnTo>
                    <a:pt x="452" y="1017"/>
                  </a:lnTo>
                  <a:lnTo>
                    <a:pt x="472" y="1007"/>
                  </a:lnTo>
                  <a:lnTo>
                    <a:pt x="494" y="999"/>
                  </a:lnTo>
                  <a:lnTo>
                    <a:pt x="516" y="993"/>
                  </a:lnTo>
                  <a:lnTo>
                    <a:pt x="540" y="991"/>
                  </a:lnTo>
                  <a:lnTo>
                    <a:pt x="540" y="991"/>
                  </a:lnTo>
                  <a:lnTo>
                    <a:pt x="562" y="993"/>
                  </a:lnTo>
                  <a:lnTo>
                    <a:pt x="586" y="999"/>
                  </a:lnTo>
                  <a:lnTo>
                    <a:pt x="606" y="1007"/>
                  </a:lnTo>
                  <a:lnTo>
                    <a:pt x="626" y="1017"/>
                  </a:lnTo>
                  <a:lnTo>
                    <a:pt x="644" y="1029"/>
                  </a:lnTo>
                  <a:lnTo>
                    <a:pt x="660" y="1045"/>
                  </a:lnTo>
                  <a:lnTo>
                    <a:pt x="674" y="1063"/>
                  </a:lnTo>
                  <a:lnTo>
                    <a:pt x="686" y="1081"/>
                  </a:lnTo>
                  <a:lnTo>
                    <a:pt x="686" y="1081"/>
                  </a:lnTo>
                  <a:lnTo>
                    <a:pt x="720" y="1071"/>
                  </a:lnTo>
                  <a:lnTo>
                    <a:pt x="754" y="1059"/>
                  </a:lnTo>
                  <a:lnTo>
                    <a:pt x="786" y="1043"/>
                  </a:lnTo>
                  <a:lnTo>
                    <a:pt x="818" y="1027"/>
                  </a:lnTo>
                  <a:lnTo>
                    <a:pt x="818" y="1027"/>
                  </a:lnTo>
                  <a:lnTo>
                    <a:pt x="812" y="1005"/>
                  </a:lnTo>
                  <a:lnTo>
                    <a:pt x="810" y="983"/>
                  </a:lnTo>
                  <a:lnTo>
                    <a:pt x="810" y="961"/>
                  </a:lnTo>
                  <a:lnTo>
                    <a:pt x="814" y="939"/>
                  </a:lnTo>
                  <a:lnTo>
                    <a:pt x="820" y="917"/>
                  </a:lnTo>
                  <a:lnTo>
                    <a:pt x="830" y="897"/>
                  </a:lnTo>
                  <a:lnTo>
                    <a:pt x="842" y="877"/>
                  </a:lnTo>
                  <a:lnTo>
                    <a:pt x="858" y="859"/>
                  </a:lnTo>
                  <a:lnTo>
                    <a:pt x="858" y="859"/>
                  </a:lnTo>
                  <a:lnTo>
                    <a:pt x="876" y="845"/>
                  </a:lnTo>
                  <a:lnTo>
                    <a:pt x="896" y="831"/>
                  </a:lnTo>
                  <a:lnTo>
                    <a:pt x="916" y="823"/>
                  </a:lnTo>
                  <a:lnTo>
                    <a:pt x="938" y="815"/>
                  </a:lnTo>
                  <a:lnTo>
                    <a:pt x="960" y="813"/>
                  </a:lnTo>
                  <a:lnTo>
                    <a:pt x="982" y="811"/>
                  </a:lnTo>
                  <a:lnTo>
                    <a:pt x="1004" y="813"/>
                  </a:lnTo>
                  <a:lnTo>
                    <a:pt x="1026" y="819"/>
                  </a:lnTo>
                  <a:lnTo>
                    <a:pt x="1026" y="819"/>
                  </a:lnTo>
                  <a:lnTo>
                    <a:pt x="1042" y="787"/>
                  </a:lnTo>
                  <a:lnTo>
                    <a:pt x="1056" y="755"/>
                  </a:lnTo>
                  <a:lnTo>
                    <a:pt x="1070" y="723"/>
                  </a:lnTo>
                  <a:lnTo>
                    <a:pt x="1080" y="687"/>
                  </a:lnTo>
                  <a:lnTo>
                    <a:pt x="1080" y="687"/>
                  </a:lnTo>
                  <a:lnTo>
                    <a:pt x="1060" y="677"/>
                  </a:lnTo>
                  <a:lnTo>
                    <a:pt x="1044" y="662"/>
                  </a:lnTo>
                  <a:lnTo>
                    <a:pt x="1028" y="646"/>
                  </a:lnTo>
                  <a:lnTo>
                    <a:pt x="1014" y="628"/>
                  </a:lnTo>
                  <a:lnTo>
                    <a:pt x="1004" y="608"/>
                  </a:lnTo>
                  <a:lnTo>
                    <a:pt x="996" y="586"/>
                  </a:lnTo>
                  <a:lnTo>
                    <a:pt x="992" y="564"/>
                  </a:lnTo>
                  <a:lnTo>
                    <a:pt x="990" y="540"/>
                  </a:lnTo>
                  <a:lnTo>
                    <a:pt x="990" y="540"/>
                  </a:lnTo>
                  <a:lnTo>
                    <a:pt x="992" y="516"/>
                  </a:lnTo>
                  <a:lnTo>
                    <a:pt x="996" y="494"/>
                  </a:lnTo>
                  <a:lnTo>
                    <a:pt x="1004" y="472"/>
                  </a:lnTo>
                  <a:lnTo>
                    <a:pt x="1014" y="452"/>
                  </a:lnTo>
                  <a:lnTo>
                    <a:pt x="1028" y="434"/>
                  </a:lnTo>
                  <a:lnTo>
                    <a:pt x="1044" y="418"/>
                  </a:lnTo>
                  <a:lnTo>
                    <a:pt x="1060" y="404"/>
                  </a:lnTo>
                  <a:lnTo>
                    <a:pt x="1080" y="394"/>
                  </a:lnTo>
                  <a:lnTo>
                    <a:pt x="1080" y="394"/>
                  </a:lnTo>
                  <a:close/>
                  <a:moveTo>
                    <a:pt x="540" y="707"/>
                  </a:moveTo>
                  <a:lnTo>
                    <a:pt x="540" y="707"/>
                  </a:lnTo>
                  <a:lnTo>
                    <a:pt x="522" y="705"/>
                  </a:lnTo>
                  <a:lnTo>
                    <a:pt x="506" y="703"/>
                  </a:lnTo>
                  <a:lnTo>
                    <a:pt x="490" y="699"/>
                  </a:lnTo>
                  <a:lnTo>
                    <a:pt x="474" y="693"/>
                  </a:lnTo>
                  <a:lnTo>
                    <a:pt x="460" y="687"/>
                  </a:lnTo>
                  <a:lnTo>
                    <a:pt x="446" y="679"/>
                  </a:lnTo>
                  <a:lnTo>
                    <a:pt x="434" y="668"/>
                  </a:lnTo>
                  <a:lnTo>
                    <a:pt x="422" y="658"/>
                  </a:lnTo>
                  <a:lnTo>
                    <a:pt x="412" y="646"/>
                  </a:lnTo>
                  <a:lnTo>
                    <a:pt x="402" y="632"/>
                  </a:lnTo>
                  <a:lnTo>
                    <a:pt x="394" y="618"/>
                  </a:lnTo>
                  <a:lnTo>
                    <a:pt x="386" y="604"/>
                  </a:lnTo>
                  <a:lnTo>
                    <a:pt x="382" y="590"/>
                  </a:lnTo>
                  <a:lnTo>
                    <a:pt x="378" y="574"/>
                  </a:lnTo>
                  <a:lnTo>
                    <a:pt x="374" y="556"/>
                  </a:lnTo>
                  <a:lnTo>
                    <a:pt x="374" y="540"/>
                  </a:lnTo>
                  <a:lnTo>
                    <a:pt x="374" y="540"/>
                  </a:lnTo>
                  <a:lnTo>
                    <a:pt x="374" y="524"/>
                  </a:lnTo>
                  <a:lnTo>
                    <a:pt x="378" y="506"/>
                  </a:lnTo>
                  <a:lnTo>
                    <a:pt x="382" y="490"/>
                  </a:lnTo>
                  <a:lnTo>
                    <a:pt x="386" y="476"/>
                  </a:lnTo>
                  <a:lnTo>
                    <a:pt x="394" y="462"/>
                  </a:lnTo>
                  <a:lnTo>
                    <a:pt x="402" y="448"/>
                  </a:lnTo>
                  <a:lnTo>
                    <a:pt x="412" y="434"/>
                  </a:lnTo>
                  <a:lnTo>
                    <a:pt x="422" y="424"/>
                  </a:lnTo>
                  <a:lnTo>
                    <a:pt x="434" y="412"/>
                  </a:lnTo>
                  <a:lnTo>
                    <a:pt x="446" y="402"/>
                  </a:lnTo>
                  <a:lnTo>
                    <a:pt x="460" y="394"/>
                  </a:lnTo>
                  <a:lnTo>
                    <a:pt x="474" y="388"/>
                  </a:lnTo>
                  <a:lnTo>
                    <a:pt x="490" y="382"/>
                  </a:lnTo>
                  <a:lnTo>
                    <a:pt x="506" y="378"/>
                  </a:lnTo>
                  <a:lnTo>
                    <a:pt x="522" y="376"/>
                  </a:lnTo>
                  <a:lnTo>
                    <a:pt x="540" y="374"/>
                  </a:lnTo>
                  <a:lnTo>
                    <a:pt x="540" y="374"/>
                  </a:lnTo>
                  <a:lnTo>
                    <a:pt x="556" y="376"/>
                  </a:lnTo>
                  <a:lnTo>
                    <a:pt x="572" y="378"/>
                  </a:lnTo>
                  <a:lnTo>
                    <a:pt x="588" y="382"/>
                  </a:lnTo>
                  <a:lnTo>
                    <a:pt x="604" y="388"/>
                  </a:lnTo>
                  <a:lnTo>
                    <a:pt x="618" y="394"/>
                  </a:lnTo>
                  <a:lnTo>
                    <a:pt x="632" y="402"/>
                  </a:lnTo>
                  <a:lnTo>
                    <a:pt x="644" y="412"/>
                  </a:lnTo>
                  <a:lnTo>
                    <a:pt x="656" y="424"/>
                  </a:lnTo>
                  <a:lnTo>
                    <a:pt x="668" y="434"/>
                  </a:lnTo>
                  <a:lnTo>
                    <a:pt x="676" y="448"/>
                  </a:lnTo>
                  <a:lnTo>
                    <a:pt x="684" y="462"/>
                  </a:lnTo>
                  <a:lnTo>
                    <a:pt x="692" y="476"/>
                  </a:lnTo>
                  <a:lnTo>
                    <a:pt x="698" y="490"/>
                  </a:lnTo>
                  <a:lnTo>
                    <a:pt x="702" y="506"/>
                  </a:lnTo>
                  <a:lnTo>
                    <a:pt x="704" y="524"/>
                  </a:lnTo>
                  <a:lnTo>
                    <a:pt x="704" y="540"/>
                  </a:lnTo>
                  <a:lnTo>
                    <a:pt x="704" y="540"/>
                  </a:lnTo>
                  <a:lnTo>
                    <a:pt x="704" y="556"/>
                  </a:lnTo>
                  <a:lnTo>
                    <a:pt x="702" y="574"/>
                  </a:lnTo>
                  <a:lnTo>
                    <a:pt x="698" y="590"/>
                  </a:lnTo>
                  <a:lnTo>
                    <a:pt x="692" y="604"/>
                  </a:lnTo>
                  <a:lnTo>
                    <a:pt x="684" y="618"/>
                  </a:lnTo>
                  <a:lnTo>
                    <a:pt x="676" y="632"/>
                  </a:lnTo>
                  <a:lnTo>
                    <a:pt x="668" y="646"/>
                  </a:lnTo>
                  <a:lnTo>
                    <a:pt x="656" y="658"/>
                  </a:lnTo>
                  <a:lnTo>
                    <a:pt x="644" y="668"/>
                  </a:lnTo>
                  <a:lnTo>
                    <a:pt x="632" y="679"/>
                  </a:lnTo>
                  <a:lnTo>
                    <a:pt x="618" y="687"/>
                  </a:lnTo>
                  <a:lnTo>
                    <a:pt x="604" y="693"/>
                  </a:lnTo>
                  <a:lnTo>
                    <a:pt x="588" y="699"/>
                  </a:lnTo>
                  <a:lnTo>
                    <a:pt x="572" y="703"/>
                  </a:lnTo>
                  <a:lnTo>
                    <a:pt x="556" y="705"/>
                  </a:lnTo>
                  <a:lnTo>
                    <a:pt x="540" y="707"/>
                  </a:lnTo>
                  <a:lnTo>
                    <a:pt x="540" y="707"/>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Rectangle 15">
              <a:extLst>
                <a:ext uri="{FF2B5EF4-FFF2-40B4-BE49-F238E27FC236}">
                  <a16:creationId xmlns:a16="http://schemas.microsoft.com/office/drawing/2014/main" id="{1997A24B-C39F-4205-9F11-74C12F324979}"/>
                </a:ext>
              </a:extLst>
            </p:cNvPr>
            <p:cNvSpPr>
              <a:spLocks noChangeArrowheads="1"/>
            </p:cNvSpPr>
            <p:nvPr/>
          </p:nvSpPr>
          <p:spPr bwMode="auto">
            <a:xfrm>
              <a:off x="5877159" y="1812791"/>
              <a:ext cx="260" cy="2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7" name="Freeform 16">
              <a:extLst>
                <a:ext uri="{FF2B5EF4-FFF2-40B4-BE49-F238E27FC236}">
                  <a16:creationId xmlns:a16="http://schemas.microsoft.com/office/drawing/2014/main" id="{2F01BD08-05DF-4673-A466-8B90D356F36B}"/>
                </a:ext>
              </a:extLst>
            </p:cNvPr>
            <p:cNvSpPr>
              <a:spLocks noEditPoints="1"/>
            </p:cNvSpPr>
            <p:nvPr/>
          </p:nvSpPr>
          <p:spPr bwMode="auto">
            <a:xfrm>
              <a:off x="5772072" y="1438744"/>
              <a:ext cx="210174" cy="209914"/>
            </a:xfrm>
            <a:custGeom>
              <a:avLst/>
              <a:gdLst>
                <a:gd name="T0" fmla="*/ 404 w 808"/>
                <a:gd name="T1" fmla="*/ 807 h 807"/>
                <a:gd name="T2" fmla="*/ 458 w 808"/>
                <a:gd name="T3" fmla="*/ 789 h 807"/>
                <a:gd name="T4" fmla="*/ 488 w 808"/>
                <a:gd name="T5" fmla="*/ 733 h 807"/>
                <a:gd name="T6" fmla="*/ 528 w 808"/>
                <a:gd name="T7" fmla="*/ 705 h 807"/>
                <a:gd name="T8" fmla="*/ 594 w 808"/>
                <a:gd name="T9" fmla="*/ 697 h 807"/>
                <a:gd name="T10" fmla="*/ 652 w 808"/>
                <a:gd name="T11" fmla="*/ 723 h 807"/>
                <a:gd name="T12" fmla="*/ 708 w 808"/>
                <a:gd name="T13" fmla="*/ 671 h 807"/>
                <a:gd name="T14" fmla="*/ 706 w 808"/>
                <a:gd name="T15" fmla="*/ 625 h 807"/>
                <a:gd name="T16" fmla="*/ 696 w 808"/>
                <a:gd name="T17" fmla="*/ 561 h 807"/>
                <a:gd name="T18" fmla="*/ 712 w 808"/>
                <a:gd name="T19" fmla="*/ 513 h 807"/>
                <a:gd name="T20" fmla="*/ 758 w 808"/>
                <a:gd name="T21" fmla="*/ 469 h 807"/>
                <a:gd name="T22" fmla="*/ 804 w 808"/>
                <a:gd name="T23" fmla="*/ 455 h 807"/>
                <a:gd name="T24" fmla="*/ 804 w 808"/>
                <a:gd name="T25" fmla="*/ 352 h 807"/>
                <a:gd name="T26" fmla="*/ 758 w 808"/>
                <a:gd name="T27" fmla="*/ 338 h 807"/>
                <a:gd name="T28" fmla="*/ 712 w 808"/>
                <a:gd name="T29" fmla="*/ 294 h 807"/>
                <a:gd name="T30" fmla="*/ 696 w 808"/>
                <a:gd name="T31" fmla="*/ 246 h 807"/>
                <a:gd name="T32" fmla="*/ 706 w 808"/>
                <a:gd name="T33" fmla="*/ 184 h 807"/>
                <a:gd name="T34" fmla="*/ 708 w 808"/>
                <a:gd name="T35" fmla="*/ 136 h 807"/>
                <a:gd name="T36" fmla="*/ 652 w 808"/>
                <a:gd name="T37" fmla="*/ 84 h 807"/>
                <a:gd name="T38" fmla="*/ 594 w 808"/>
                <a:gd name="T39" fmla="*/ 110 h 807"/>
                <a:gd name="T40" fmla="*/ 528 w 808"/>
                <a:gd name="T41" fmla="*/ 102 h 807"/>
                <a:gd name="T42" fmla="*/ 488 w 808"/>
                <a:gd name="T43" fmla="*/ 74 h 807"/>
                <a:gd name="T44" fmla="*/ 458 w 808"/>
                <a:gd name="T45" fmla="*/ 18 h 807"/>
                <a:gd name="T46" fmla="*/ 404 w 808"/>
                <a:gd name="T47" fmla="*/ 0 h 807"/>
                <a:gd name="T48" fmla="*/ 350 w 808"/>
                <a:gd name="T49" fmla="*/ 18 h 807"/>
                <a:gd name="T50" fmla="*/ 320 w 808"/>
                <a:gd name="T51" fmla="*/ 74 h 807"/>
                <a:gd name="T52" fmla="*/ 280 w 808"/>
                <a:gd name="T53" fmla="*/ 102 h 807"/>
                <a:gd name="T54" fmla="*/ 216 w 808"/>
                <a:gd name="T55" fmla="*/ 110 h 807"/>
                <a:gd name="T56" fmla="*/ 158 w 808"/>
                <a:gd name="T57" fmla="*/ 84 h 807"/>
                <a:gd name="T58" fmla="*/ 102 w 808"/>
                <a:gd name="T59" fmla="*/ 136 h 807"/>
                <a:gd name="T60" fmla="*/ 102 w 808"/>
                <a:gd name="T61" fmla="*/ 184 h 807"/>
                <a:gd name="T62" fmla="*/ 112 w 808"/>
                <a:gd name="T63" fmla="*/ 246 h 807"/>
                <a:gd name="T64" fmla="*/ 96 w 808"/>
                <a:gd name="T65" fmla="*/ 294 h 807"/>
                <a:gd name="T66" fmla="*/ 50 w 808"/>
                <a:gd name="T67" fmla="*/ 338 h 807"/>
                <a:gd name="T68" fmla="*/ 4 w 808"/>
                <a:gd name="T69" fmla="*/ 352 h 807"/>
                <a:gd name="T70" fmla="*/ 4 w 808"/>
                <a:gd name="T71" fmla="*/ 455 h 807"/>
                <a:gd name="T72" fmla="*/ 50 w 808"/>
                <a:gd name="T73" fmla="*/ 469 h 807"/>
                <a:gd name="T74" fmla="*/ 96 w 808"/>
                <a:gd name="T75" fmla="*/ 513 h 807"/>
                <a:gd name="T76" fmla="*/ 112 w 808"/>
                <a:gd name="T77" fmla="*/ 561 h 807"/>
                <a:gd name="T78" fmla="*/ 102 w 808"/>
                <a:gd name="T79" fmla="*/ 625 h 807"/>
                <a:gd name="T80" fmla="*/ 102 w 808"/>
                <a:gd name="T81" fmla="*/ 671 h 807"/>
                <a:gd name="T82" fmla="*/ 158 w 808"/>
                <a:gd name="T83" fmla="*/ 723 h 807"/>
                <a:gd name="T84" fmla="*/ 216 w 808"/>
                <a:gd name="T85" fmla="*/ 697 h 807"/>
                <a:gd name="T86" fmla="*/ 280 w 808"/>
                <a:gd name="T87" fmla="*/ 705 h 807"/>
                <a:gd name="T88" fmla="*/ 320 w 808"/>
                <a:gd name="T89" fmla="*/ 733 h 807"/>
                <a:gd name="T90" fmla="*/ 350 w 808"/>
                <a:gd name="T91" fmla="*/ 789 h 807"/>
                <a:gd name="T92" fmla="*/ 286 w 808"/>
                <a:gd name="T93" fmla="*/ 402 h 807"/>
                <a:gd name="T94" fmla="*/ 306 w 808"/>
                <a:gd name="T95" fmla="*/ 336 h 807"/>
                <a:gd name="T96" fmla="*/ 380 w 808"/>
                <a:gd name="T97" fmla="*/ 286 h 807"/>
                <a:gd name="T98" fmla="*/ 416 w 808"/>
                <a:gd name="T99" fmla="*/ 284 h 807"/>
                <a:gd name="T100" fmla="*/ 490 w 808"/>
                <a:gd name="T101" fmla="*/ 318 h 807"/>
                <a:gd name="T102" fmla="*/ 524 w 808"/>
                <a:gd name="T103" fmla="*/ 390 h 807"/>
                <a:gd name="T104" fmla="*/ 522 w 808"/>
                <a:gd name="T105" fmla="*/ 427 h 807"/>
                <a:gd name="T106" fmla="*/ 472 w 808"/>
                <a:gd name="T107" fmla="*/ 503 h 807"/>
                <a:gd name="T108" fmla="*/ 404 w 808"/>
                <a:gd name="T109" fmla="*/ 523 h 807"/>
                <a:gd name="T110" fmla="*/ 358 w 808"/>
                <a:gd name="T111" fmla="*/ 513 h 807"/>
                <a:gd name="T112" fmla="*/ 294 w 808"/>
                <a:gd name="T113" fmla="*/ 451 h 807"/>
                <a:gd name="T114" fmla="*/ 286 w 808"/>
                <a:gd name="T115" fmla="*/ 402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8" h="807">
                  <a:moveTo>
                    <a:pt x="354" y="805"/>
                  </a:moveTo>
                  <a:lnTo>
                    <a:pt x="354" y="805"/>
                  </a:lnTo>
                  <a:lnTo>
                    <a:pt x="378" y="807"/>
                  </a:lnTo>
                  <a:lnTo>
                    <a:pt x="404" y="807"/>
                  </a:lnTo>
                  <a:lnTo>
                    <a:pt x="430" y="807"/>
                  </a:lnTo>
                  <a:lnTo>
                    <a:pt x="456" y="805"/>
                  </a:lnTo>
                  <a:lnTo>
                    <a:pt x="456" y="805"/>
                  </a:lnTo>
                  <a:lnTo>
                    <a:pt x="458" y="789"/>
                  </a:lnTo>
                  <a:lnTo>
                    <a:pt x="462" y="773"/>
                  </a:lnTo>
                  <a:lnTo>
                    <a:pt x="470" y="759"/>
                  </a:lnTo>
                  <a:lnTo>
                    <a:pt x="478" y="745"/>
                  </a:lnTo>
                  <a:lnTo>
                    <a:pt x="488" y="733"/>
                  </a:lnTo>
                  <a:lnTo>
                    <a:pt x="500" y="721"/>
                  </a:lnTo>
                  <a:lnTo>
                    <a:pt x="514" y="713"/>
                  </a:lnTo>
                  <a:lnTo>
                    <a:pt x="528" y="705"/>
                  </a:lnTo>
                  <a:lnTo>
                    <a:pt x="528" y="705"/>
                  </a:lnTo>
                  <a:lnTo>
                    <a:pt x="544" y="699"/>
                  </a:lnTo>
                  <a:lnTo>
                    <a:pt x="562" y="697"/>
                  </a:lnTo>
                  <a:lnTo>
                    <a:pt x="578" y="695"/>
                  </a:lnTo>
                  <a:lnTo>
                    <a:pt x="594" y="697"/>
                  </a:lnTo>
                  <a:lnTo>
                    <a:pt x="610" y="701"/>
                  </a:lnTo>
                  <a:lnTo>
                    <a:pt x="624" y="707"/>
                  </a:lnTo>
                  <a:lnTo>
                    <a:pt x="638" y="713"/>
                  </a:lnTo>
                  <a:lnTo>
                    <a:pt x="652" y="723"/>
                  </a:lnTo>
                  <a:lnTo>
                    <a:pt x="652" y="723"/>
                  </a:lnTo>
                  <a:lnTo>
                    <a:pt x="672" y="707"/>
                  </a:lnTo>
                  <a:lnTo>
                    <a:pt x="690" y="689"/>
                  </a:lnTo>
                  <a:lnTo>
                    <a:pt x="708" y="671"/>
                  </a:lnTo>
                  <a:lnTo>
                    <a:pt x="724" y="651"/>
                  </a:lnTo>
                  <a:lnTo>
                    <a:pt x="724" y="651"/>
                  </a:lnTo>
                  <a:lnTo>
                    <a:pt x="714" y="639"/>
                  </a:lnTo>
                  <a:lnTo>
                    <a:pt x="706" y="625"/>
                  </a:lnTo>
                  <a:lnTo>
                    <a:pt x="700" y="609"/>
                  </a:lnTo>
                  <a:lnTo>
                    <a:pt x="698" y="593"/>
                  </a:lnTo>
                  <a:lnTo>
                    <a:pt x="696" y="577"/>
                  </a:lnTo>
                  <a:lnTo>
                    <a:pt x="696" y="561"/>
                  </a:lnTo>
                  <a:lnTo>
                    <a:pt x="700" y="545"/>
                  </a:lnTo>
                  <a:lnTo>
                    <a:pt x="704" y="529"/>
                  </a:lnTo>
                  <a:lnTo>
                    <a:pt x="704" y="529"/>
                  </a:lnTo>
                  <a:lnTo>
                    <a:pt x="712" y="513"/>
                  </a:lnTo>
                  <a:lnTo>
                    <a:pt x="722" y="499"/>
                  </a:lnTo>
                  <a:lnTo>
                    <a:pt x="732" y="487"/>
                  </a:lnTo>
                  <a:lnTo>
                    <a:pt x="746" y="477"/>
                  </a:lnTo>
                  <a:lnTo>
                    <a:pt x="758" y="469"/>
                  </a:lnTo>
                  <a:lnTo>
                    <a:pt x="774" y="463"/>
                  </a:lnTo>
                  <a:lnTo>
                    <a:pt x="788" y="457"/>
                  </a:lnTo>
                  <a:lnTo>
                    <a:pt x="804" y="455"/>
                  </a:lnTo>
                  <a:lnTo>
                    <a:pt x="804" y="455"/>
                  </a:lnTo>
                  <a:lnTo>
                    <a:pt x="808" y="431"/>
                  </a:lnTo>
                  <a:lnTo>
                    <a:pt x="808" y="404"/>
                  </a:lnTo>
                  <a:lnTo>
                    <a:pt x="808" y="378"/>
                  </a:lnTo>
                  <a:lnTo>
                    <a:pt x="804" y="352"/>
                  </a:lnTo>
                  <a:lnTo>
                    <a:pt x="804" y="352"/>
                  </a:lnTo>
                  <a:lnTo>
                    <a:pt x="788" y="350"/>
                  </a:lnTo>
                  <a:lnTo>
                    <a:pt x="774" y="344"/>
                  </a:lnTo>
                  <a:lnTo>
                    <a:pt x="758" y="338"/>
                  </a:lnTo>
                  <a:lnTo>
                    <a:pt x="746" y="330"/>
                  </a:lnTo>
                  <a:lnTo>
                    <a:pt x="732" y="320"/>
                  </a:lnTo>
                  <a:lnTo>
                    <a:pt x="722" y="308"/>
                  </a:lnTo>
                  <a:lnTo>
                    <a:pt x="712" y="294"/>
                  </a:lnTo>
                  <a:lnTo>
                    <a:pt x="704" y="278"/>
                  </a:lnTo>
                  <a:lnTo>
                    <a:pt x="704" y="278"/>
                  </a:lnTo>
                  <a:lnTo>
                    <a:pt x="700" y="262"/>
                  </a:lnTo>
                  <a:lnTo>
                    <a:pt x="696" y="246"/>
                  </a:lnTo>
                  <a:lnTo>
                    <a:pt x="696" y="230"/>
                  </a:lnTo>
                  <a:lnTo>
                    <a:pt x="698" y="214"/>
                  </a:lnTo>
                  <a:lnTo>
                    <a:pt x="700" y="198"/>
                  </a:lnTo>
                  <a:lnTo>
                    <a:pt x="706" y="184"/>
                  </a:lnTo>
                  <a:lnTo>
                    <a:pt x="714" y="170"/>
                  </a:lnTo>
                  <a:lnTo>
                    <a:pt x="724" y="156"/>
                  </a:lnTo>
                  <a:lnTo>
                    <a:pt x="724" y="156"/>
                  </a:lnTo>
                  <a:lnTo>
                    <a:pt x="708" y="136"/>
                  </a:lnTo>
                  <a:lnTo>
                    <a:pt x="690" y="118"/>
                  </a:lnTo>
                  <a:lnTo>
                    <a:pt x="672" y="100"/>
                  </a:lnTo>
                  <a:lnTo>
                    <a:pt x="652" y="84"/>
                  </a:lnTo>
                  <a:lnTo>
                    <a:pt x="652" y="84"/>
                  </a:lnTo>
                  <a:lnTo>
                    <a:pt x="638" y="94"/>
                  </a:lnTo>
                  <a:lnTo>
                    <a:pt x="624" y="100"/>
                  </a:lnTo>
                  <a:lnTo>
                    <a:pt x="610" y="106"/>
                  </a:lnTo>
                  <a:lnTo>
                    <a:pt x="594" y="110"/>
                  </a:lnTo>
                  <a:lnTo>
                    <a:pt x="578" y="112"/>
                  </a:lnTo>
                  <a:lnTo>
                    <a:pt x="562" y="112"/>
                  </a:lnTo>
                  <a:lnTo>
                    <a:pt x="544" y="108"/>
                  </a:lnTo>
                  <a:lnTo>
                    <a:pt x="528" y="102"/>
                  </a:lnTo>
                  <a:lnTo>
                    <a:pt x="528" y="102"/>
                  </a:lnTo>
                  <a:lnTo>
                    <a:pt x="514" y="96"/>
                  </a:lnTo>
                  <a:lnTo>
                    <a:pt x="500" y="86"/>
                  </a:lnTo>
                  <a:lnTo>
                    <a:pt x="488" y="74"/>
                  </a:lnTo>
                  <a:lnTo>
                    <a:pt x="478" y="62"/>
                  </a:lnTo>
                  <a:lnTo>
                    <a:pt x="470" y="48"/>
                  </a:lnTo>
                  <a:lnTo>
                    <a:pt x="462" y="34"/>
                  </a:lnTo>
                  <a:lnTo>
                    <a:pt x="458" y="18"/>
                  </a:lnTo>
                  <a:lnTo>
                    <a:pt x="456" y="2"/>
                  </a:lnTo>
                  <a:lnTo>
                    <a:pt x="456" y="2"/>
                  </a:lnTo>
                  <a:lnTo>
                    <a:pt x="430" y="0"/>
                  </a:lnTo>
                  <a:lnTo>
                    <a:pt x="404" y="0"/>
                  </a:lnTo>
                  <a:lnTo>
                    <a:pt x="378" y="0"/>
                  </a:lnTo>
                  <a:lnTo>
                    <a:pt x="354" y="2"/>
                  </a:lnTo>
                  <a:lnTo>
                    <a:pt x="354" y="2"/>
                  </a:lnTo>
                  <a:lnTo>
                    <a:pt x="350" y="18"/>
                  </a:lnTo>
                  <a:lnTo>
                    <a:pt x="346" y="34"/>
                  </a:lnTo>
                  <a:lnTo>
                    <a:pt x="340" y="48"/>
                  </a:lnTo>
                  <a:lnTo>
                    <a:pt x="332" y="62"/>
                  </a:lnTo>
                  <a:lnTo>
                    <a:pt x="320" y="74"/>
                  </a:lnTo>
                  <a:lnTo>
                    <a:pt x="308" y="86"/>
                  </a:lnTo>
                  <a:lnTo>
                    <a:pt x="296" y="96"/>
                  </a:lnTo>
                  <a:lnTo>
                    <a:pt x="280" y="102"/>
                  </a:lnTo>
                  <a:lnTo>
                    <a:pt x="280" y="102"/>
                  </a:lnTo>
                  <a:lnTo>
                    <a:pt x="264" y="108"/>
                  </a:lnTo>
                  <a:lnTo>
                    <a:pt x="248" y="112"/>
                  </a:lnTo>
                  <a:lnTo>
                    <a:pt x="232" y="112"/>
                  </a:lnTo>
                  <a:lnTo>
                    <a:pt x="216" y="110"/>
                  </a:lnTo>
                  <a:lnTo>
                    <a:pt x="200" y="106"/>
                  </a:lnTo>
                  <a:lnTo>
                    <a:pt x="184" y="100"/>
                  </a:lnTo>
                  <a:lnTo>
                    <a:pt x="170" y="94"/>
                  </a:lnTo>
                  <a:lnTo>
                    <a:pt x="158" y="84"/>
                  </a:lnTo>
                  <a:lnTo>
                    <a:pt x="158" y="84"/>
                  </a:lnTo>
                  <a:lnTo>
                    <a:pt x="138" y="100"/>
                  </a:lnTo>
                  <a:lnTo>
                    <a:pt x="118" y="118"/>
                  </a:lnTo>
                  <a:lnTo>
                    <a:pt x="102" y="136"/>
                  </a:lnTo>
                  <a:lnTo>
                    <a:pt x="84" y="156"/>
                  </a:lnTo>
                  <a:lnTo>
                    <a:pt x="84" y="156"/>
                  </a:lnTo>
                  <a:lnTo>
                    <a:pt x="94" y="170"/>
                  </a:lnTo>
                  <a:lnTo>
                    <a:pt x="102" y="184"/>
                  </a:lnTo>
                  <a:lnTo>
                    <a:pt x="108" y="198"/>
                  </a:lnTo>
                  <a:lnTo>
                    <a:pt x="112" y="214"/>
                  </a:lnTo>
                  <a:lnTo>
                    <a:pt x="114" y="230"/>
                  </a:lnTo>
                  <a:lnTo>
                    <a:pt x="112" y="246"/>
                  </a:lnTo>
                  <a:lnTo>
                    <a:pt x="110" y="262"/>
                  </a:lnTo>
                  <a:lnTo>
                    <a:pt x="104" y="278"/>
                  </a:lnTo>
                  <a:lnTo>
                    <a:pt x="104" y="278"/>
                  </a:lnTo>
                  <a:lnTo>
                    <a:pt x="96" y="294"/>
                  </a:lnTo>
                  <a:lnTo>
                    <a:pt x="88" y="308"/>
                  </a:lnTo>
                  <a:lnTo>
                    <a:pt x="76" y="320"/>
                  </a:lnTo>
                  <a:lnTo>
                    <a:pt x="64" y="330"/>
                  </a:lnTo>
                  <a:lnTo>
                    <a:pt x="50" y="338"/>
                  </a:lnTo>
                  <a:lnTo>
                    <a:pt x="36" y="344"/>
                  </a:lnTo>
                  <a:lnTo>
                    <a:pt x="20" y="350"/>
                  </a:lnTo>
                  <a:lnTo>
                    <a:pt x="4" y="352"/>
                  </a:lnTo>
                  <a:lnTo>
                    <a:pt x="4" y="352"/>
                  </a:lnTo>
                  <a:lnTo>
                    <a:pt x="2" y="378"/>
                  </a:lnTo>
                  <a:lnTo>
                    <a:pt x="0" y="402"/>
                  </a:lnTo>
                  <a:lnTo>
                    <a:pt x="2" y="429"/>
                  </a:lnTo>
                  <a:lnTo>
                    <a:pt x="4" y="455"/>
                  </a:lnTo>
                  <a:lnTo>
                    <a:pt x="4" y="455"/>
                  </a:lnTo>
                  <a:lnTo>
                    <a:pt x="20" y="457"/>
                  </a:lnTo>
                  <a:lnTo>
                    <a:pt x="36" y="463"/>
                  </a:lnTo>
                  <a:lnTo>
                    <a:pt x="50" y="469"/>
                  </a:lnTo>
                  <a:lnTo>
                    <a:pt x="64" y="477"/>
                  </a:lnTo>
                  <a:lnTo>
                    <a:pt x="76" y="487"/>
                  </a:lnTo>
                  <a:lnTo>
                    <a:pt x="86" y="499"/>
                  </a:lnTo>
                  <a:lnTo>
                    <a:pt x="96" y="513"/>
                  </a:lnTo>
                  <a:lnTo>
                    <a:pt x="104" y="529"/>
                  </a:lnTo>
                  <a:lnTo>
                    <a:pt x="104" y="529"/>
                  </a:lnTo>
                  <a:lnTo>
                    <a:pt x="110" y="545"/>
                  </a:lnTo>
                  <a:lnTo>
                    <a:pt x="112" y="561"/>
                  </a:lnTo>
                  <a:lnTo>
                    <a:pt x="114" y="577"/>
                  </a:lnTo>
                  <a:lnTo>
                    <a:pt x="112" y="593"/>
                  </a:lnTo>
                  <a:lnTo>
                    <a:pt x="108" y="609"/>
                  </a:lnTo>
                  <a:lnTo>
                    <a:pt x="102" y="625"/>
                  </a:lnTo>
                  <a:lnTo>
                    <a:pt x="94" y="639"/>
                  </a:lnTo>
                  <a:lnTo>
                    <a:pt x="84" y="651"/>
                  </a:lnTo>
                  <a:lnTo>
                    <a:pt x="84" y="651"/>
                  </a:lnTo>
                  <a:lnTo>
                    <a:pt x="102" y="671"/>
                  </a:lnTo>
                  <a:lnTo>
                    <a:pt x="120" y="689"/>
                  </a:lnTo>
                  <a:lnTo>
                    <a:pt x="138" y="707"/>
                  </a:lnTo>
                  <a:lnTo>
                    <a:pt x="158" y="723"/>
                  </a:lnTo>
                  <a:lnTo>
                    <a:pt x="158" y="723"/>
                  </a:lnTo>
                  <a:lnTo>
                    <a:pt x="170" y="713"/>
                  </a:lnTo>
                  <a:lnTo>
                    <a:pt x="184" y="707"/>
                  </a:lnTo>
                  <a:lnTo>
                    <a:pt x="200" y="701"/>
                  </a:lnTo>
                  <a:lnTo>
                    <a:pt x="216" y="697"/>
                  </a:lnTo>
                  <a:lnTo>
                    <a:pt x="232" y="695"/>
                  </a:lnTo>
                  <a:lnTo>
                    <a:pt x="248" y="697"/>
                  </a:lnTo>
                  <a:lnTo>
                    <a:pt x="264" y="699"/>
                  </a:lnTo>
                  <a:lnTo>
                    <a:pt x="280" y="705"/>
                  </a:lnTo>
                  <a:lnTo>
                    <a:pt x="280" y="705"/>
                  </a:lnTo>
                  <a:lnTo>
                    <a:pt x="296" y="713"/>
                  </a:lnTo>
                  <a:lnTo>
                    <a:pt x="308" y="721"/>
                  </a:lnTo>
                  <a:lnTo>
                    <a:pt x="320" y="733"/>
                  </a:lnTo>
                  <a:lnTo>
                    <a:pt x="332" y="745"/>
                  </a:lnTo>
                  <a:lnTo>
                    <a:pt x="340" y="759"/>
                  </a:lnTo>
                  <a:lnTo>
                    <a:pt x="346" y="773"/>
                  </a:lnTo>
                  <a:lnTo>
                    <a:pt x="350" y="789"/>
                  </a:lnTo>
                  <a:lnTo>
                    <a:pt x="354" y="805"/>
                  </a:lnTo>
                  <a:lnTo>
                    <a:pt x="354" y="805"/>
                  </a:lnTo>
                  <a:close/>
                  <a:moveTo>
                    <a:pt x="286" y="402"/>
                  </a:moveTo>
                  <a:lnTo>
                    <a:pt x="286" y="402"/>
                  </a:lnTo>
                  <a:lnTo>
                    <a:pt x="286" y="390"/>
                  </a:lnTo>
                  <a:lnTo>
                    <a:pt x="288" y="378"/>
                  </a:lnTo>
                  <a:lnTo>
                    <a:pt x="294" y="356"/>
                  </a:lnTo>
                  <a:lnTo>
                    <a:pt x="306" y="336"/>
                  </a:lnTo>
                  <a:lnTo>
                    <a:pt x="320" y="318"/>
                  </a:lnTo>
                  <a:lnTo>
                    <a:pt x="338" y="304"/>
                  </a:lnTo>
                  <a:lnTo>
                    <a:pt x="358" y="292"/>
                  </a:lnTo>
                  <a:lnTo>
                    <a:pt x="380" y="286"/>
                  </a:lnTo>
                  <a:lnTo>
                    <a:pt x="392" y="284"/>
                  </a:lnTo>
                  <a:lnTo>
                    <a:pt x="404" y="284"/>
                  </a:lnTo>
                  <a:lnTo>
                    <a:pt x="404" y="284"/>
                  </a:lnTo>
                  <a:lnTo>
                    <a:pt x="416" y="284"/>
                  </a:lnTo>
                  <a:lnTo>
                    <a:pt x="428" y="286"/>
                  </a:lnTo>
                  <a:lnTo>
                    <a:pt x="452" y="292"/>
                  </a:lnTo>
                  <a:lnTo>
                    <a:pt x="472" y="304"/>
                  </a:lnTo>
                  <a:lnTo>
                    <a:pt x="490" y="318"/>
                  </a:lnTo>
                  <a:lnTo>
                    <a:pt x="504" y="336"/>
                  </a:lnTo>
                  <a:lnTo>
                    <a:pt x="514" y="356"/>
                  </a:lnTo>
                  <a:lnTo>
                    <a:pt x="522" y="378"/>
                  </a:lnTo>
                  <a:lnTo>
                    <a:pt x="524" y="390"/>
                  </a:lnTo>
                  <a:lnTo>
                    <a:pt x="524" y="402"/>
                  </a:lnTo>
                  <a:lnTo>
                    <a:pt x="524" y="402"/>
                  </a:lnTo>
                  <a:lnTo>
                    <a:pt x="524" y="415"/>
                  </a:lnTo>
                  <a:lnTo>
                    <a:pt x="522" y="427"/>
                  </a:lnTo>
                  <a:lnTo>
                    <a:pt x="514" y="451"/>
                  </a:lnTo>
                  <a:lnTo>
                    <a:pt x="504" y="471"/>
                  </a:lnTo>
                  <a:lnTo>
                    <a:pt x="490" y="489"/>
                  </a:lnTo>
                  <a:lnTo>
                    <a:pt x="472" y="503"/>
                  </a:lnTo>
                  <a:lnTo>
                    <a:pt x="452" y="513"/>
                  </a:lnTo>
                  <a:lnTo>
                    <a:pt x="428" y="521"/>
                  </a:lnTo>
                  <a:lnTo>
                    <a:pt x="416" y="523"/>
                  </a:lnTo>
                  <a:lnTo>
                    <a:pt x="404" y="523"/>
                  </a:lnTo>
                  <a:lnTo>
                    <a:pt x="404" y="523"/>
                  </a:lnTo>
                  <a:lnTo>
                    <a:pt x="392" y="523"/>
                  </a:lnTo>
                  <a:lnTo>
                    <a:pt x="380" y="521"/>
                  </a:lnTo>
                  <a:lnTo>
                    <a:pt x="358" y="513"/>
                  </a:lnTo>
                  <a:lnTo>
                    <a:pt x="338" y="503"/>
                  </a:lnTo>
                  <a:lnTo>
                    <a:pt x="320" y="489"/>
                  </a:lnTo>
                  <a:lnTo>
                    <a:pt x="306" y="471"/>
                  </a:lnTo>
                  <a:lnTo>
                    <a:pt x="294" y="451"/>
                  </a:lnTo>
                  <a:lnTo>
                    <a:pt x="288" y="427"/>
                  </a:lnTo>
                  <a:lnTo>
                    <a:pt x="286" y="415"/>
                  </a:lnTo>
                  <a:lnTo>
                    <a:pt x="286" y="402"/>
                  </a:lnTo>
                  <a:lnTo>
                    <a:pt x="286" y="4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grpSp>
        <p:nvGrpSpPr>
          <p:cNvPr id="6" name="Group 5">
            <a:extLst>
              <a:ext uri="{FF2B5EF4-FFF2-40B4-BE49-F238E27FC236}">
                <a16:creationId xmlns:a16="http://schemas.microsoft.com/office/drawing/2014/main" id="{1951B034-A0FA-4DFA-A950-91413FEB2CBC}"/>
              </a:ext>
            </a:extLst>
          </p:cNvPr>
          <p:cNvGrpSpPr/>
          <p:nvPr/>
        </p:nvGrpSpPr>
        <p:grpSpPr>
          <a:xfrm>
            <a:off x="5685965" y="3448059"/>
            <a:ext cx="502962" cy="767680"/>
            <a:chOff x="5813393" y="3106959"/>
            <a:chExt cx="344485" cy="525791"/>
          </a:xfrm>
        </p:grpSpPr>
        <p:sp>
          <p:nvSpPr>
            <p:cNvPr id="122" name="Freeform: Shape 121">
              <a:extLst>
                <a:ext uri="{FF2B5EF4-FFF2-40B4-BE49-F238E27FC236}">
                  <a16:creationId xmlns:a16="http://schemas.microsoft.com/office/drawing/2014/main" id="{9DCFA9C1-DD39-4909-9969-9A8FB4270967}"/>
                </a:ext>
              </a:extLst>
            </p:cNvPr>
            <p:cNvSpPr/>
            <p:nvPr/>
          </p:nvSpPr>
          <p:spPr>
            <a:xfrm>
              <a:off x="5885917" y="3106959"/>
              <a:ext cx="199439" cy="108786"/>
            </a:xfrm>
            <a:custGeom>
              <a:avLst/>
              <a:gdLst>
                <a:gd name="connsiteX0" fmla="*/ 90742 w 199439"/>
                <a:gd name="connsiteY0" fmla="*/ 0 h 108786"/>
                <a:gd name="connsiteX1" fmla="*/ 108695 w 199439"/>
                <a:gd name="connsiteY1" fmla="*/ 0 h 108786"/>
                <a:gd name="connsiteX2" fmla="*/ 145046 w 199439"/>
                <a:gd name="connsiteY2" fmla="*/ 36224 h 108786"/>
                <a:gd name="connsiteX3" fmla="*/ 145046 w 199439"/>
                <a:gd name="connsiteY3" fmla="*/ 54393 h 108786"/>
                <a:gd name="connsiteX4" fmla="*/ 181389 w 199439"/>
                <a:gd name="connsiteY4" fmla="*/ 54393 h 108786"/>
                <a:gd name="connsiteX5" fmla="*/ 199439 w 199439"/>
                <a:gd name="connsiteY5" fmla="*/ 72504 h 108786"/>
                <a:gd name="connsiteX6" fmla="*/ 199439 w 199439"/>
                <a:gd name="connsiteY6" fmla="*/ 90673 h 108786"/>
                <a:gd name="connsiteX7" fmla="*/ 181389 w 199439"/>
                <a:gd name="connsiteY7" fmla="*/ 108786 h 108786"/>
                <a:gd name="connsiteX8" fmla="*/ 18050 w 199439"/>
                <a:gd name="connsiteY8" fmla="*/ 108786 h 108786"/>
                <a:gd name="connsiteX9" fmla="*/ 0 w 199439"/>
                <a:gd name="connsiteY9" fmla="*/ 90673 h 108786"/>
                <a:gd name="connsiteX10" fmla="*/ 0 w 199439"/>
                <a:gd name="connsiteY10" fmla="*/ 72504 h 108786"/>
                <a:gd name="connsiteX11" fmla="*/ 18050 w 199439"/>
                <a:gd name="connsiteY11" fmla="*/ 54393 h 108786"/>
                <a:gd name="connsiteX12" fmla="*/ 54393 w 199439"/>
                <a:gd name="connsiteY12" fmla="*/ 54393 h 108786"/>
                <a:gd name="connsiteX13" fmla="*/ 54393 w 199439"/>
                <a:gd name="connsiteY13" fmla="*/ 36224 h 108786"/>
                <a:gd name="connsiteX14" fmla="*/ 90742 w 199439"/>
                <a:gd name="connsiteY14" fmla="*/ 0 h 108786"/>
                <a:gd name="connsiteX15" fmla="*/ 99718 w 199439"/>
                <a:gd name="connsiteY15" fmla="*/ 36263 h 108786"/>
                <a:gd name="connsiteX16" fmla="*/ 90653 w 199439"/>
                <a:gd name="connsiteY16" fmla="*/ 45328 h 108786"/>
                <a:gd name="connsiteX17" fmla="*/ 99718 w 199439"/>
                <a:gd name="connsiteY17" fmla="*/ 54393 h 108786"/>
                <a:gd name="connsiteX18" fmla="*/ 108786 w 199439"/>
                <a:gd name="connsiteY18" fmla="*/ 45328 h 108786"/>
                <a:gd name="connsiteX19" fmla="*/ 99718 w 199439"/>
                <a:gd name="connsiteY19" fmla="*/ 36263 h 108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9439" h="108786">
                  <a:moveTo>
                    <a:pt x="90742" y="0"/>
                  </a:moveTo>
                  <a:lnTo>
                    <a:pt x="108695" y="0"/>
                  </a:lnTo>
                  <a:cubicBezTo>
                    <a:pt x="128839" y="0"/>
                    <a:pt x="145046" y="16218"/>
                    <a:pt x="145046" y="36224"/>
                  </a:cubicBezTo>
                  <a:lnTo>
                    <a:pt x="145046" y="54393"/>
                  </a:lnTo>
                  <a:lnTo>
                    <a:pt x="181389" y="54393"/>
                  </a:lnTo>
                  <a:cubicBezTo>
                    <a:pt x="191373" y="54393"/>
                    <a:pt x="199439" y="62501"/>
                    <a:pt x="199439" y="72504"/>
                  </a:cubicBezTo>
                  <a:lnTo>
                    <a:pt x="199439" y="90673"/>
                  </a:lnTo>
                  <a:cubicBezTo>
                    <a:pt x="199439" y="100758"/>
                    <a:pt x="191356" y="108786"/>
                    <a:pt x="181389" y="108786"/>
                  </a:cubicBezTo>
                  <a:lnTo>
                    <a:pt x="18050" y="108786"/>
                  </a:lnTo>
                  <a:cubicBezTo>
                    <a:pt x="8067" y="108786"/>
                    <a:pt x="0" y="100675"/>
                    <a:pt x="0" y="90673"/>
                  </a:cubicBezTo>
                  <a:lnTo>
                    <a:pt x="0" y="72504"/>
                  </a:lnTo>
                  <a:cubicBezTo>
                    <a:pt x="0" y="62418"/>
                    <a:pt x="8080" y="54393"/>
                    <a:pt x="18050" y="54393"/>
                  </a:cubicBezTo>
                  <a:lnTo>
                    <a:pt x="54393" y="54393"/>
                  </a:lnTo>
                  <a:lnTo>
                    <a:pt x="54393" y="36224"/>
                  </a:lnTo>
                  <a:cubicBezTo>
                    <a:pt x="54393" y="16287"/>
                    <a:pt x="70667" y="0"/>
                    <a:pt x="90742" y="0"/>
                  </a:cubicBezTo>
                  <a:close/>
                  <a:moveTo>
                    <a:pt x="99718" y="36263"/>
                  </a:moveTo>
                  <a:cubicBezTo>
                    <a:pt x="94714" y="36263"/>
                    <a:pt x="90653" y="40321"/>
                    <a:pt x="90653" y="45328"/>
                  </a:cubicBezTo>
                  <a:cubicBezTo>
                    <a:pt x="90653" y="50335"/>
                    <a:pt x="94714" y="54393"/>
                    <a:pt x="99718" y="54393"/>
                  </a:cubicBezTo>
                  <a:cubicBezTo>
                    <a:pt x="104725" y="54393"/>
                    <a:pt x="108786" y="50335"/>
                    <a:pt x="108786" y="45328"/>
                  </a:cubicBezTo>
                  <a:cubicBezTo>
                    <a:pt x="108786" y="40321"/>
                    <a:pt x="104725" y="36263"/>
                    <a:pt x="99718" y="36263"/>
                  </a:cubicBezTo>
                  <a:close/>
                </a:path>
              </a:pathLst>
            </a:custGeom>
            <a:solidFill>
              <a:srgbClr val="00E7CF"/>
            </a:solidFill>
            <a:ln w="657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C494C6D-11A3-47E5-A682-FF29EFDEDF4B}"/>
                </a:ext>
              </a:extLst>
            </p:cNvPr>
            <p:cNvSpPr/>
            <p:nvPr/>
          </p:nvSpPr>
          <p:spPr>
            <a:xfrm>
              <a:off x="5813393" y="3179482"/>
              <a:ext cx="344485" cy="453268"/>
            </a:xfrm>
            <a:custGeom>
              <a:avLst/>
              <a:gdLst>
                <a:gd name="connsiteX0" fmla="*/ 36216 w 344485"/>
                <a:gd name="connsiteY0" fmla="*/ 0 h 453268"/>
                <a:gd name="connsiteX1" fmla="*/ 54393 w 344485"/>
                <a:gd name="connsiteY1" fmla="*/ 0 h 453268"/>
                <a:gd name="connsiteX2" fmla="*/ 54393 w 344485"/>
                <a:gd name="connsiteY2" fmla="*/ 88 h 453268"/>
                <a:gd name="connsiteX3" fmla="*/ 54393 w 344485"/>
                <a:gd name="connsiteY3" fmla="*/ 18042 h 453268"/>
                <a:gd name="connsiteX4" fmla="*/ 90703 w 344485"/>
                <a:gd name="connsiteY4" fmla="*/ 54393 h 453268"/>
                <a:gd name="connsiteX5" fmla="*/ 253780 w 344485"/>
                <a:gd name="connsiteY5" fmla="*/ 54393 h 453268"/>
                <a:gd name="connsiteX6" fmla="*/ 290092 w 344485"/>
                <a:gd name="connsiteY6" fmla="*/ 18042 h 453268"/>
                <a:gd name="connsiteX7" fmla="*/ 290092 w 344485"/>
                <a:gd name="connsiteY7" fmla="*/ 88 h 453268"/>
                <a:gd name="connsiteX8" fmla="*/ 290092 w 344485"/>
                <a:gd name="connsiteY8" fmla="*/ 0 h 453268"/>
                <a:gd name="connsiteX9" fmla="*/ 308269 w 344485"/>
                <a:gd name="connsiteY9" fmla="*/ 0 h 453268"/>
                <a:gd name="connsiteX10" fmla="*/ 344485 w 344485"/>
                <a:gd name="connsiteY10" fmla="*/ 36326 h 453268"/>
                <a:gd name="connsiteX11" fmla="*/ 344485 w 344485"/>
                <a:gd name="connsiteY11" fmla="*/ 416942 h 453268"/>
                <a:gd name="connsiteX12" fmla="*/ 308269 w 344485"/>
                <a:gd name="connsiteY12" fmla="*/ 453268 h 453268"/>
                <a:gd name="connsiteX13" fmla="*/ 36216 w 344485"/>
                <a:gd name="connsiteY13" fmla="*/ 453268 h 453268"/>
                <a:gd name="connsiteX14" fmla="*/ 0 w 344485"/>
                <a:gd name="connsiteY14" fmla="*/ 416942 h 453268"/>
                <a:gd name="connsiteX15" fmla="*/ 0 w 344485"/>
                <a:gd name="connsiteY15" fmla="*/ 36326 h 453268"/>
                <a:gd name="connsiteX16" fmla="*/ 36216 w 344485"/>
                <a:gd name="connsiteY16" fmla="*/ 0 h 453268"/>
                <a:gd name="connsiteX17" fmla="*/ 54393 w 344485"/>
                <a:gd name="connsiteY17" fmla="*/ 126916 h 453268"/>
                <a:gd name="connsiteX18" fmla="*/ 54393 w 344485"/>
                <a:gd name="connsiteY18" fmla="*/ 145046 h 453268"/>
                <a:gd name="connsiteX19" fmla="*/ 290092 w 344485"/>
                <a:gd name="connsiteY19" fmla="*/ 145046 h 453268"/>
                <a:gd name="connsiteX20" fmla="*/ 290092 w 344485"/>
                <a:gd name="connsiteY20" fmla="*/ 126916 h 453268"/>
                <a:gd name="connsiteX21" fmla="*/ 54393 w 344485"/>
                <a:gd name="connsiteY21" fmla="*/ 126916 h 453268"/>
                <a:gd name="connsiteX22" fmla="*/ 54393 w 344485"/>
                <a:gd name="connsiteY22" fmla="*/ 181309 h 453268"/>
                <a:gd name="connsiteX23" fmla="*/ 54393 w 344485"/>
                <a:gd name="connsiteY23" fmla="*/ 199439 h 453268"/>
                <a:gd name="connsiteX24" fmla="*/ 290092 w 344485"/>
                <a:gd name="connsiteY24" fmla="*/ 199439 h 453268"/>
                <a:gd name="connsiteX25" fmla="*/ 290092 w 344485"/>
                <a:gd name="connsiteY25" fmla="*/ 181309 h 453268"/>
                <a:gd name="connsiteX26" fmla="*/ 54393 w 344485"/>
                <a:gd name="connsiteY26" fmla="*/ 181309 h 453268"/>
                <a:gd name="connsiteX27" fmla="*/ 54393 w 344485"/>
                <a:gd name="connsiteY27" fmla="*/ 235699 h 453268"/>
                <a:gd name="connsiteX28" fmla="*/ 54393 w 344485"/>
                <a:gd name="connsiteY28" fmla="*/ 253832 h 453268"/>
                <a:gd name="connsiteX29" fmla="*/ 290092 w 344485"/>
                <a:gd name="connsiteY29" fmla="*/ 253832 h 453268"/>
                <a:gd name="connsiteX30" fmla="*/ 290092 w 344485"/>
                <a:gd name="connsiteY30" fmla="*/ 235699 h 453268"/>
                <a:gd name="connsiteX31" fmla="*/ 54393 w 344485"/>
                <a:gd name="connsiteY31" fmla="*/ 235699 h 453268"/>
                <a:gd name="connsiteX32" fmla="*/ 54393 w 344485"/>
                <a:gd name="connsiteY32" fmla="*/ 290092 h 453268"/>
                <a:gd name="connsiteX33" fmla="*/ 54393 w 344485"/>
                <a:gd name="connsiteY33" fmla="*/ 308222 h 453268"/>
                <a:gd name="connsiteX34" fmla="*/ 290092 w 344485"/>
                <a:gd name="connsiteY34" fmla="*/ 308222 h 453268"/>
                <a:gd name="connsiteX35" fmla="*/ 290092 w 344485"/>
                <a:gd name="connsiteY35" fmla="*/ 290092 h 453268"/>
                <a:gd name="connsiteX36" fmla="*/ 54393 w 344485"/>
                <a:gd name="connsiteY36" fmla="*/ 290092 h 453268"/>
                <a:gd name="connsiteX37" fmla="*/ 54393 w 344485"/>
                <a:gd name="connsiteY37" fmla="*/ 344485 h 453268"/>
                <a:gd name="connsiteX38" fmla="*/ 54393 w 344485"/>
                <a:gd name="connsiteY38" fmla="*/ 362615 h 453268"/>
                <a:gd name="connsiteX39" fmla="*/ 290092 w 344485"/>
                <a:gd name="connsiteY39" fmla="*/ 362615 h 453268"/>
                <a:gd name="connsiteX40" fmla="*/ 290092 w 344485"/>
                <a:gd name="connsiteY40" fmla="*/ 344485 h 453268"/>
                <a:gd name="connsiteX41" fmla="*/ 54393 w 344485"/>
                <a:gd name="connsiteY41" fmla="*/ 344485 h 453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44485" h="453268">
                  <a:moveTo>
                    <a:pt x="36216" y="0"/>
                  </a:moveTo>
                  <a:lnTo>
                    <a:pt x="54393" y="0"/>
                  </a:lnTo>
                  <a:cubicBezTo>
                    <a:pt x="54393" y="30"/>
                    <a:pt x="54393" y="58"/>
                    <a:pt x="54393" y="88"/>
                  </a:cubicBezTo>
                  <a:lnTo>
                    <a:pt x="54393" y="18042"/>
                  </a:lnTo>
                  <a:cubicBezTo>
                    <a:pt x="54393" y="38117"/>
                    <a:pt x="70592" y="54393"/>
                    <a:pt x="90703" y="54393"/>
                  </a:cubicBezTo>
                  <a:lnTo>
                    <a:pt x="253780" y="54393"/>
                  </a:lnTo>
                  <a:cubicBezTo>
                    <a:pt x="273835" y="54393"/>
                    <a:pt x="290092" y="38186"/>
                    <a:pt x="290092" y="18042"/>
                  </a:cubicBezTo>
                  <a:lnTo>
                    <a:pt x="290092" y="88"/>
                  </a:lnTo>
                  <a:cubicBezTo>
                    <a:pt x="290092" y="58"/>
                    <a:pt x="290092" y="30"/>
                    <a:pt x="290092" y="0"/>
                  </a:cubicBezTo>
                  <a:lnTo>
                    <a:pt x="308269" y="0"/>
                  </a:lnTo>
                  <a:cubicBezTo>
                    <a:pt x="328330" y="0"/>
                    <a:pt x="344485" y="16265"/>
                    <a:pt x="344485" y="36326"/>
                  </a:cubicBezTo>
                  <a:lnTo>
                    <a:pt x="344485" y="416942"/>
                  </a:lnTo>
                  <a:cubicBezTo>
                    <a:pt x="344485" y="437138"/>
                    <a:pt x="328270" y="453268"/>
                    <a:pt x="308269" y="453268"/>
                  </a:cubicBezTo>
                  <a:lnTo>
                    <a:pt x="36216" y="453268"/>
                  </a:lnTo>
                  <a:cubicBezTo>
                    <a:pt x="16152" y="453268"/>
                    <a:pt x="0" y="437006"/>
                    <a:pt x="0" y="416942"/>
                  </a:cubicBezTo>
                  <a:lnTo>
                    <a:pt x="0" y="36326"/>
                  </a:lnTo>
                  <a:cubicBezTo>
                    <a:pt x="0" y="16133"/>
                    <a:pt x="16213" y="0"/>
                    <a:pt x="36216" y="0"/>
                  </a:cubicBezTo>
                  <a:close/>
                  <a:moveTo>
                    <a:pt x="54393" y="126916"/>
                  </a:moveTo>
                  <a:lnTo>
                    <a:pt x="54393" y="145046"/>
                  </a:lnTo>
                  <a:lnTo>
                    <a:pt x="290092" y="145046"/>
                  </a:lnTo>
                  <a:lnTo>
                    <a:pt x="290092" y="126916"/>
                  </a:lnTo>
                  <a:lnTo>
                    <a:pt x="54393" y="126916"/>
                  </a:lnTo>
                  <a:close/>
                  <a:moveTo>
                    <a:pt x="54393" y="181309"/>
                  </a:moveTo>
                  <a:lnTo>
                    <a:pt x="54393" y="199439"/>
                  </a:lnTo>
                  <a:lnTo>
                    <a:pt x="290092" y="199439"/>
                  </a:lnTo>
                  <a:lnTo>
                    <a:pt x="290092" y="181309"/>
                  </a:lnTo>
                  <a:lnTo>
                    <a:pt x="54393" y="181309"/>
                  </a:lnTo>
                  <a:close/>
                  <a:moveTo>
                    <a:pt x="54393" y="235699"/>
                  </a:moveTo>
                  <a:lnTo>
                    <a:pt x="54393" y="253832"/>
                  </a:lnTo>
                  <a:lnTo>
                    <a:pt x="290092" y="253832"/>
                  </a:lnTo>
                  <a:lnTo>
                    <a:pt x="290092" y="235699"/>
                  </a:lnTo>
                  <a:lnTo>
                    <a:pt x="54393" y="235699"/>
                  </a:lnTo>
                  <a:close/>
                  <a:moveTo>
                    <a:pt x="54393" y="290092"/>
                  </a:moveTo>
                  <a:lnTo>
                    <a:pt x="54393" y="308222"/>
                  </a:lnTo>
                  <a:lnTo>
                    <a:pt x="290092" y="308222"/>
                  </a:lnTo>
                  <a:lnTo>
                    <a:pt x="290092" y="290092"/>
                  </a:lnTo>
                  <a:lnTo>
                    <a:pt x="54393" y="290092"/>
                  </a:lnTo>
                  <a:close/>
                  <a:moveTo>
                    <a:pt x="54393" y="344485"/>
                  </a:moveTo>
                  <a:lnTo>
                    <a:pt x="54393" y="362615"/>
                  </a:lnTo>
                  <a:lnTo>
                    <a:pt x="290092" y="362615"/>
                  </a:lnTo>
                  <a:lnTo>
                    <a:pt x="290092" y="344485"/>
                  </a:lnTo>
                  <a:lnTo>
                    <a:pt x="54393" y="344485"/>
                  </a:lnTo>
                  <a:close/>
                </a:path>
              </a:pathLst>
            </a:custGeom>
            <a:solidFill>
              <a:srgbClr val="3D3D40"/>
            </a:solidFill>
            <a:ln w="6572" cap="flat">
              <a:noFill/>
              <a:prstDash val="solid"/>
              <a:miter/>
            </a:ln>
          </p:spPr>
          <p:txBody>
            <a:bodyPr rtlCol="0" anchor="ctr"/>
            <a:lstStyle/>
            <a:p>
              <a:endParaRPr lang="en-US"/>
            </a:p>
          </p:txBody>
        </p:sp>
      </p:grpSp>
      <p:grpSp>
        <p:nvGrpSpPr>
          <p:cNvPr id="135" name="Group 143">
            <a:extLst>
              <a:ext uri="{FF2B5EF4-FFF2-40B4-BE49-F238E27FC236}">
                <a16:creationId xmlns:a16="http://schemas.microsoft.com/office/drawing/2014/main" id="{F75F1049-97E2-4462-BD3D-C9567E7765C6}"/>
              </a:ext>
            </a:extLst>
          </p:cNvPr>
          <p:cNvGrpSpPr/>
          <p:nvPr/>
        </p:nvGrpSpPr>
        <p:grpSpPr>
          <a:xfrm>
            <a:off x="5652078" y="5403804"/>
            <a:ext cx="536850" cy="715056"/>
            <a:chOff x="2203659" y="2819574"/>
            <a:chExt cx="179394" cy="240325"/>
          </a:xfrm>
        </p:grpSpPr>
        <p:sp>
          <p:nvSpPr>
            <p:cNvPr id="136" name="Freeform: Shape 135">
              <a:extLst>
                <a:ext uri="{FF2B5EF4-FFF2-40B4-BE49-F238E27FC236}">
                  <a16:creationId xmlns:a16="http://schemas.microsoft.com/office/drawing/2014/main" id="{A2EAC4EB-B390-42EE-BFF1-94846DAE3CC1}"/>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rgbClr val="3D3D40"/>
            </a:solidFill>
            <a:ln w="13097"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84A3D298-D544-4806-8182-277AA7C2B289}"/>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rgbClr val="3D3D40"/>
            </a:solidFill>
            <a:ln w="13097"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E148D83A-9B87-4FDA-A33D-3F11C59A0C63}"/>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6DE05C41-1A79-4305-B42B-04AB08B61C25}"/>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BF443F1-ECBC-4A8F-98F6-7EDC63B9D088}"/>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ABE782C3-785C-44D8-83CA-339A7139190E}"/>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BA9DDFD-4CDF-450B-8A9D-767B3449D6EA}"/>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FDF1CD2F-E162-4B6E-881D-994C0B0944A5}"/>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DAE4D37-D605-4EEE-84AF-B655945F55CE}"/>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DDA40C61-FC2D-42FE-99B3-D2E3759D0B76}"/>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endParaRPr lang="en-US"/>
            </a:p>
          </p:txBody>
        </p:sp>
      </p:grpSp>
      <p:sp>
        <p:nvSpPr>
          <p:cNvPr id="72" name="Title 1">
            <a:extLst>
              <a:ext uri="{FF2B5EF4-FFF2-40B4-BE49-F238E27FC236}">
                <a16:creationId xmlns:a16="http://schemas.microsoft.com/office/drawing/2014/main" id="{58F1450E-35E7-4357-930A-7DDF72C4BC4B}"/>
              </a:ext>
            </a:extLst>
          </p:cNvPr>
          <p:cNvSpPr txBox="1">
            <a:spLocks/>
          </p:cNvSpPr>
          <p:nvPr/>
        </p:nvSpPr>
        <p:spPr>
          <a:xfrm>
            <a:off x="5524458" y="289511"/>
            <a:ext cx="6400622" cy="89966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000" b="0" kern="1200" cap="none" spc="-100" baseline="0" dirty="0">
                <a:ln w="3175">
                  <a:noFill/>
                </a:ln>
                <a:solidFill>
                  <a:schemeClr val="tx1">
                    <a:lumMod val="75000"/>
                  </a:schemeClr>
                </a:solidFill>
                <a:effectLst/>
                <a:latin typeface="+mj-lt"/>
                <a:ea typeface="+mn-ea"/>
                <a:cs typeface="Segoe UI" pitchFamily="34" charset="0"/>
              </a:defRPr>
            </a:lvl1pPr>
          </a:lstStyle>
          <a:p>
            <a:r>
              <a:rPr lang="en-US">
                <a:solidFill>
                  <a:schemeClr val="tx2"/>
                </a:solidFill>
              </a:rPr>
              <a:t>Prepare</a:t>
            </a:r>
          </a:p>
        </p:txBody>
      </p:sp>
      <p:sp>
        <p:nvSpPr>
          <p:cNvPr id="74" name="Rectangle 73">
            <a:extLst>
              <a:ext uri="{FF2B5EF4-FFF2-40B4-BE49-F238E27FC236}">
                <a16:creationId xmlns:a16="http://schemas.microsoft.com/office/drawing/2014/main" id="{F2A89B1D-0749-4CFC-8B9C-7F68BA91A01B}"/>
              </a:ext>
            </a:extLst>
          </p:cNvPr>
          <p:cNvSpPr/>
          <p:nvPr/>
        </p:nvSpPr>
        <p:spPr>
          <a:xfrm>
            <a:off x="1" y="4919008"/>
            <a:ext cx="5176898" cy="1938992"/>
          </a:xfrm>
          <a:prstGeom prst="rect">
            <a:avLst/>
          </a:prstGeom>
          <a:solidFill>
            <a:schemeClr val="tx2"/>
          </a:solidFill>
        </p:spPr>
        <p:txBody>
          <a:bodyPr wrap="square">
            <a:noAutofit/>
          </a:bodyPr>
          <a:lstStyle/>
          <a:p>
            <a:r>
              <a:rPr lang="en-US" sz="2400">
                <a:ln w="3175">
                  <a:noFill/>
                </a:ln>
                <a:solidFill>
                  <a:schemeClr val="bg1"/>
                </a:solidFill>
                <a:cs typeface="Segoe UI" pitchFamily="34" charset="0"/>
              </a:rPr>
              <a:t>Go live with confidence to bring users onboard and have them adopt the solution</a:t>
            </a:r>
          </a:p>
        </p:txBody>
      </p:sp>
    </p:spTree>
    <p:extLst>
      <p:ext uri="{BB962C8B-B14F-4D97-AF65-F5344CB8AC3E}">
        <p14:creationId xmlns:p14="http://schemas.microsoft.com/office/powerpoint/2010/main" val="68498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hidden="1"/>
          <p:cNvSpPr txBox="1"/>
          <p:nvPr/>
        </p:nvSpPr>
        <p:spPr>
          <a:xfrm>
            <a:off x="5247975" y="8329734"/>
            <a:ext cx="614338" cy="133200"/>
          </a:xfrm>
          <a:prstGeom prst="rect">
            <a:avLst/>
          </a:prstGeom>
        </p:spPr>
        <p:txBody>
          <a:bodyPr vert="horz" wrap="square" lIns="0" tIns="0" rIns="0" bIns="0" rtlCol="0">
            <a:noAutofit/>
          </a:bodyPr>
          <a:lstStyle/>
          <a:p>
            <a:pPr marL="12448" defTabSz="914225"/>
            <a:r>
              <a:rPr sz="784" b="1" spc="59">
                <a:solidFill>
                  <a:srgbClr val="4C4D4F"/>
                </a:solidFill>
                <a:latin typeface="Segoe UI Semibold"/>
                <a:cs typeface="Segoe UI Semibold"/>
              </a:rPr>
              <a:t>H</a:t>
            </a:r>
            <a:r>
              <a:rPr sz="784" b="1">
                <a:solidFill>
                  <a:srgbClr val="4C4D4F"/>
                </a:solidFill>
                <a:latin typeface="Segoe UI Semibold"/>
                <a:cs typeface="Segoe UI Semibold"/>
              </a:rPr>
              <a:t>E</a:t>
            </a:r>
            <a:r>
              <a:rPr sz="784" b="1" spc="-112">
                <a:solidFill>
                  <a:srgbClr val="4C4D4F"/>
                </a:solidFill>
                <a:latin typeface="Segoe UI Semibold"/>
                <a:cs typeface="Segoe UI Semibold"/>
              </a:rPr>
              <a:t> </a:t>
            </a:r>
            <a:r>
              <a:rPr sz="784" b="1" spc="59">
                <a:solidFill>
                  <a:srgbClr val="4C4D4F"/>
                </a:solidFill>
                <a:latin typeface="Segoe UI Semibold"/>
                <a:cs typeface="Segoe UI Semibold"/>
              </a:rPr>
              <a:t>ADLINES</a:t>
            </a:r>
            <a:endParaRPr sz="784">
              <a:solidFill>
                <a:srgbClr val="4C4D4F"/>
              </a:solidFill>
              <a:latin typeface="Segoe UI Semibold"/>
              <a:cs typeface="Segoe UI Semibold"/>
            </a:endParaRPr>
          </a:p>
        </p:txBody>
      </p:sp>
      <p:sp>
        <p:nvSpPr>
          <p:cNvPr id="23" name="Rectangle 22">
            <a:extLst>
              <a:ext uri="{FF2B5EF4-FFF2-40B4-BE49-F238E27FC236}">
                <a16:creationId xmlns:a16="http://schemas.microsoft.com/office/drawing/2014/main" id="{CD5574C4-8C6C-40C2-B80F-E380AE35CB79}"/>
              </a:ext>
            </a:extLst>
          </p:cNvPr>
          <p:cNvSpPr/>
          <p:nvPr/>
        </p:nvSpPr>
        <p:spPr>
          <a:xfrm>
            <a:off x="1410002" y="1333919"/>
            <a:ext cx="4939674" cy="124305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875" tIns="66875" rIns="66875" bIns="66875" numCol="1" spcCol="1270" anchor="t" anchorCtr="0">
            <a:spAutoFit/>
          </a:bodyPr>
          <a:lstStyle/>
          <a:p>
            <a:pPr defTabSz="392169">
              <a:spcBef>
                <a:spcPct val="0"/>
              </a:spcBef>
              <a:spcAft>
                <a:spcPct val="35000"/>
              </a:spcAft>
            </a:pPr>
            <a:r>
              <a:rPr lang="en-US" dirty="0">
                <a:solidFill>
                  <a:schemeClr val="tx1"/>
                </a:solidFill>
              </a:rPr>
              <a:t>Each phase of CAT engagement Initiate, Implement, Prepare is aligned to Solution Blueprint, Implementation success and</a:t>
            </a:r>
            <a:br>
              <a:rPr lang="en-US" dirty="0">
                <a:solidFill>
                  <a:schemeClr val="tx1"/>
                </a:solidFill>
              </a:rPr>
            </a:br>
            <a:r>
              <a:rPr lang="en-US" dirty="0">
                <a:solidFill>
                  <a:schemeClr val="tx1"/>
                </a:solidFill>
              </a:rPr>
              <a:t>Go-live Readiness.</a:t>
            </a:r>
          </a:p>
        </p:txBody>
      </p:sp>
      <p:sp>
        <p:nvSpPr>
          <p:cNvPr id="24" name="Rectangle 23">
            <a:extLst>
              <a:ext uri="{FF2B5EF4-FFF2-40B4-BE49-F238E27FC236}">
                <a16:creationId xmlns:a16="http://schemas.microsoft.com/office/drawing/2014/main" id="{279C3B11-00B4-4FED-AAD7-FC94CB7B9269}"/>
              </a:ext>
            </a:extLst>
          </p:cNvPr>
          <p:cNvSpPr/>
          <p:nvPr/>
        </p:nvSpPr>
        <p:spPr>
          <a:xfrm>
            <a:off x="1410002" y="3442186"/>
            <a:ext cx="4939674" cy="689054"/>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875" tIns="66875" rIns="66875" bIns="66875" numCol="1" spcCol="1270" anchor="t" anchorCtr="0">
            <a:spAutoFit/>
          </a:bodyPr>
          <a:lstStyle/>
          <a:p>
            <a:pPr defTabSz="392169">
              <a:spcBef>
                <a:spcPct val="0"/>
              </a:spcBef>
              <a:spcAft>
                <a:spcPct val="35000"/>
              </a:spcAft>
            </a:pPr>
            <a:r>
              <a:rPr lang="en-US" dirty="0">
                <a:solidFill>
                  <a:schemeClr val="tx1"/>
                </a:solidFill>
              </a:rPr>
              <a:t>Workshops will be used for follow-up actions and project status tracking.</a:t>
            </a:r>
          </a:p>
        </p:txBody>
      </p:sp>
      <p:sp>
        <p:nvSpPr>
          <p:cNvPr id="25" name="Rectangle 24">
            <a:extLst>
              <a:ext uri="{FF2B5EF4-FFF2-40B4-BE49-F238E27FC236}">
                <a16:creationId xmlns:a16="http://schemas.microsoft.com/office/drawing/2014/main" id="{9733A961-74F5-4EBA-A0A5-C464025B61C1}"/>
              </a:ext>
            </a:extLst>
          </p:cNvPr>
          <p:cNvSpPr/>
          <p:nvPr/>
        </p:nvSpPr>
        <p:spPr>
          <a:xfrm>
            <a:off x="1410002" y="5024986"/>
            <a:ext cx="4939674" cy="96605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875" tIns="66875" rIns="66875" bIns="66875" numCol="1" spcCol="1270" anchor="t" anchorCtr="0">
            <a:spAutoFit/>
          </a:bodyPr>
          <a:lstStyle/>
          <a:p>
            <a:pPr defTabSz="392169">
              <a:spcBef>
                <a:spcPct val="0"/>
              </a:spcBef>
              <a:spcAft>
                <a:spcPct val="35000"/>
              </a:spcAft>
            </a:pPr>
            <a:r>
              <a:rPr lang="en-US" dirty="0">
                <a:solidFill>
                  <a:schemeClr val="tx1"/>
                </a:solidFill>
              </a:rPr>
              <a:t>We will leverage documentation and direct engineering engagement to address any knowledge gaps identified during Workshop.</a:t>
            </a:r>
          </a:p>
        </p:txBody>
      </p:sp>
      <p:sp>
        <p:nvSpPr>
          <p:cNvPr id="16" name="Title 15">
            <a:extLst>
              <a:ext uri="{FF2B5EF4-FFF2-40B4-BE49-F238E27FC236}">
                <a16:creationId xmlns:a16="http://schemas.microsoft.com/office/drawing/2014/main" id="{F854763A-90A3-49B8-BC9D-55DC4165259F}"/>
              </a:ext>
            </a:extLst>
          </p:cNvPr>
          <p:cNvSpPr>
            <a:spLocks noGrp="1"/>
          </p:cNvSpPr>
          <p:nvPr>
            <p:ph type="title"/>
          </p:nvPr>
        </p:nvSpPr>
        <p:spPr/>
        <p:txBody>
          <a:bodyPr/>
          <a:lstStyle/>
          <a:p>
            <a:r>
              <a:rPr lang="en-US" dirty="0"/>
              <a:t>What Customer Advisory Team Offers</a:t>
            </a:r>
          </a:p>
        </p:txBody>
      </p:sp>
      <p:grpSp>
        <p:nvGrpSpPr>
          <p:cNvPr id="6" name="Group 5">
            <a:extLst>
              <a:ext uri="{FF2B5EF4-FFF2-40B4-BE49-F238E27FC236}">
                <a16:creationId xmlns:a16="http://schemas.microsoft.com/office/drawing/2014/main" id="{E6C76D4D-D3B5-4EB7-B051-01723CA44A6B}"/>
              </a:ext>
            </a:extLst>
          </p:cNvPr>
          <p:cNvGrpSpPr/>
          <p:nvPr/>
        </p:nvGrpSpPr>
        <p:grpSpPr>
          <a:xfrm>
            <a:off x="1471633" y="3372818"/>
            <a:ext cx="4624368" cy="1528930"/>
            <a:chOff x="1471632" y="3372818"/>
            <a:chExt cx="5161913" cy="1528930"/>
          </a:xfrm>
        </p:grpSpPr>
        <p:cxnSp>
          <p:nvCxnSpPr>
            <p:cNvPr id="30" name="Straight Connector 29">
              <a:extLst>
                <a:ext uri="{FF2B5EF4-FFF2-40B4-BE49-F238E27FC236}">
                  <a16:creationId xmlns:a16="http://schemas.microsoft.com/office/drawing/2014/main" id="{FACEC58D-B52A-4998-8444-08E0288B166D}"/>
                </a:ext>
              </a:extLst>
            </p:cNvPr>
            <p:cNvCxnSpPr>
              <a:cxnSpLocks/>
            </p:cNvCxnSpPr>
            <p:nvPr/>
          </p:nvCxnSpPr>
          <p:spPr>
            <a:xfrm>
              <a:off x="1471632" y="3372818"/>
              <a:ext cx="5161913" cy="0"/>
            </a:xfrm>
            <a:prstGeom prst="line">
              <a:avLst/>
            </a:prstGeom>
            <a:ln w="317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A3B6AB6-0BDD-46C0-B569-0456E47257F8}"/>
                </a:ext>
              </a:extLst>
            </p:cNvPr>
            <p:cNvCxnSpPr>
              <a:cxnSpLocks/>
            </p:cNvCxnSpPr>
            <p:nvPr/>
          </p:nvCxnSpPr>
          <p:spPr>
            <a:xfrm>
              <a:off x="1471632" y="4901748"/>
              <a:ext cx="5161913" cy="0"/>
            </a:xfrm>
            <a:prstGeom prst="line">
              <a:avLst/>
            </a:prstGeom>
            <a:ln w="3175">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34" name="Oval 33">
            <a:extLst>
              <a:ext uri="{FF2B5EF4-FFF2-40B4-BE49-F238E27FC236}">
                <a16:creationId xmlns:a16="http://schemas.microsoft.com/office/drawing/2014/main" id="{F0E89E23-8147-4151-A81C-55D1330E4FF2}"/>
              </a:ext>
            </a:extLst>
          </p:cNvPr>
          <p:cNvSpPr/>
          <p:nvPr/>
        </p:nvSpPr>
        <p:spPr>
          <a:xfrm>
            <a:off x="443400" y="1333919"/>
            <a:ext cx="780599" cy="780599"/>
          </a:xfrm>
          <a:prstGeom prst="ellipse">
            <a:avLst/>
          </a:prstGeom>
          <a:solidFill>
            <a:schemeClr val="accent1"/>
          </a:solidFill>
        </p:spPr>
        <p:txBody>
          <a:bodyPr wrap="square" lIns="0" tIns="0" rIns="0" bIns="0" rtlCol="0" anchor="ctr">
            <a:noAutofit/>
          </a:bodyPr>
          <a:lstStyle/>
          <a:p>
            <a:pPr algn="ctr"/>
            <a:endParaRPr lang="en-US" sz="1765">
              <a:latin typeface="Segoe UI"/>
            </a:endParaRPr>
          </a:p>
        </p:txBody>
      </p:sp>
      <p:sp>
        <p:nvSpPr>
          <p:cNvPr id="41" name="Oval 40">
            <a:extLst>
              <a:ext uri="{FF2B5EF4-FFF2-40B4-BE49-F238E27FC236}">
                <a16:creationId xmlns:a16="http://schemas.microsoft.com/office/drawing/2014/main" id="{2C79D395-08BF-4258-886B-0BC775BF435E}"/>
              </a:ext>
            </a:extLst>
          </p:cNvPr>
          <p:cNvSpPr/>
          <p:nvPr/>
        </p:nvSpPr>
        <p:spPr>
          <a:xfrm>
            <a:off x="443400" y="3442186"/>
            <a:ext cx="780599" cy="780599"/>
          </a:xfrm>
          <a:prstGeom prst="ellipse">
            <a:avLst/>
          </a:prstGeom>
          <a:solidFill>
            <a:schemeClr val="accent1"/>
          </a:solidFill>
        </p:spPr>
        <p:txBody>
          <a:bodyPr wrap="square" lIns="0" tIns="0" rIns="0" bIns="0" rtlCol="0" anchor="ctr">
            <a:noAutofit/>
          </a:bodyPr>
          <a:lstStyle/>
          <a:p>
            <a:pPr algn="ctr"/>
            <a:endParaRPr lang="en-US" sz="1765">
              <a:latin typeface="Segoe UI"/>
            </a:endParaRPr>
          </a:p>
        </p:txBody>
      </p:sp>
      <p:sp>
        <p:nvSpPr>
          <p:cNvPr id="44" name="Oval 43">
            <a:extLst>
              <a:ext uri="{FF2B5EF4-FFF2-40B4-BE49-F238E27FC236}">
                <a16:creationId xmlns:a16="http://schemas.microsoft.com/office/drawing/2014/main" id="{4B41EF7B-755B-433C-804E-69A303542B5F}"/>
              </a:ext>
            </a:extLst>
          </p:cNvPr>
          <p:cNvSpPr/>
          <p:nvPr/>
        </p:nvSpPr>
        <p:spPr>
          <a:xfrm>
            <a:off x="395739" y="5117712"/>
            <a:ext cx="780599" cy="780599"/>
          </a:xfrm>
          <a:prstGeom prst="ellipse">
            <a:avLst/>
          </a:prstGeom>
          <a:solidFill>
            <a:schemeClr val="accent1"/>
          </a:solidFill>
        </p:spPr>
        <p:txBody>
          <a:bodyPr wrap="square" lIns="0" tIns="0" rIns="0" bIns="0" rtlCol="0" anchor="ctr">
            <a:noAutofit/>
          </a:bodyPr>
          <a:lstStyle/>
          <a:p>
            <a:pPr algn="ctr"/>
            <a:endParaRPr lang="en-US" sz="1765">
              <a:latin typeface="Segoe UI"/>
            </a:endParaRPr>
          </a:p>
        </p:txBody>
      </p:sp>
      <p:grpSp>
        <p:nvGrpSpPr>
          <p:cNvPr id="29" name="Group 28">
            <a:extLst>
              <a:ext uri="{FF2B5EF4-FFF2-40B4-BE49-F238E27FC236}">
                <a16:creationId xmlns:a16="http://schemas.microsoft.com/office/drawing/2014/main" id="{3C206F9A-DBC3-485A-A849-530B0DB68D35}"/>
              </a:ext>
            </a:extLst>
          </p:cNvPr>
          <p:cNvGrpSpPr/>
          <p:nvPr/>
        </p:nvGrpSpPr>
        <p:grpSpPr>
          <a:xfrm>
            <a:off x="593467" y="1400175"/>
            <a:ext cx="480464" cy="550576"/>
            <a:chOff x="6473489" y="1477994"/>
            <a:chExt cx="609797" cy="698786"/>
          </a:xfrm>
        </p:grpSpPr>
        <p:grpSp>
          <p:nvGrpSpPr>
            <p:cNvPr id="31" name="Graphic 285">
              <a:extLst>
                <a:ext uri="{FF2B5EF4-FFF2-40B4-BE49-F238E27FC236}">
                  <a16:creationId xmlns:a16="http://schemas.microsoft.com/office/drawing/2014/main" id="{AC0D782C-EED2-4F01-9FD4-280989A97FE3}"/>
                </a:ext>
              </a:extLst>
            </p:cNvPr>
            <p:cNvGrpSpPr/>
            <p:nvPr/>
          </p:nvGrpSpPr>
          <p:grpSpPr>
            <a:xfrm>
              <a:off x="6473489" y="1477994"/>
              <a:ext cx="609797" cy="606294"/>
              <a:chOff x="6179820" y="2974282"/>
              <a:chExt cx="952500" cy="952500"/>
            </a:xfrm>
          </p:grpSpPr>
          <p:sp>
            <p:nvSpPr>
              <p:cNvPr id="37" name="Freeform: Shape 36">
                <a:extLst>
                  <a:ext uri="{FF2B5EF4-FFF2-40B4-BE49-F238E27FC236}">
                    <a16:creationId xmlns:a16="http://schemas.microsoft.com/office/drawing/2014/main" id="{1EB429C2-A1AD-44D7-84C0-43F2F5793BA4}"/>
                  </a:ext>
                </a:extLst>
              </p:cNvPr>
              <p:cNvSpPr/>
              <p:nvPr/>
            </p:nvSpPr>
            <p:spPr>
              <a:xfrm>
                <a:off x="6454778" y="3014763"/>
                <a:ext cx="400050" cy="495300"/>
              </a:xfrm>
              <a:custGeom>
                <a:avLst/>
                <a:gdLst>
                  <a:gd name="connsiteX0" fmla="*/ 9334 w 400050"/>
                  <a:gd name="connsiteY0" fmla="*/ 242554 h 495300"/>
                  <a:gd name="connsiteX1" fmla="*/ 9820 w 400050"/>
                  <a:gd name="connsiteY1" fmla="*/ 248041 h 495300"/>
                  <a:gd name="connsiteX2" fmla="*/ 201292 w 400050"/>
                  <a:gd name="connsiteY2" fmla="*/ 493624 h 495300"/>
                  <a:gd name="connsiteX3" fmla="*/ 392773 w 400050"/>
                  <a:gd name="connsiteY3" fmla="*/ 248041 h 495300"/>
                  <a:gd name="connsiteX4" fmla="*/ 393259 w 400050"/>
                  <a:gd name="connsiteY4" fmla="*/ 242554 h 495300"/>
                  <a:gd name="connsiteX5" fmla="*/ 395059 w 400050"/>
                  <a:gd name="connsiteY5" fmla="*/ 224285 h 495300"/>
                  <a:gd name="connsiteX6" fmla="*/ 395469 w 400050"/>
                  <a:gd name="connsiteY6" fmla="*/ 211541 h 495300"/>
                  <a:gd name="connsiteX7" fmla="*/ 393259 w 400050"/>
                  <a:gd name="connsiteY7" fmla="*/ 180546 h 495300"/>
                  <a:gd name="connsiteX8" fmla="*/ 201292 w 400050"/>
                  <a:gd name="connsiteY8" fmla="*/ 7144 h 495300"/>
                  <a:gd name="connsiteX9" fmla="*/ 9334 w 400050"/>
                  <a:gd name="connsiteY9" fmla="*/ 180546 h 495300"/>
                  <a:gd name="connsiteX10" fmla="*/ 7144 w 400050"/>
                  <a:gd name="connsiteY10" fmla="*/ 211541 h 495300"/>
                  <a:gd name="connsiteX11" fmla="*/ 7534 w 400050"/>
                  <a:gd name="connsiteY11" fmla="*/ 224285 h 495300"/>
                  <a:gd name="connsiteX12" fmla="*/ 9334 w 400050"/>
                  <a:gd name="connsiteY12" fmla="*/ 242554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0050" h="495300">
                    <a:moveTo>
                      <a:pt x="9334" y="242554"/>
                    </a:moveTo>
                    <a:cubicBezTo>
                      <a:pt x="9487" y="244392"/>
                      <a:pt x="9630" y="246221"/>
                      <a:pt x="9820" y="248041"/>
                    </a:cubicBezTo>
                    <a:cubicBezTo>
                      <a:pt x="22060" y="386582"/>
                      <a:pt x="103108" y="493624"/>
                      <a:pt x="201292" y="493624"/>
                    </a:cubicBezTo>
                    <a:cubicBezTo>
                      <a:pt x="299495" y="493624"/>
                      <a:pt x="380533" y="386582"/>
                      <a:pt x="392773" y="248041"/>
                    </a:cubicBezTo>
                    <a:cubicBezTo>
                      <a:pt x="392963" y="246221"/>
                      <a:pt x="393106" y="244392"/>
                      <a:pt x="393259" y="242554"/>
                    </a:cubicBezTo>
                    <a:cubicBezTo>
                      <a:pt x="394135" y="236544"/>
                      <a:pt x="394706" y="230457"/>
                      <a:pt x="395059" y="224285"/>
                    </a:cubicBezTo>
                    <a:cubicBezTo>
                      <a:pt x="395278" y="220085"/>
                      <a:pt x="395469" y="215837"/>
                      <a:pt x="395469" y="211541"/>
                    </a:cubicBezTo>
                    <a:cubicBezTo>
                      <a:pt x="395469" y="201025"/>
                      <a:pt x="394726" y="190652"/>
                      <a:pt x="393259" y="180546"/>
                    </a:cubicBezTo>
                    <a:cubicBezTo>
                      <a:pt x="379047" y="82353"/>
                      <a:pt x="298514" y="7144"/>
                      <a:pt x="201292" y="7144"/>
                    </a:cubicBezTo>
                    <a:cubicBezTo>
                      <a:pt x="104070" y="7144"/>
                      <a:pt x="23527" y="82353"/>
                      <a:pt x="9334" y="180546"/>
                    </a:cubicBezTo>
                    <a:cubicBezTo>
                      <a:pt x="7887" y="190652"/>
                      <a:pt x="7144" y="201025"/>
                      <a:pt x="7144" y="211541"/>
                    </a:cubicBezTo>
                    <a:cubicBezTo>
                      <a:pt x="7144" y="215837"/>
                      <a:pt x="7315" y="220075"/>
                      <a:pt x="7534" y="224285"/>
                    </a:cubicBezTo>
                    <a:cubicBezTo>
                      <a:pt x="7887" y="230457"/>
                      <a:pt x="8458" y="236544"/>
                      <a:pt x="9334" y="242554"/>
                    </a:cubicBezTo>
                    <a:close/>
                  </a:path>
                </a:pathLst>
              </a:custGeom>
              <a:solidFill>
                <a:srgbClr val="00E7CF"/>
              </a:solid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154E5F8E-B32A-4B1D-8A67-EDDA3B067A24}"/>
                  </a:ext>
                </a:extLst>
              </p:cNvPr>
              <p:cNvSpPr/>
              <p:nvPr/>
            </p:nvSpPr>
            <p:spPr>
              <a:xfrm>
                <a:off x="6259697" y="3474659"/>
                <a:ext cx="790575" cy="409575"/>
              </a:xfrm>
              <a:custGeom>
                <a:avLst/>
                <a:gdLst>
                  <a:gd name="connsiteX0" fmla="*/ 564471 w 790575"/>
                  <a:gd name="connsiteY0" fmla="*/ 8525 h 409575"/>
                  <a:gd name="connsiteX1" fmla="*/ 563128 w 790575"/>
                  <a:gd name="connsiteY1" fmla="*/ 8353 h 409575"/>
                  <a:gd name="connsiteX2" fmla="*/ 552317 w 790575"/>
                  <a:gd name="connsiteY2" fmla="*/ 7144 h 409575"/>
                  <a:gd name="connsiteX3" fmla="*/ 552183 w 790575"/>
                  <a:gd name="connsiteY3" fmla="*/ 8220 h 409575"/>
                  <a:gd name="connsiteX4" fmla="*/ 551812 w 790575"/>
                  <a:gd name="connsiteY4" fmla="*/ 11401 h 409575"/>
                  <a:gd name="connsiteX5" fmla="*/ 546545 w 790575"/>
                  <a:gd name="connsiteY5" fmla="*/ 28889 h 409575"/>
                  <a:gd name="connsiteX6" fmla="*/ 430644 w 790575"/>
                  <a:gd name="connsiteY6" fmla="*/ 217589 h 409575"/>
                  <a:gd name="connsiteX7" fmla="*/ 423234 w 790575"/>
                  <a:gd name="connsiteY7" fmla="*/ 111366 h 409575"/>
                  <a:gd name="connsiteX8" fmla="*/ 448551 w 790575"/>
                  <a:gd name="connsiteY8" fmla="*/ 86716 h 409575"/>
                  <a:gd name="connsiteX9" fmla="*/ 455266 w 790575"/>
                  <a:gd name="connsiteY9" fmla="*/ 62884 h 409575"/>
                  <a:gd name="connsiteX10" fmla="*/ 401060 w 790575"/>
                  <a:gd name="connsiteY10" fmla="*/ 74771 h 409575"/>
                  <a:gd name="connsiteX11" fmla="*/ 396373 w 790575"/>
                  <a:gd name="connsiteY11" fmla="*/ 74657 h 409575"/>
                  <a:gd name="connsiteX12" fmla="*/ 391687 w 790575"/>
                  <a:gd name="connsiteY12" fmla="*/ 74771 h 409575"/>
                  <a:gd name="connsiteX13" fmla="*/ 337480 w 790575"/>
                  <a:gd name="connsiteY13" fmla="*/ 62884 h 409575"/>
                  <a:gd name="connsiteX14" fmla="*/ 344195 w 790575"/>
                  <a:gd name="connsiteY14" fmla="*/ 86716 h 409575"/>
                  <a:gd name="connsiteX15" fmla="*/ 369522 w 790575"/>
                  <a:gd name="connsiteY15" fmla="*/ 111366 h 409575"/>
                  <a:gd name="connsiteX16" fmla="*/ 362112 w 790575"/>
                  <a:gd name="connsiteY16" fmla="*/ 217589 h 409575"/>
                  <a:gd name="connsiteX17" fmla="*/ 246183 w 790575"/>
                  <a:gd name="connsiteY17" fmla="*/ 28889 h 409575"/>
                  <a:gd name="connsiteX18" fmla="*/ 240916 w 790575"/>
                  <a:gd name="connsiteY18" fmla="*/ 11401 h 409575"/>
                  <a:gd name="connsiteX19" fmla="*/ 240544 w 790575"/>
                  <a:gd name="connsiteY19" fmla="*/ 8220 h 409575"/>
                  <a:gd name="connsiteX20" fmla="*/ 240411 w 790575"/>
                  <a:gd name="connsiteY20" fmla="*/ 7144 h 409575"/>
                  <a:gd name="connsiteX21" fmla="*/ 229619 w 790575"/>
                  <a:gd name="connsiteY21" fmla="*/ 8353 h 409575"/>
                  <a:gd name="connsiteX22" fmla="*/ 228276 w 790575"/>
                  <a:gd name="connsiteY22" fmla="*/ 8525 h 409575"/>
                  <a:gd name="connsiteX23" fmla="*/ 7144 w 790575"/>
                  <a:gd name="connsiteY23" fmla="*/ 262966 h 409575"/>
                  <a:gd name="connsiteX24" fmla="*/ 264081 w 790575"/>
                  <a:gd name="connsiteY24" fmla="*/ 404498 h 409575"/>
                  <a:gd name="connsiteX25" fmla="*/ 396373 w 790575"/>
                  <a:gd name="connsiteY25" fmla="*/ 404498 h 409575"/>
                  <a:gd name="connsiteX26" fmla="*/ 528695 w 790575"/>
                  <a:gd name="connsiteY26" fmla="*/ 404498 h 409575"/>
                  <a:gd name="connsiteX27" fmla="*/ 785593 w 790575"/>
                  <a:gd name="connsiteY27" fmla="*/ 262966 h 409575"/>
                  <a:gd name="connsiteX28" fmla="*/ 564471 w 790575"/>
                  <a:gd name="connsiteY28" fmla="*/ 8525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0575" h="409575">
                    <a:moveTo>
                      <a:pt x="564471" y="8525"/>
                    </a:moveTo>
                    <a:cubicBezTo>
                      <a:pt x="564023" y="8468"/>
                      <a:pt x="563556" y="8449"/>
                      <a:pt x="563128" y="8353"/>
                    </a:cubicBezTo>
                    <a:cubicBezTo>
                      <a:pt x="559537" y="7887"/>
                      <a:pt x="555946" y="7477"/>
                      <a:pt x="552317" y="7144"/>
                    </a:cubicBezTo>
                    <a:cubicBezTo>
                      <a:pt x="552298" y="7496"/>
                      <a:pt x="552183" y="7868"/>
                      <a:pt x="552183" y="8220"/>
                    </a:cubicBezTo>
                    <a:cubicBezTo>
                      <a:pt x="552126" y="9296"/>
                      <a:pt x="551945" y="10325"/>
                      <a:pt x="551812" y="11401"/>
                    </a:cubicBezTo>
                    <a:cubicBezTo>
                      <a:pt x="551164" y="17412"/>
                      <a:pt x="549354" y="23251"/>
                      <a:pt x="546545" y="28889"/>
                    </a:cubicBezTo>
                    <a:cubicBezTo>
                      <a:pt x="527685" y="76400"/>
                      <a:pt x="466582" y="166440"/>
                      <a:pt x="430644" y="217589"/>
                    </a:cubicBezTo>
                    <a:lnTo>
                      <a:pt x="423234" y="111366"/>
                    </a:lnTo>
                    <a:cubicBezTo>
                      <a:pt x="433749" y="105994"/>
                      <a:pt x="442789" y="97060"/>
                      <a:pt x="448551" y="86716"/>
                    </a:cubicBezTo>
                    <a:cubicBezTo>
                      <a:pt x="452733" y="79296"/>
                      <a:pt x="455266" y="71161"/>
                      <a:pt x="455266" y="62884"/>
                    </a:cubicBezTo>
                    <a:cubicBezTo>
                      <a:pt x="455266" y="62884"/>
                      <a:pt x="428444" y="74771"/>
                      <a:pt x="401060" y="74771"/>
                    </a:cubicBezTo>
                    <a:cubicBezTo>
                      <a:pt x="399498" y="74771"/>
                      <a:pt x="397935" y="74752"/>
                      <a:pt x="396373" y="74657"/>
                    </a:cubicBezTo>
                    <a:cubicBezTo>
                      <a:pt x="394811" y="74752"/>
                      <a:pt x="393249" y="74771"/>
                      <a:pt x="391687" y="74771"/>
                    </a:cubicBezTo>
                    <a:cubicBezTo>
                      <a:pt x="364303" y="74771"/>
                      <a:pt x="337480" y="62884"/>
                      <a:pt x="337480" y="62884"/>
                    </a:cubicBezTo>
                    <a:cubicBezTo>
                      <a:pt x="337480" y="71161"/>
                      <a:pt x="340033" y="79296"/>
                      <a:pt x="344195" y="86716"/>
                    </a:cubicBezTo>
                    <a:cubicBezTo>
                      <a:pt x="349977" y="97060"/>
                      <a:pt x="359035" y="105966"/>
                      <a:pt x="369522" y="111366"/>
                    </a:cubicBezTo>
                    <a:lnTo>
                      <a:pt x="362112" y="217589"/>
                    </a:lnTo>
                    <a:cubicBezTo>
                      <a:pt x="326146" y="166449"/>
                      <a:pt x="265071" y="76410"/>
                      <a:pt x="246183" y="28889"/>
                    </a:cubicBezTo>
                    <a:cubicBezTo>
                      <a:pt x="243373" y="23251"/>
                      <a:pt x="241592" y="17412"/>
                      <a:pt x="240916" y="11401"/>
                    </a:cubicBezTo>
                    <a:cubicBezTo>
                      <a:pt x="240782" y="10325"/>
                      <a:pt x="240602" y="9296"/>
                      <a:pt x="240544" y="8220"/>
                    </a:cubicBezTo>
                    <a:cubicBezTo>
                      <a:pt x="240544" y="7868"/>
                      <a:pt x="240430" y="7496"/>
                      <a:pt x="240411" y="7144"/>
                    </a:cubicBezTo>
                    <a:cubicBezTo>
                      <a:pt x="236801" y="7477"/>
                      <a:pt x="233191" y="7887"/>
                      <a:pt x="229619" y="8353"/>
                    </a:cubicBezTo>
                    <a:cubicBezTo>
                      <a:pt x="229172" y="8449"/>
                      <a:pt x="228686" y="8468"/>
                      <a:pt x="228276" y="8525"/>
                    </a:cubicBezTo>
                    <a:cubicBezTo>
                      <a:pt x="103327" y="25918"/>
                      <a:pt x="7144" y="133207"/>
                      <a:pt x="7144" y="262966"/>
                    </a:cubicBezTo>
                    <a:cubicBezTo>
                      <a:pt x="7144" y="404832"/>
                      <a:pt x="122187" y="404498"/>
                      <a:pt x="264081" y="404498"/>
                    </a:cubicBezTo>
                    <a:lnTo>
                      <a:pt x="396373" y="404498"/>
                    </a:lnTo>
                    <a:lnTo>
                      <a:pt x="528695" y="404498"/>
                    </a:lnTo>
                    <a:cubicBezTo>
                      <a:pt x="670570" y="404498"/>
                      <a:pt x="785593" y="404832"/>
                      <a:pt x="785593" y="262966"/>
                    </a:cubicBezTo>
                    <a:cubicBezTo>
                      <a:pt x="785593" y="133207"/>
                      <a:pt x="689439" y="25918"/>
                      <a:pt x="564471" y="8525"/>
                    </a:cubicBezTo>
                    <a:close/>
                  </a:path>
                </a:pathLst>
              </a:custGeom>
              <a:solidFill>
                <a:srgbClr val="00E7CF"/>
              </a:solidFill>
              <a:ln w="9525" cap="flat">
                <a:noFill/>
                <a:prstDash val="solid"/>
                <a:miter/>
              </a:ln>
            </p:spPr>
            <p:txBody>
              <a:bodyPr rtlCol="0" anchor="ctr"/>
              <a:lstStyle/>
              <a:p>
                <a:endParaRPr lang="en-IN"/>
              </a:p>
            </p:txBody>
          </p:sp>
        </p:grpSp>
        <p:sp>
          <p:nvSpPr>
            <p:cNvPr id="32" name="Trapezoid 31">
              <a:extLst>
                <a:ext uri="{FF2B5EF4-FFF2-40B4-BE49-F238E27FC236}">
                  <a16:creationId xmlns:a16="http://schemas.microsoft.com/office/drawing/2014/main" id="{2D7CD996-BE18-4451-884E-68547DC3F144}"/>
                </a:ext>
              </a:extLst>
            </p:cNvPr>
            <p:cNvSpPr/>
            <p:nvPr/>
          </p:nvSpPr>
          <p:spPr>
            <a:xfrm rot="10800000">
              <a:off x="6478274" y="1988820"/>
              <a:ext cx="588006" cy="187960"/>
            </a:xfrm>
            <a:prstGeom prst="trapezoi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32">
              <a:extLst>
                <a:ext uri="{FF2B5EF4-FFF2-40B4-BE49-F238E27FC236}">
                  <a16:creationId xmlns:a16="http://schemas.microsoft.com/office/drawing/2014/main" id="{47044A9C-40EE-429C-9AA8-8C2399989220}"/>
                </a:ext>
              </a:extLst>
            </p:cNvPr>
            <p:cNvGrpSpPr/>
            <p:nvPr/>
          </p:nvGrpSpPr>
          <p:grpSpPr>
            <a:xfrm>
              <a:off x="6547518" y="1851915"/>
              <a:ext cx="79342" cy="151751"/>
              <a:chOff x="7451758" y="1290401"/>
              <a:chExt cx="305402" cy="584119"/>
            </a:xfrm>
          </p:grpSpPr>
          <p:sp>
            <p:nvSpPr>
              <p:cNvPr id="35" name="Oval 34">
                <a:extLst>
                  <a:ext uri="{FF2B5EF4-FFF2-40B4-BE49-F238E27FC236}">
                    <a16:creationId xmlns:a16="http://schemas.microsoft.com/office/drawing/2014/main" id="{D27562E4-216C-41AE-AB23-6AC6D366CDBA}"/>
                  </a:ext>
                </a:extLst>
              </p:cNvPr>
              <p:cNvSpPr/>
              <p:nvPr/>
            </p:nvSpPr>
            <p:spPr>
              <a:xfrm>
                <a:off x="7543800" y="1290401"/>
                <a:ext cx="213360" cy="2133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Freeform: Shape 35">
                <a:extLst>
                  <a:ext uri="{FF2B5EF4-FFF2-40B4-BE49-F238E27FC236}">
                    <a16:creationId xmlns:a16="http://schemas.microsoft.com/office/drawing/2014/main" id="{DFD4AE57-F919-44FF-9485-800E6322561D}"/>
                  </a:ext>
                </a:extLst>
              </p:cNvPr>
              <p:cNvSpPr/>
              <p:nvPr/>
            </p:nvSpPr>
            <p:spPr>
              <a:xfrm>
                <a:off x="7451758" y="1465580"/>
                <a:ext cx="193642" cy="408940"/>
              </a:xfrm>
              <a:custGeom>
                <a:avLst/>
                <a:gdLst>
                  <a:gd name="connsiteX0" fmla="*/ 121920 w 193040"/>
                  <a:gd name="connsiteY0" fmla="*/ 0 h 408940"/>
                  <a:gd name="connsiteX1" fmla="*/ 0 w 193040"/>
                  <a:gd name="connsiteY1" fmla="*/ 401320 h 408940"/>
                  <a:gd name="connsiteX2" fmla="*/ 88900 w 193040"/>
                  <a:gd name="connsiteY2" fmla="*/ 408940 h 408940"/>
                  <a:gd name="connsiteX3" fmla="*/ 193040 w 193040"/>
                  <a:gd name="connsiteY3" fmla="*/ 20320 h 408940"/>
                  <a:gd name="connsiteX4" fmla="*/ 121920 w 193040"/>
                  <a:gd name="connsiteY4" fmla="*/ 0 h 408940"/>
                  <a:gd name="connsiteX0" fmla="*/ 122380 w 193500"/>
                  <a:gd name="connsiteY0" fmla="*/ 0 h 408940"/>
                  <a:gd name="connsiteX1" fmla="*/ 460 w 193500"/>
                  <a:gd name="connsiteY1" fmla="*/ 401320 h 408940"/>
                  <a:gd name="connsiteX2" fmla="*/ 89360 w 193500"/>
                  <a:gd name="connsiteY2" fmla="*/ 408940 h 408940"/>
                  <a:gd name="connsiteX3" fmla="*/ 193500 w 193500"/>
                  <a:gd name="connsiteY3" fmla="*/ 20320 h 408940"/>
                  <a:gd name="connsiteX4" fmla="*/ 122380 w 193500"/>
                  <a:gd name="connsiteY4" fmla="*/ 0 h 408940"/>
                  <a:gd name="connsiteX0" fmla="*/ 122522 w 193642"/>
                  <a:gd name="connsiteY0" fmla="*/ 0 h 408940"/>
                  <a:gd name="connsiteX1" fmla="*/ 602 w 193642"/>
                  <a:gd name="connsiteY1" fmla="*/ 401320 h 408940"/>
                  <a:gd name="connsiteX2" fmla="*/ 89502 w 193642"/>
                  <a:gd name="connsiteY2" fmla="*/ 408940 h 408940"/>
                  <a:gd name="connsiteX3" fmla="*/ 193642 w 193642"/>
                  <a:gd name="connsiteY3" fmla="*/ 20320 h 408940"/>
                  <a:gd name="connsiteX4" fmla="*/ 122522 w 193642"/>
                  <a:gd name="connsiteY4" fmla="*/ 0 h 408940"/>
                  <a:gd name="connsiteX0" fmla="*/ 122522 w 193642"/>
                  <a:gd name="connsiteY0" fmla="*/ 0 h 408940"/>
                  <a:gd name="connsiteX1" fmla="*/ 602 w 193642"/>
                  <a:gd name="connsiteY1" fmla="*/ 401320 h 408940"/>
                  <a:gd name="connsiteX2" fmla="*/ 89502 w 193642"/>
                  <a:gd name="connsiteY2" fmla="*/ 408940 h 408940"/>
                  <a:gd name="connsiteX3" fmla="*/ 193642 w 193642"/>
                  <a:gd name="connsiteY3" fmla="*/ 20320 h 408940"/>
                  <a:gd name="connsiteX4" fmla="*/ 122522 w 193642"/>
                  <a:gd name="connsiteY4" fmla="*/ 0 h 408940"/>
                  <a:gd name="connsiteX0" fmla="*/ 122522 w 193642"/>
                  <a:gd name="connsiteY0" fmla="*/ 0 h 408940"/>
                  <a:gd name="connsiteX1" fmla="*/ 602 w 193642"/>
                  <a:gd name="connsiteY1" fmla="*/ 401320 h 408940"/>
                  <a:gd name="connsiteX2" fmla="*/ 89502 w 193642"/>
                  <a:gd name="connsiteY2" fmla="*/ 408940 h 408940"/>
                  <a:gd name="connsiteX3" fmla="*/ 193642 w 193642"/>
                  <a:gd name="connsiteY3" fmla="*/ 20320 h 408940"/>
                  <a:gd name="connsiteX4" fmla="*/ 122522 w 193642"/>
                  <a:gd name="connsiteY4" fmla="*/ 0 h 408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42" h="408940">
                    <a:moveTo>
                      <a:pt x="122522" y="0"/>
                    </a:moveTo>
                    <a:cubicBezTo>
                      <a:pt x="59022" y="82973"/>
                      <a:pt x="-7018" y="198967"/>
                      <a:pt x="602" y="401320"/>
                    </a:cubicBezTo>
                    <a:lnTo>
                      <a:pt x="89502" y="408940"/>
                    </a:lnTo>
                    <a:cubicBezTo>
                      <a:pt x="75955" y="241300"/>
                      <a:pt x="128449" y="134620"/>
                      <a:pt x="193642" y="20320"/>
                    </a:cubicBezTo>
                    <a:lnTo>
                      <a:pt x="122522"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grpSp>
        <p:nvGrpSpPr>
          <p:cNvPr id="40" name="Group 39">
            <a:extLst>
              <a:ext uri="{FF2B5EF4-FFF2-40B4-BE49-F238E27FC236}">
                <a16:creationId xmlns:a16="http://schemas.microsoft.com/office/drawing/2014/main" id="{D04680E6-D987-4285-A107-818757D172E4}"/>
              </a:ext>
            </a:extLst>
          </p:cNvPr>
          <p:cNvGrpSpPr/>
          <p:nvPr/>
        </p:nvGrpSpPr>
        <p:grpSpPr>
          <a:xfrm>
            <a:off x="631795" y="3606216"/>
            <a:ext cx="394178" cy="525024"/>
            <a:chOff x="2203659" y="2819574"/>
            <a:chExt cx="179394" cy="240325"/>
          </a:xfrm>
        </p:grpSpPr>
        <p:sp>
          <p:nvSpPr>
            <p:cNvPr id="42" name="Freeform: Shape 41">
              <a:extLst>
                <a:ext uri="{FF2B5EF4-FFF2-40B4-BE49-F238E27FC236}">
                  <a16:creationId xmlns:a16="http://schemas.microsoft.com/office/drawing/2014/main" id="{C1C7C42D-8A69-4F33-8019-00DE9DAB32E9}"/>
                </a:ext>
              </a:extLst>
            </p:cNvPr>
            <p:cNvSpPr/>
            <p:nvPr/>
          </p:nvSpPr>
          <p:spPr>
            <a:xfrm>
              <a:off x="2203659" y="2819574"/>
              <a:ext cx="178206" cy="240325"/>
            </a:xfrm>
            <a:custGeom>
              <a:avLst/>
              <a:gdLst>
                <a:gd name="connsiteX0" fmla="*/ 13688 w 199099"/>
                <a:gd name="connsiteY0" fmla="*/ 13688 h 278739"/>
                <a:gd name="connsiteX1" fmla="*/ 13688 w 199099"/>
                <a:gd name="connsiteY1" fmla="*/ 265881 h 278739"/>
                <a:gd name="connsiteX2" fmla="*/ 195532 w 199099"/>
                <a:gd name="connsiteY2" fmla="*/ 265881 h 278739"/>
                <a:gd name="connsiteX3" fmla="*/ 195532 w 199099"/>
                <a:gd name="connsiteY3" fmla="*/ 93328 h 278739"/>
                <a:gd name="connsiteX4" fmla="*/ 119875 w 199099"/>
                <a:gd name="connsiteY4" fmla="*/ 93328 h 278739"/>
                <a:gd name="connsiteX5" fmla="*/ 119875 w 199099"/>
                <a:gd name="connsiteY5" fmla="*/ 13688 h 278739"/>
                <a:gd name="connsiteX6" fmla="*/ 13688 w 199099"/>
                <a:gd name="connsiteY6" fmla="*/ 13688 h 278739"/>
                <a:gd name="connsiteX7" fmla="*/ 13688 w 199099"/>
                <a:gd name="connsiteY7" fmla="*/ 13688 h 27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99" h="278739">
                  <a:moveTo>
                    <a:pt x="13688" y="13688"/>
                  </a:moveTo>
                  <a:lnTo>
                    <a:pt x="13688" y="265881"/>
                  </a:lnTo>
                  <a:lnTo>
                    <a:pt x="195532" y="265881"/>
                  </a:lnTo>
                  <a:lnTo>
                    <a:pt x="195532" y="93328"/>
                  </a:lnTo>
                  <a:lnTo>
                    <a:pt x="119875" y="93328"/>
                  </a:lnTo>
                  <a:lnTo>
                    <a:pt x="119875" y="13688"/>
                  </a:lnTo>
                  <a:lnTo>
                    <a:pt x="13688" y="13688"/>
                  </a:lnTo>
                  <a:lnTo>
                    <a:pt x="13688" y="13688"/>
                  </a:lnTo>
                  <a:close/>
                </a:path>
              </a:pathLst>
            </a:custGeom>
            <a:solidFill>
              <a:schemeClr val="bg1"/>
            </a:solidFill>
            <a:ln w="13097"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F251F7B0-3B93-4789-94B7-A98BCEDBB668}"/>
                </a:ext>
              </a:extLst>
            </p:cNvPr>
            <p:cNvSpPr/>
            <p:nvPr/>
          </p:nvSpPr>
          <p:spPr>
            <a:xfrm>
              <a:off x="2311771" y="2819574"/>
              <a:ext cx="71282" cy="68664"/>
            </a:xfrm>
            <a:custGeom>
              <a:avLst/>
              <a:gdLst>
                <a:gd name="connsiteX0" fmla="*/ 13688 w 79639"/>
                <a:gd name="connsiteY0" fmla="*/ 74745 h 79639"/>
                <a:gd name="connsiteX1" fmla="*/ 74745 w 79639"/>
                <a:gd name="connsiteY1" fmla="*/ 74745 h 79639"/>
                <a:gd name="connsiteX2" fmla="*/ 13688 w 79639"/>
                <a:gd name="connsiteY2" fmla="*/ 13688 h 79639"/>
                <a:gd name="connsiteX3" fmla="*/ 13688 w 79639"/>
                <a:gd name="connsiteY3" fmla="*/ 74745 h 79639"/>
                <a:gd name="connsiteX4" fmla="*/ 13688 w 79639"/>
                <a:gd name="connsiteY4" fmla="*/ 74745 h 7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639" h="79639">
                  <a:moveTo>
                    <a:pt x="13688" y="74745"/>
                  </a:moveTo>
                  <a:lnTo>
                    <a:pt x="74745" y="74745"/>
                  </a:lnTo>
                  <a:lnTo>
                    <a:pt x="13688" y="13688"/>
                  </a:lnTo>
                  <a:lnTo>
                    <a:pt x="13688" y="74745"/>
                  </a:lnTo>
                  <a:lnTo>
                    <a:pt x="13688" y="74745"/>
                  </a:lnTo>
                  <a:close/>
                </a:path>
              </a:pathLst>
            </a:custGeom>
            <a:solidFill>
              <a:schemeClr val="bg1"/>
            </a:solidFill>
            <a:ln w="13097" cap="flat">
              <a:no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B7DFB83F-5B07-4608-9106-F424903D74FB}"/>
                </a:ext>
              </a:extLst>
            </p:cNvPr>
            <p:cNvSpPr/>
            <p:nvPr/>
          </p:nvSpPr>
          <p:spPr>
            <a:xfrm>
              <a:off x="2273857" y="290455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D58CB57-3BCF-4BDA-A739-5ED71B62F840}"/>
                </a:ext>
              </a:extLst>
            </p:cNvPr>
            <p:cNvSpPr/>
            <p:nvPr/>
          </p:nvSpPr>
          <p:spPr>
            <a:xfrm>
              <a:off x="2273857" y="293973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00E7CF"/>
            </a:solidFill>
            <a:ln w="740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46C05EF-3E48-452D-B645-C3A162D25B9F}"/>
                </a:ext>
              </a:extLst>
            </p:cNvPr>
            <p:cNvSpPr/>
            <p:nvPr/>
          </p:nvSpPr>
          <p:spPr>
            <a:xfrm>
              <a:off x="2273857" y="2974282"/>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9CEADC2-DBF1-446B-8137-200962F22EFD}"/>
                </a:ext>
              </a:extLst>
            </p:cNvPr>
            <p:cNvSpPr/>
            <p:nvPr/>
          </p:nvSpPr>
          <p:spPr>
            <a:xfrm>
              <a:off x="2273857" y="3008827"/>
              <a:ext cx="89561" cy="19191"/>
            </a:xfrm>
            <a:custGeom>
              <a:avLst/>
              <a:gdLst>
                <a:gd name="connsiteX0" fmla="*/ 4424 w 106186"/>
                <a:gd name="connsiteY0" fmla="*/ 4424 h 22754"/>
                <a:gd name="connsiteX1" fmla="*/ 105301 w 106186"/>
                <a:gd name="connsiteY1" fmla="*/ 4424 h 22754"/>
                <a:gd name="connsiteX2" fmla="*/ 105301 w 106186"/>
                <a:gd name="connsiteY2" fmla="*/ 21869 h 22754"/>
                <a:gd name="connsiteX3" fmla="*/ 4424 w 106186"/>
                <a:gd name="connsiteY3" fmla="*/ 21869 h 22754"/>
              </a:gdLst>
              <a:ahLst/>
              <a:cxnLst>
                <a:cxn ang="0">
                  <a:pos x="connsiteX0" y="connsiteY0"/>
                </a:cxn>
                <a:cxn ang="0">
                  <a:pos x="connsiteX1" y="connsiteY1"/>
                </a:cxn>
                <a:cxn ang="0">
                  <a:pos x="connsiteX2" y="connsiteY2"/>
                </a:cxn>
                <a:cxn ang="0">
                  <a:pos x="connsiteX3" y="connsiteY3"/>
                </a:cxn>
              </a:cxnLst>
              <a:rect l="l" t="t" r="r" b="b"/>
              <a:pathLst>
                <a:path w="106186" h="22754">
                  <a:moveTo>
                    <a:pt x="4424" y="4424"/>
                  </a:moveTo>
                  <a:lnTo>
                    <a:pt x="105301" y="4424"/>
                  </a:lnTo>
                  <a:lnTo>
                    <a:pt x="105301" y="21869"/>
                  </a:lnTo>
                  <a:lnTo>
                    <a:pt x="4424" y="21869"/>
                  </a:lnTo>
                  <a:close/>
                </a:path>
              </a:pathLst>
            </a:custGeom>
            <a:solidFill>
              <a:srgbClr val="75757A"/>
            </a:solidFill>
            <a:ln w="740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67CCD45-B8EB-4218-B46A-40E78728BA82}"/>
                </a:ext>
              </a:extLst>
            </p:cNvPr>
            <p:cNvSpPr/>
            <p:nvPr/>
          </p:nvSpPr>
          <p:spPr>
            <a:xfrm>
              <a:off x="2221614" y="2898368"/>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00E7CF"/>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B7F82B1-8E7E-4619-BA7F-248D51091B9B}"/>
                </a:ext>
              </a:extLst>
            </p:cNvPr>
            <p:cNvSpPr/>
            <p:nvPr/>
          </p:nvSpPr>
          <p:spPr>
            <a:xfrm>
              <a:off x="2221614" y="2932274"/>
              <a:ext cx="44780" cy="38383"/>
            </a:xfrm>
            <a:custGeom>
              <a:avLst/>
              <a:gdLst>
                <a:gd name="connsiteX0" fmla="*/ 22375 w 53093"/>
                <a:gd name="connsiteY0" fmla="*/ 39820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20100"/>
                  </a:lnTo>
                  <a:lnTo>
                    <a:pt x="14032" y="12515"/>
                  </a:lnTo>
                  <a:lnTo>
                    <a:pt x="23892" y="23892"/>
                  </a:lnTo>
                  <a:lnTo>
                    <a:pt x="43612" y="5689"/>
                  </a:lnTo>
                  <a:lnTo>
                    <a:pt x="51197" y="14032"/>
                  </a:lnTo>
                  <a:close/>
                </a:path>
              </a:pathLst>
            </a:custGeom>
            <a:solidFill>
              <a:srgbClr val="00E7CF"/>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77EE64E-88A4-4D8C-AB11-7BA51895E456}"/>
                </a:ext>
              </a:extLst>
            </p:cNvPr>
            <p:cNvSpPr/>
            <p:nvPr/>
          </p:nvSpPr>
          <p:spPr>
            <a:xfrm>
              <a:off x="2221614" y="2966819"/>
              <a:ext cx="44780" cy="38383"/>
            </a:xfrm>
            <a:custGeom>
              <a:avLst/>
              <a:gdLst>
                <a:gd name="connsiteX0" fmla="*/ 22375 w 53093"/>
                <a:gd name="connsiteY0" fmla="*/ 39820 h 45508"/>
                <a:gd name="connsiteX1" fmla="*/ 5689 w 53093"/>
                <a:gd name="connsiteY1" fmla="*/ 19341 h 45508"/>
                <a:gd name="connsiteX2" fmla="*/ 14032 w 53093"/>
                <a:gd name="connsiteY2" fmla="*/ 12515 h 45508"/>
                <a:gd name="connsiteX3" fmla="*/ 23892 w 53093"/>
                <a:gd name="connsiteY3" fmla="*/ 23133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39820"/>
                  </a:moveTo>
                  <a:lnTo>
                    <a:pt x="5689" y="19341"/>
                  </a:lnTo>
                  <a:lnTo>
                    <a:pt x="14032" y="12515"/>
                  </a:lnTo>
                  <a:lnTo>
                    <a:pt x="23892" y="23133"/>
                  </a:lnTo>
                  <a:lnTo>
                    <a:pt x="43612" y="5689"/>
                  </a:lnTo>
                  <a:lnTo>
                    <a:pt x="51197" y="14032"/>
                  </a:lnTo>
                  <a:close/>
                </a:path>
              </a:pathLst>
            </a:custGeom>
            <a:solidFill>
              <a:srgbClr val="75757A"/>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6A2927-7D4B-42F6-A571-71284056BFDC}"/>
                </a:ext>
              </a:extLst>
            </p:cNvPr>
            <p:cNvSpPr/>
            <p:nvPr/>
          </p:nvSpPr>
          <p:spPr>
            <a:xfrm>
              <a:off x="2221614" y="3000724"/>
              <a:ext cx="44780" cy="38383"/>
            </a:xfrm>
            <a:custGeom>
              <a:avLst/>
              <a:gdLst>
                <a:gd name="connsiteX0" fmla="*/ 22375 w 53093"/>
                <a:gd name="connsiteY0" fmla="*/ 40578 h 45508"/>
                <a:gd name="connsiteX1" fmla="*/ 5689 w 53093"/>
                <a:gd name="connsiteY1" fmla="*/ 20100 h 45508"/>
                <a:gd name="connsiteX2" fmla="*/ 14032 w 53093"/>
                <a:gd name="connsiteY2" fmla="*/ 12515 h 45508"/>
                <a:gd name="connsiteX3" fmla="*/ 23892 w 53093"/>
                <a:gd name="connsiteY3" fmla="*/ 23892 h 45508"/>
                <a:gd name="connsiteX4" fmla="*/ 43612 w 53093"/>
                <a:gd name="connsiteY4" fmla="*/ 5689 h 45508"/>
                <a:gd name="connsiteX5" fmla="*/ 51197 w 53093"/>
                <a:gd name="connsiteY5" fmla="*/ 14032 h 45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093" h="45508">
                  <a:moveTo>
                    <a:pt x="22375" y="40578"/>
                  </a:moveTo>
                  <a:lnTo>
                    <a:pt x="5689" y="20100"/>
                  </a:lnTo>
                  <a:lnTo>
                    <a:pt x="14032" y="12515"/>
                  </a:lnTo>
                  <a:lnTo>
                    <a:pt x="23892" y="23892"/>
                  </a:lnTo>
                  <a:lnTo>
                    <a:pt x="43612" y="5689"/>
                  </a:lnTo>
                  <a:lnTo>
                    <a:pt x="51197" y="14032"/>
                  </a:lnTo>
                  <a:close/>
                </a:path>
              </a:pathLst>
            </a:custGeom>
            <a:solidFill>
              <a:srgbClr val="75757A"/>
            </a:solidFill>
            <a:ln w="9525" cap="flat">
              <a:noFill/>
              <a:prstDash val="solid"/>
              <a:miter/>
            </a:ln>
          </p:spPr>
          <p:txBody>
            <a:bodyPr rtlCol="0" anchor="ctr"/>
            <a:lstStyle/>
            <a:p>
              <a:endParaRPr lang="en-US"/>
            </a:p>
          </p:txBody>
        </p:sp>
      </p:grpSp>
      <p:grpSp>
        <p:nvGrpSpPr>
          <p:cNvPr id="9" name="Group 8">
            <a:extLst>
              <a:ext uri="{FF2B5EF4-FFF2-40B4-BE49-F238E27FC236}">
                <a16:creationId xmlns:a16="http://schemas.microsoft.com/office/drawing/2014/main" id="{5312FC7C-D09B-4CD7-8F9E-0E506D23BC01}"/>
              </a:ext>
            </a:extLst>
          </p:cNvPr>
          <p:cNvGrpSpPr/>
          <p:nvPr/>
        </p:nvGrpSpPr>
        <p:grpSpPr>
          <a:xfrm>
            <a:off x="587327" y="5320120"/>
            <a:ext cx="511357" cy="379660"/>
            <a:chOff x="7124388" y="5523086"/>
            <a:chExt cx="758785" cy="563364"/>
          </a:xfrm>
        </p:grpSpPr>
        <p:sp>
          <p:nvSpPr>
            <p:cNvPr id="8" name="Rectangle: Top Corners Rounded 7">
              <a:extLst>
                <a:ext uri="{FF2B5EF4-FFF2-40B4-BE49-F238E27FC236}">
                  <a16:creationId xmlns:a16="http://schemas.microsoft.com/office/drawing/2014/main" id="{512FA29F-85E0-4B70-B00D-7A1699B3BD4C}"/>
                </a:ext>
              </a:extLst>
            </p:cNvPr>
            <p:cNvSpPr/>
            <p:nvPr/>
          </p:nvSpPr>
          <p:spPr bwMode="auto">
            <a:xfrm rot="7837075">
              <a:off x="7648604" y="5851881"/>
              <a:ext cx="115967" cy="353171"/>
            </a:xfrm>
            <a:prstGeom prst="round2SameRect">
              <a:avLst>
                <a:gd name="adj1" fmla="val 4394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Circle: Hollow 6">
              <a:extLst>
                <a:ext uri="{FF2B5EF4-FFF2-40B4-BE49-F238E27FC236}">
                  <a16:creationId xmlns:a16="http://schemas.microsoft.com/office/drawing/2014/main" id="{75A12AEC-218C-4877-9BEA-2FDFB73C435F}"/>
                </a:ext>
              </a:extLst>
            </p:cNvPr>
            <p:cNvSpPr/>
            <p:nvPr/>
          </p:nvSpPr>
          <p:spPr bwMode="auto">
            <a:xfrm>
              <a:off x="7124388" y="5523086"/>
              <a:ext cx="541634" cy="541634"/>
            </a:xfrm>
            <a:prstGeom prst="donut">
              <a:avLst>
                <a:gd name="adj" fmla="val 15013"/>
              </a:avLst>
            </a:prstGeom>
            <a:solidFill>
              <a:srgbClr val="00E7C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16F49B36-6653-4285-8743-F85D6397A652}"/>
              </a:ext>
            </a:extLst>
          </p:cNvPr>
          <p:cNvPicPr>
            <a:picLocks noChangeAspect="1"/>
          </p:cNvPicPr>
          <p:nvPr/>
        </p:nvPicPr>
        <p:blipFill>
          <a:blip r:embed="rId3"/>
          <a:stretch>
            <a:fillRect/>
          </a:stretch>
        </p:blipFill>
        <p:spPr>
          <a:xfrm>
            <a:off x="6991409" y="2490899"/>
            <a:ext cx="4933671" cy="2380640"/>
          </a:xfrm>
          <a:prstGeom prst="rect">
            <a:avLst/>
          </a:prstGeom>
        </p:spPr>
      </p:pic>
    </p:spTree>
    <p:extLst>
      <p:ext uri="{BB962C8B-B14F-4D97-AF65-F5344CB8AC3E}">
        <p14:creationId xmlns:p14="http://schemas.microsoft.com/office/powerpoint/2010/main" val="1474915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9">
            <a:extLst>
              <a:ext uri="{FF2B5EF4-FFF2-40B4-BE49-F238E27FC236}">
                <a16:creationId xmlns:a16="http://schemas.microsoft.com/office/drawing/2014/main" id="{B31EB26B-D203-4247-8942-5EEEE34F697D}"/>
              </a:ext>
            </a:extLst>
          </p:cNvPr>
          <p:cNvSpPr/>
          <p:nvPr/>
        </p:nvSpPr>
        <p:spPr bwMode="auto">
          <a:xfrm>
            <a:off x="1356153" y="1336205"/>
            <a:ext cx="1638465" cy="1638465"/>
          </a:xfrm>
          <a:prstGeom prst="ellipse">
            <a:avLst/>
          </a:prstGeom>
          <a:solidFill>
            <a:schemeClr val="tx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4" tIns="143371" rIns="179214" bIns="143371" numCol="1" spcCol="0" rtlCol="0" fromWordArt="0" anchor="t" anchorCtr="0" forceAA="0" compatLnSpc="1">
            <a:prstTxWarp prst="textNoShape">
              <a:avLst/>
            </a:prstTxWarp>
            <a:noAutofit/>
          </a:bodyPr>
          <a:lstStyle/>
          <a:p>
            <a:pPr algn="ctr" defTabSz="913744" fontAlgn="base">
              <a:lnSpc>
                <a:spcPct val="90000"/>
              </a:lnSpc>
              <a:spcBef>
                <a:spcPct val="0"/>
              </a:spcBef>
              <a:spcAft>
                <a:spcPct val="0"/>
              </a:spcAft>
            </a:pPr>
            <a:endParaRPr lang="en-US" sz="2353">
              <a:solidFill>
                <a:srgbClr val="FF0000"/>
              </a:solidFill>
              <a:latin typeface="Segoe UI"/>
              <a:cs typeface="Segoe UI" pitchFamily="34" charset="0"/>
            </a:endParaRPr>
          </a:p>
        </p:txBody>
      </p:sp>
      <p:sp>
        <p:nvSpPr>
          <p:cNvPr id="2" name="Title 1">
            <a:extLst>
              <a:ext uri="{FF2B5EF4-FFF2-40B4-BE49-F238E27FC236}">
                <a16:creationId xmlns:a16="http://schemas.microsoft.com/office/drawing/2014/main" id="{2C9643F9-A233-4FF1-B69B-4F4560601FDC}"/>
              </a:ext>
            </a:extLst>
          </p:cNvPr>
          <p:cNvSpPr>
            <a:spLocks noGrp="1"/>
          </p:cNvSpPr>
          <p:nvPr>
            <p:ph type="title"/>
          </p:nvPr>
        </p:nvSpPr>
        <p:spPr/>
        <p:txBody>
          <a:bodyPr/>
          <a:lstStyle/>
          <a:p>
            <a:r>
              <a:rPr lang="en-US"/>
              <a:t>The key to your success</a:t>
            </a:r>
          </a:p>
        </p:txBody>
      </p:sp>
      <p:sp>
        <p:nvSpPr>
          <p:cNvPr id="21" name="TextBox 20">
            <a:extLst>
              <a:ext uri="{FF2B5EF4-FFF2-40B4-BE49-F238E27FC236}">
                <a16:creationId xmlns:a16="http://schemas.microsoft.com/office/drawing/2014/main" id="{9089B8BF-63C0-4C63-A87B-658C8D151820}"/>
              </a:ext>
            </a:extLst>
          </p:cNvPr>
          <p:cNvSpPr txBox="1"/>
          <p:nvPr/>
        </p:nvSpPr>
        <p:spPr>
          <a:xfrm>
            <a:off x="423312" y="3282507"/>
            <a:ext cx="3534680" cy="2643223"/>
          </a:xfrm>
          <a:prstGeom prst="rect">
            <a:avLst/>
          </a:prstGeom>
        </p:spPr>
        <p:txBody>
          <a:bodyPr vert="horz" wrap="square" lIns="89630" tIns="89630" rIns="89630" bIns="89630" rtlCol="0" anchor="t" anchorCtr="0">
            <a:spAutoFit/>
          </a:bodyPr>
          <a:lstStyle/>
          <a:p>
            <a:pPr algn="ctr" defTabSz="896036">
              <a:spcAft>
                <a:spcPts val="1175"/>
              </a:spcAft>
              <a:defRPr/>
            </a:pPr>
            <a:r>
              <a:rPr lang="en-US" sz="2400" dirty="0">
                <a:solidFill>
                  <a:schemeClr val="tx2"/>
                </a:solidFill>
                <a:latin typeface="+mj-lt"/>
              </a:rPr>
              <a:t>Workshops</a:t>
            </a:r>
          </a:p>
          <a:p>
            <a:pPr algn="ctr" defTabSz="896036">
              <a:spcAft>
                <a:spcPts val="1175"/>
              </a:spcAft>
              <a:defRPr/>
            </a:pPr>
            <a:r>
              <a:rPr lang="en-US" dirty="0"/>
              <a:t>Workshops are interactive, outcome-based and involve assessments using checkpoints. Customers and partners can provide input prior to the workshop to be able to deliver a tailored session.</a:t>
            </a:r>
          </a:p>
        </p:txBody>
      </p:sp>
      <p:sp>
        <p:nvSpPr>
          <p:cNvPr id="22" name="TextBox 21">
            <a:extLst>
              <a:ext uri="{FF2B5EF4-FFF2-40B4-BE49-F238E27FC236}">
                <a16:creationId xmlns:a16="http://schemas.microsoft.com/office/drawing/2014/main" id="{CBD24F81-CA6B-45CC-BE17-8E1B22C0704B}"/>
              </a:ext>
            </a:extLst>
          </p:cNvPr>
          <p:cNvSpPr txBox="1"/>
          <p:nvPr/>
        </p:nvSpPr>
        <p:spPr>
          <a:xfrm>
            <a:off x="4327105" y="3282507"/>
            <a:ext cx="3534680" cy="2920222"/>
          </a:xfrm>
          <a:prstGeom prst="rect">
            <a:avLst/>
          </a:prstGeom>
        </p:spPr>
        <p:txBody>
          <a:bodyPr vert="horz" wrap="square" lIns="89630" tIns="89630" rIns="89630" bIns="89630" rtlCol="0" anchor="t" anchorCtr="0">
            <a:spAutoFit/>
          </a:bodyPr>
          <a:lstStyle/>
          <a:p>
            <a:pPr algn="ctr" defTabSz="896036">
              <a:spcAft>
                <a:spcPts val="1175"/>
              </a:spcAft>
              <a:defRPr/>
            </a:pPr>
            <a:r>
              <a:rPr lang="en-US" sz="2400" dirty="0">
                <a:solidFill>
                  <a:schemeClr val="tx2"/>
                </a:solidFill>
                <a:latin typeface="+mj-lt"/>
              </a:rPr>
              <a:t>Workshop follow-ups</a:t>
            </a:r>
          </a:p>
          <a:p>
            <a:pPr algn="ctr" defTabSz="896036">
              <a:spcAft>
                <a:spcPts val="1175"/>
              </a:spcAft>
              <a:defRPr/>
            </a:pPr>
            <a:r>
              <a:rPr lang="en-US" dirty="0"/>
              <a:t>These follow-ups allow customer and Customer Advisory Team SA to provide update on the action items from the workshops and provide opportunity to get technical clarifications and discuss any deployment roadblocks.</a:t>
            </a:r>
            <a:endParaRPr lang="en-US" dirty="0">
              <a:cs typeface="Segoe UI"/>
            </a:endParaRPr>
          </a:p>
        </p:txBody>
      </p:sp>
      <p:sp>
        <p:nvSpPr>
          <p:cNvPr id="23" name="TextBox 22">
            <a:extLst>
              <a:ext uri="{FF2B5EF4-FFF2-40B4-BE49-F238E27FC236}">
                <a16:creationId xmlns:a16="http://schemas.microsoft.com/office/drawing/2014/main" id="{1F98A4A8-EB45-43E9-BCE6-85E169A84A88}"/>
              </a:ext>
            </a:extLst>
          </p:cNvPr>
          <p:cNvSpPr txBox="1"/>
          <p:nvPr/>
        </p:nvSpPr>
        <p:spPr>
          <a:xfrm>
            <a:off x="8230897" y="3292132"/>
            <a:ext cx="3534680" cy="2920222"/>
          </a:xfrm>
          <a:prstGeom prst="rect">
            <a:avLst/>
          </a:prstGeom>
        </p:spPr>
        <p:txBody>
          <a:bodyPr vert="horz" wrap="square" lIns="89630" tIns="89630" rIns="89630" bIns="89630" rtlCol="0" anchor="t" anchorCtr="0">
            <a:spAutoFit/>
          </a:bodyPr>
          <a:lstStyle/>
          <a:p>
            <a:pPr algn="ctr" defTabSz="896036">
              <a:spcAft>
                <a:spcPts val="1175"/>
              </a:spcAft>
              <a:defRPr/>
            </a:pPr>
            <a:r>
              <a:rPr lang="en-US" sz="2400">
                <a:solidFill>
                  <a:schemeClr val="tx2"/>
                </a:solidFill>
                <a:latin typeface="+mj-lt"/>
              </a:rPr>
              <a:t>Technical talks</a:t>
            </a:r>
          </a:p>
          <a:p>
            <a:pPr algn="ctr" defTabSz="896036">
              <a:spcAft>
                <a:spcPts val="1175"/>
              </a:spcAft>
              <a:defRPr/>
            </a:pPr>
            <a:r>
              <a:rPr lang="en-US"/>
              <a:t>Technical talks are focused on providing technical depth and best practices to empower their team with more knowledge specific to the subject areas. These recorded talks often provide overviews of available tooling and/or content. </a:t>
            </a:r>
          </a:p>
        </p:txBody>
      </p:sp>
      <p:cxnSp>
        <p:nvCxnSpPr>
          <p:cNvPr id="26" name="Straight Connector 25">
            <a:extLst>
              <a:ext uri="{FF2B5EF4-FFF2-40B4-BE49-F238E27FC236}">
                <a16:creationId xmlns:a16="http://schemas.microsoft.com/office/drawing/2014/main" id="{13A4FD6C-F36E-4A32-A622-75B4512E61BB}"/>
              </a:ext>
            </a:extLst>
          </p:cNvPr>
          <p:cNvCxnSpPr/>
          <p:nvPr/>
        </p:nvCxnSpPr>
        <p:spPr>
          <a:xfrm>
            <a:off x="4142549" y="3871933"/>
            <a:ext cx="0" cy="2148742"/>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568549-1F5B-4125-9321-E1E7A9A6EEE6}"/>
              </a:ext>
            </a:extLst>
          </p:cNvPr>
          <p:cNvCxnSpPr/>
          <p:nvPr/>
        </p:nvCxnSpPr>
        <p:spPr>
          <a:xfrm>
            <a:off x="8046342" y="3871933"/>
            <a:ext cx="0" cy="2148742"/>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9">
            <a:extLst>
              <a:ext uri="{FF2B5EF4-FFF2-40B4-BE49-F238E27FC236}">
                <a16:creationId xmlns:a16="http://schemas.microsoft.com/office/drawing/2014/main" id="{9B6DDDF2-1BC0-4A12-8F92-DED049B49677}"/>
              </a:ext>
            </a:extLst>
          </p:cNvPr>
          <p:cNvSpPr/>
          <p:nvPr/>
        </p:nvSpPr>
        <p:spPr bwMode="auto">
          <a:xfrm>
            <a:off x="5275212" y="1354588"/>
            <a:ext cx="1638465" cy="1638465"/>
          </a:xfrm>
          <a:prstGeom prst="ellipse">
            <a:avLst/>
          </a:prstGeom>
          <a:solidFill>
            <a:schemeClr val="tx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4" tIns="143371" rIns="179214" bIns="143371" numCol="1" spcCol="0" rtlCol="0" fromWordArt="0" anchor="t" anchorCtr="0" forceAA="0" compatLnSpc="1">
            <a:prstTxWarp prst="textNoShape">
              <a:avLst/>
            </a:prstTxWarp>
            <a:noAutofit/>
          </a:bodyPr>
          <a:lstStyle/>
          <a:p>
            <a:pPr algn="ctr" defTabSz="913744" fontAlgn="base">
              <a:lnSpc>
                <a:spcPct val="90000"/>
              </a:lnSpc>
              <a:spcBef>
                <a:spcPct val="0"/>
              </a:spcBef>
              <a:spcAft>
                <a:spcPct val="0"/>
              </a:spcAft>
            </a:pPr>
            <a:endParaRPr lang="en-US" sz="2353" err="1">
              <a:solidFill>
                <a:srgbClr val="FF0000"/>
              </a:solidFill>
              <a:latin typeface="Segoe UI"/>
              <a:cs typeface="Segoe UI" pitchFamily="34" charset="0"/>
            </a:endParaRPr>
          </a:p>
        </p:txBody>
      </p:sp>
      <p:sp>
        <p:nvSpPr>
          <p:cNvPr id="10" name="Oval 9">
            <a:extLst>
              <a:ext uri="{FF2B5EF4-FFF2-40B4-BE49-F238E27FC236}">
                <a16:creationId xmlns:a16="http://schemas.microsoft.com/office/drawing/2014/main" id="{AA0D7927-04A8-4B1C-847D-F5763C19FC43}"/>
              </a:ext>
            </a:extLst>
          </p:cNvPr>
          <p:cNvSpPr/>
          <p:nvPr/>
        </p:nvSpPr>
        <p:spPr bwMode="auto">
          <a:xfrm>
            <a:off x="9179005" y="1354588"/>
            <a:ext cx="1638465" cy="1638465"/>
          </a:xfrm>
          <a:prstGeom prst="ellipse">
            <a:avLst/>
          </a:prstGeom>
          <a:solidFill>
            <a:schemeClr val="tx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4" tIns="143371" rIns="179214" bIns="143371" numCol="1" spcCol="0" rtlCol="0" fromWordArt="0" anchor="t" anchorCtr="0" forceAA="0" compatLnSpc="1">
            <a:prstTxWarp prst="textNoShape">
              <a:avLst/>
            </a:prstTxWarp>
            <a:noAutofit/>
          </a:bodyPr>
          <a:lstStyle/>
          <a:p>
            <a:pPr algn="ctr" defTabSz="913744" fontAlgn="base">
              <a:lnSpc>
                <a:spcPct val="90000"/>
              </a:lnSpc>
              <a:spcBef>
                <a:spcPct val="0"/>
              </a:spcBef>
              <a:spcAft>
                <a:spcPct val="0"/>
              </a:spcAft>
            </a:pPr>
            <a:endParaRPr lang="en-US" sz="2353">
              <a:solidFill>
                <a:srgbClr val="FF0000"/>
              </a:solidFill>
              <a:latin typeface="Segoe UI"/>
              <a:cs typeface="Segoe UI" pitchFamily="34" charset="0"/>
            </a:endParaRPr>
          </a:p>
        </p:txBody>
      </p:sp>
      <p:grpSp>
        <p:nvGrpSpPr>
          <p:cNvPr id="18" name="Group 17">
            <a:extLst>
              <a:ext uri="{FF2B5EF4-FFF2-40B4-BE49-F238E27FC236}">
                <a16:creationId xmlns:a16="http://schemas.microsoft.com/office/drawing/2014/main" id="{91439BD8-D942-4032-B3D7-6C168E8BB92A}"/>
              </a:ext>
            </a:extLst>
          </p:cNvPr>
          <p:cNvGrpSpPr/>
          <p:nvPr/>
        </p:nvGrpSpPr>
        <p:grpSpPr>
          <a:xfrm>
            <a:off x="1651795" y="1759038"/>
            <a:ext cx="1077714" cy="829562"/>
            <a:chOff x="896532" y="785004"/>
            <a:chExt cx="684623" cy="526985"/>
          </a:xfrm>
          <a:solidFill>
            <a:srgbClr val="30E5D0"/>
          </a:solidFill>
        </p:grpSpPr>
        <p:sp>
          <p:nvSpPr>
            <p:cNvPr id="19" name="Oval 10">
              <a:extLst>
                <a:ext uri="{FF2B5EF4-FFF2-40B4-BE49-F238E27FC236}">
                  <a16:creationId xmlns:a16="http://schemas.microsoft.com/office/drawing/2014/main" id="{8D6CE93E-17A0-4C09-BA36-BB6265C44846}"/>
                </a:ext>
              </a:extLst>
            </p:cNvPr>
            <p:cNvSpPr>
              <a:spLocks noChangeArrowheads="1"/>
            </p:cNvSpPr>
            <p:nvPr/>
          </p:nvSpPr>
          <p:spPr bwMode="auto">
            <a:xfrm>
              <a:off x="1135916" y="785004"/>
              <a:ext cx="218446" cy="218809"/>
            </a:xfrm>
            <a:prstGeom prst="ellipse">
              <a:avLst/>
            </a:prstGeom>
            <a:grp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sp>
          <p:nvSpPr>
            <p:cNvPr id="20" name="Freeform 11">
              <a:extLst>
                <a:ext uri="{FF2B5EF4-FFF2-40B4-BE49-F238E27FC236}">
                  <a16:creationId xmlns:a16="http://schemas.microsoft.com/office/drawing/2014/main" id="{14ABD25C-C8E4-46C4-A789-0A9051FE5203}"/>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grpSp>
          <p:nvGrpSpPr>
            <p:cNvPr id="24" name="Group 23">
              <a:extLst>
                <a:ext uri="{FF2B5EF4-FFF2-40B4-BE49-F238E27FC236}">
                  <a16:creationId xmlns:a16="http://schemas.microsoft.com/office/drawing/2014/main" id="{11A1853C-C059-4650-8EF5-39F8CA02D985}"/>
                </a:ext>
              </a:extLst>
            </p:cNvPr>
            <p:cNvGrpSpPr/>
            <p:nvPr/>
          </p:nvGrpSpPr>
          <p:grpSpPr>
            <a:xfrm>
              <a:off x="896532" y="873216"/>
              <a:ext cx="201230" cy="369682"/>
              <a:chOff x="851065" y="755975"/>
              <a:chExt cx="287391" cy="527971"/>
            </a:xfrm>
            <a:grpFill/>
          </p:grpSpPr>
          <p:sp>
            <p:nvSpPr>
              <p:cNvPr id="36" name="Oval 6">
                <a:extLst>
                  <a:ext uri="{FF2B5EF4-FFF2-40B4-BE49-F238E27FC236}">
                    <a16:creationId xmlns:a16="http://schemas.microsoft.com/office/drawing/2014/main" id="{4CD02D2F-8DBA-4680-99DA-0D859A5762FB}"/>
                  </a:ext>
                </a:extLst>
              </p:cNvPr>
              <p:cNvSpPr>
                <a:spLocks noChangeArrowheads="1"/>
              </p:cNvSpPr>
              <p:nvPr/>
            </p:nvSpPr>
            <p:spPr bwMode="auto">
              <a:xfrm>
                <a:off x="930895" y="755975"/>
                <a:ext cx="194496" cy="195585"/>
              </a:xfrm>
              <a:prstGeom prst="ellipse">
                <a:avLst/>
              </a:prstGeom>
              <a:solidFill>
                <a:sysClr val="window" lastClr="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sp>
            <p:nvSpPr>
              <p:cNvPr id="37" name="Freeform 7">
                <a:extLst>
                  <a:ext uri="{FF2B5EF4-FFF2-40B4-BE49-F238E27FC236}">
                    <a16:creationId xmlns:a16="http://schemas.microsoft.com/office/drawing/2014/main" id="{46EABBB5-D4B4-4989-8097-CA1686EFC7FA}"/>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ysClr val="window" lastClr="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grpSp>
        <p:grpSp>
          <p:nvGrpSpPr>
            <p:cNvPr id="25" name="Group 24">
              <a:extLst>
                <a:ext uri="{FF2B5EF4-FFF2-40B4-BE49-F238E27FC236}">
                  <a16:creationId xmlns:a16="http://schemas.microsoft.com/office/drawing/2014/main" id="{C7AA5F1E-7EF6-4F2E-BB8A-1CEEFBDAF2D2}"/>
                </a:ext>
              </a:extLst>
            </p:cNvPr>
            <p:cNvGrpSpPr/>
            <p:nvPr/>
          </p:nvGrpSpPr>
          <p:grpSpPr>
            <a:xfrm flipH="1">
              <a:off x="1379925" y="873216"/>
              <a:ext cx="201230" cy="369682"/>
              <a:chOff x="851065" y="755975"/>
              <a:chExt cx="287391" cy="527971"/>
            </a:xfrm>
            <a:grpFill/>
          </p:grpSpPr>
          <p:sp>
            <p:nvSpPr>
              <p:cNvPr id="28" name="Oval 6">
                <a:extLst>
                  <a:ext uri="{FF2B5EF4-FFF2-40B4-BE49-F238E27FC236}">
                    <a16:creationId xmlns:a16="http://schemas.microsoft.com/office/drawing/2014/main" id="{15A953BC-E0BB-4E1E-943F-0F0CEC3EA756}"/>
                  </a:ext>
                </a:extLst>
              </p:cNvPr>
              <p:cNvSpPr>
                <a:spLocks noChangeArrowheads="1"/>
              </p:cNvSpPr>
              <p:nvPr/>
            </p:nvSpPr>
            <p:spPr bwMode="auto">
              <a:xfrm>
                <a:off x="930895" y="755975"/>
                <a:ext cx="194496" cy="195585"/>
              </a:xfrm>
              <a:prstGeom prst="ellipse">
                <a:avLst/>
              </a:prstGeom>
              <a:solidFill>
                <a:sysClr val="window" lastClr="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sp>
            <p:nvSpPr>
              <p:cNvPr id="35" name="Freeform 7">
                <a:extLst>
                  <a:ext uri="{FF2B5EF4-FFF2-40B4-BE49-F238E27FC236}">
                    <a16:creationId xmlns:a16="http://schemas.microsoft.com/office/drawing/2014/main" id="{71CF4715-94B0-4F54-AF73-67227C382471}"/>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ysClr val="window" lastClr="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ndParaRPr>
              </a:p>
            </p:txBody>
          </p:sp>
        </p:grpSp>
      </p:grpSp>
      <p:grpSp>
        <p:nvGrpSpPr>
          <p:cNvPr id="6" name="Group 5">
            <a:extLst>
              <a:ext uri="{FF2B5EF4-FFF2-40B4-BE49-F238E27FC236}">
                <a16:creationId xmlns:a16="http://schemas.microsoft.com/office/drawing/2014/main" id="{611E3D33-5AF1-42D5-91CD-8D7B012AB28C}"/>
              </a:ext>
            </a:extLst>
          </p:cNvPr>
          <p:cNvGrpSpPr/>
          <p:nvPr/>
        </p:nvGrpSpPr>
        <p:grpSpPr>
          <a:xfrm>
            <a:off x="5593794" y="1803985"/>
            <a:ext cx="1001300" cy="860840"/>
            <a:chOff x="7723632" y="115747"/>
            <a:chExt cx="1365504" cy="1173954"/>
          </a:xfrm>
          <a:solidFill>
            <a:srgbClr val="00E7CF"/>
          </a:solidFill>
        </p:grpSpPr>
        <p:sp>
          <p:nvSpPr>
            <p:cNvPr id="3" name="Speech Bubble: Rectangle 2">
              <a:extLst>
                <a:ext uri="{FF2B5EF4-FFF2-40B4-BE49-F238E27FC236}">
                  <a16:creationId xmlns:a16="http://schemas.microsoft.com/office/drawing/2014/main" id="{35456141-D0E9-4CFB-A06E-0D3A603477F3}"/>
                </a:ext>
              </a:extLst>
            </p:cNvPr>
            <p:cNvSpPr/>
            <p:nvPr/>
          </p:nvSpPr>
          <p:spPr bwMode="auto">
            <a:xfrm>
              <a:off x="7723632" y="115747"/>
              <a:ext cx="1038403" cy="721578"/>
            </a:xfrm>
            <a:prstGeom prst="wedgeRectCallout">
              <a:avLst>
                <a:gd name="adj1" fmla="val -39438"/>
                <a:gd name="adj2" fmla="val 8335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F3299AD2-E182-4F2B-A0D7-724A63ACA4F8}"/>
                </a:ext>
              </a:extLst>
            </p:cNvPr>
            <p:cNvSpPr/>
            <p:nvPr/>
          </p:nvSpPr>
          <p:spPr bwMode="auto">
            <a:xfrm>
              <a:off x="8183583" y="281159"/>
              <a:ext cx="905553" cy="1008542"/>
            </a:xfrm>
            <a:custGeom>
              <a:avLst/>
              <a:gdLst>
                <a:gd name="connsiteX0" fmla="*/ 643425 w 905553"/>
                <a:gd name="connsiteY0" fmla="*/ 0 h 1008542"/>
                <a:gd name="connsiteX1" fmla="*/ 754628 w 905553"/>
                <a:gd name="connsiteY1" fmla="*/ 0 h 1008542"/>
                <a:gd name="connsiteX2" fmla="*/ 905553 w 905553"/>
                <a:gd name="connsiteY2" fmla="*/ 0 h 1008542"/>
                <a:gd name="connsiteX3" fmla="*/ 905553 w 905553"/>
                <a:gd name="connsiteY3" fmla="*/ 420921 h 1008542"/>
                <a:gd name="connsiteX4" fmla="*/ 905553 w 905553"/>
                <a:gd name="connsiteY4" fmla="*/ 601315 h 1008542"/>
                <a:gd name="connsiteX5" fmla="*/ 905553 w 905553"/>
                <a:gd name="connsiteY5" fmla="*/ 721578 h 1008542"/>
                <a:gd name="connsiteX6" fmla="*/ 754628 w 905553"/>
                <a:gd name="connsiteY6" fmla="*/ 721578 h 1008542"/>
                <a:gd name="connsiteX7" fmla="*/ 780071 w 905553"/>
                <a:gd name="connsiteY7" fmla="*/ 1008542 h 1008542"/>
                <a:gd name="connsiteX8" fmla="*/ 528239 w 905553"/>
                <a:gd name="connsiteY8" fmla="*/ 721578 h 1008542"/>
                <a:gd name="connsiteX9" fmla="*/ 0 w 905553"/>
                <a:gd name="connsiteY9" fmla="*/ 721578 h 1008542"/>
                <a:gd name="connsiteX10" fmla="*/ 0 w 905553"/>
                <a:gd name="connsiteY10" fmla="*/ 633241 h 1008542"/>
                <a:gd name="connsiteX11" fmla="*/ 643425 w 905553"/>
                <a:gd name="connsiteY11" fmla="*/ 633241 h 100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5553" h="1008542">
                  <a:moveTo>
                    <a:pt x="643425" y="0"/>
                  </a:moveTo>
                  <a:lnTo>
                    <a:pt x="754628" y="0"/>
                  </a:lnTo>
                  <a:lnTo>
                    <a:pt x="905553" y="0"/>
                  </a:lnTo>
                  <a:lnTo>
                    <a:pt x="905553" y="420921"/>
                  </a:lnTo>
                  <a:lnTo>
                    <a:pt x="905553" y="601315"/>
                  </a:lnTo>
                  <a:lnTo>
                    <a:pt x="905553" y="721578"/>
                  </a:lnTo>
                  <a:lnTo>
                    <a:pt x="754628" y="721578"/>
                  </a:lnTo>
                  <a:lnTo>
                    <a:pt x="780071" y="1008542"/>
                  </a:lnTo>
                  <a:lnTo>
                    <a:pt x="528239" y="721578"/>
                  </a:lnTo>
                  <a:lnTo>
                    <a:pt x="0" y="721578"/>
                  </a:lnTo>
                  <a:lnTo>
                    <a:pt x="0" y="633241"/>
                  </a:lnTo>
                  <a:lnTo>
                    <a:pt x="643425" y="6332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D39DA3FB-0052-429B-A56C-9927F2275E28}"/>
              </a:ext>
            </a:extLst>
          </p:cNvPr>
          <p:cNvGrpSpPr/>
          <p:nvPr/>
        </p:nvGrpSpPr>
        <p:grpSpPr>
          <a:xfrm>
            <a:off x="9547510" y="1723094"/>
            <a:ext cx="901454" cy="901452"/>
            <a:chOff x="7670348" y="1550209"/>
            <a:chExt cx="591503" cy="591503"/>
          </a:xfrm>
        </p:grpSpPr>
        <p:sp>
          <p:nvSpPr>
            <p:cNvPr id="62" name="Freeform: Shape 61">
              <a:extLst>
                <a:ext uri="{FF2B5EF4-FFF2-40B4-BE49-F238E27FC236}">
                  <a16:creationId xmlns:a16="http://schemas.microsoft.com/office/drawing/2014/main" id="{A9F0A647-5F51-4A77-85C8-075689DDEA3A}"/>
                </a:ext>
              </a:extLst>
            </p:cNvPr>
            <p:cNvSpPr/>
            <p:nvPr/>
          </p:nvSpPr>
          <p:spPr>
            <a:xfrm>
              <a:off x="7809279" y="1550209"/>
              <a:ext cx="24127" cy="51579"/>
            </a:xfrm>
            <a:custGeom>
              <a:avLst/>
              <a:gdLst>
                <a:gd name="connsiteX0" fmla="*/ 6033 w 24127"/>
                <a:gd name="connsiteY0" fmla="*/ 0 h 51579"/>
                <a:gd name="connsiteX1" fmla="*/ 18093 w 24127"/>
                <a:gd name="connsiteY1" fmla="*/ 0 h 51579"/>
                <a:gd name="connsiteX2" fmla="*/ 24127 w 24127"/>
                <a:gd name="connsiteY2" fmla="*/ 6033 h 51579"/>
                <a:gd name="connsiteX3" fmla="*/ 24127 w 24127"/>
                <a:gd name="connsiteY3" fmla="*/ 45546 h 51579"/>
                <a:gd name="connsiteX4" fmla="*/ 18093 w 24127"/>
                <a:gd name="connsiteY4" fmla="*/ 51579 h 51579"/>
                <a:gd name="connsiteX5" fmla="*/ 6033 w 24127"/>
                <a:gd name="connsiteY5" fmla="*/ 51579 h 51579"/>
                <a:gd name="connsiteX6" fmla="*/ 0 w 24127"/>
                <a:gd name="connsiteY6" fmla="*/ 45546 h 51579"/>
                <a:gd name="connsiteX7" fmla="*/ 0 w 24127"/>
                <a:gd name="connsiteY7" fmla="*/ 6033 h 51579"/>
                <a:gd name="connsiteX8" fmla="*/ 6033 w 24127"/>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7" h="51579">
                  <a:moveTo>
                    <a:pt x="6033" y="0"/>
                  </a:moveTo>
                  <a:lnTo>
                    <a:pt x="18093" y="0"/>
                  </a:lnTo>
                  <a:cubicBezTo>
                    <a:pt x="21425" y="0"/>
                    <a:pt x="24127" y="2701"/>
                    <a:pt x="24127" y="6033"/>
                  </a:cubicBezTo>
                  <a:lnTo>
                    <a:pt x="24127" y="45546"/>
                  </a:lnTo>
                  <a:cubicBezTo>
                    <a:pt x="24127" y="48878"/>
                    <a:pt x="21425" y="51579"/>
                    <a:pt x="18093" y="51579"/>
                  </a:cubicBezTo>
                  <a:lnTo>
                    <a:pt x="6033" y="51579"/>
                  </a:lnTo>
                  <a:cubicBezTo>
                    <a:pt x="2701" y="51579"/>
                    <a:pt x="0" y="48878"/>
                    <a:pt x="0" y="45546"/>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E24EA27F-09E7-4754-AB8B-95A44637FB10}"/>
                </a:ext>
              </a:extLst>
            </p:cNvPr>
            <p:cNvSpPr/>
            <p:nvPr/>
          </p:nvSpPr>
          <p:spPr>
            <a:xfrm>
              <a:off x="7881659" y="1550209"/>
              <a:ext cx="24127" cy="51579"/>
            </a:xfrm>
            <a:custGeom>
              <a:avLst/>
              <a:gdLst>
                <a:gd name="connsiteX0" fmla="*/ 6033 w 24127"/>
                <a:gd name="connsiteY0" fmla="*/ 0 h 51579"/>
                <a:gd name="connsiteX1" fmla="*/ 18093 w 24127"/>
                <a:gd name="connsiteY1" fmla="*/ 0 h 51579"/>
                <a:gd name="connsiteX2" fmla="*/ 24127 w 24127"/>
                <a:gd name="connsiteY2" fmla="*/ 6033 h 51579"/>
                <a:gd name="connsiteX3" fmla="*/ 24127 w 24127"/>
                <a:gd name="connsiteY3" fmla="*/ 45546 h 51579"/>
                <a:gd name="connsiteX4" fmla="*/ 18093 w 24127"/>
                <a:gd name="connsiteY4" fmla="*/ 51579 h 51579"/>
                <a:gd name="connsiteX5" fmla="*/ 6033 w 24127"/>
                <a:gd name="connsiteY5" fmla="*/ 51579 h 51579"/>
                <a:gd name="connsiteX6" fmla="*/ 0 w 24127"/>
                <a:gd name="connsiteY6" fmla="*/ 45546 h 51579"/>
                <a:gd name="connsiteX7" fmla="*/ 0 w 24127"/>
                <a:gd name="connsiteY7" fmla="*/ 6033 h 51579"/>
                <a:gd name="connsiteX8" fmla="*/ 6033 w 24127"/>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7" h="51579">
                  <a:moveTo>
                    <a:pt x="6033" y="0"/>
                  </a:moveTo>
                  <a:lnTo>
                    <a:pt x="18093" y="0"/>
                  </a:lnTo>
                  <a:cubicBezTo>
                    <a:pt x="21426" y="0"/>
                    <a:pt x="24127" y="2701"/>
                    <a:pt x="24127" y="6033"/>
                  </a:cubicBezTo>
                  <a:lnTo>
                    <a:pt x="24127" y="45546"/>
                  </a:lnTo>
                  <a:cubicBezTo>
                    <a:pt x="24127" y="48878"/>
                    <a:pt x="21426" y="51579"/>
                    <a:pt x="18093" y="51579"/>
                  </a:cubicBezTo>
                  <a:lnTo>
                    <a:pt x="6033" y="51579"/>
                  </a:lnTo>
                  <a:cubicBezTo>
                    <a:pt x="2701" y="51579"/>
                    <a:pt x="0" y="48878"/>
                    <a:pt x="0" y="45546"/>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60" name="Freeform: Shape 59">
              <a:extLst>
                <a:ext uri="{FF2B5EF4-FFF2-40B4-BE49-F238E27FC236}">
                  <a16:creationId xmlns:a16="http://schemas.microsoft.com/office/drawing/2014/main" id="{4A752A3D-6790-48D3-A49A-8C32FF71DC0C}"/>
                </a:ext>
              </a:extLst>
            </p:cNvPr>
            <p:cNvSpPr/>
            <p:nvPr/>
          </p:nvSpPr>
          <p:spPr>
            <a:xfrm>
              <a:off x="7954038" y="1550209"/>
              <a:ext cx="24120" cy="51579"/>
            </a:xfrm>
            <a:custGeom>
              <a:avLst/>
              <a:gdLst>
                <a:gd name="connsiteX0" fmla="*/ 6027 w 24120"/>
                <a:gd name="connsiteY0" fmla="*/ 0 h 51579"/>
                <a:gd name="connsiteX1" fmla="*/ 18094 w 24120"/>
                <a:gd name="connsiteY1" fmla="*/ 0 h 51579"/>
                <a:gd name="connsiteX2" fmla="*/ 24120 w 24120"/>
                <a:gd name="connsiteY2" fmla="*/ 6033 h 51579"/>
                <a:gd name="connsiteX3" fmla="*/ 24120 w 24120"/>
                <a:gd name="connsiteY3" fmla="*/ 45546 h 51579"/>
                <a:gd name="connsiteX4" fmla="*/ 18094 w 24120"/>
                <a:gd name="connsiteY4" fmla="*/ 51579 h 51579"/>
                <a:gd name="connsiteX5" fmla="*/ 6027 w 24120"/>
                <a:gd name="connsiteY5" fmla="*/ 51579 h 51579"/>
                <a:gd name="connsiteX6" fmla="*/ 0 w 24120"/>
                <a:gd name="connsiteY6" fmla="*/ 45546 h 51579"/>
                <a:gd name="connsiteX7" fmla="*/ 0 w 24120"/>
                <a:gd name="connsiteY7" fmla="*/ 6033 h 51579"/>
                <a:gd name="connsiteX8" fmla="*/ 6027 w 24120"/>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0" h="51579">
                  <a:moveTo>
                    <a:pt x="6027" y="0"/>
                  </a:moveTo>
                  <a:lnTo>
                    <a:pt x="18094" y="0"/>
                  </a:lnTo>
                  <a:cubicBezTo>
                    <a:pt x="21419" y="0"/>
                    <a:pt x="24120" y="2701"/>
                    <a:pt x="24120" y="6033"/>
                  </a:cubicBezTo>
                  <a:lnTo>
                    <a:pt x="24120" y="45546"/>
                  </a:lnTo>
                  <a:cubicBezTo>
                    <a:pt x="24120" y="48878"/>
                    <a:pt x="21419" y="51579"/>
                    <a:pt x="18094" y="51579"/>
                  </a:cubicBezTo>
                  <a:lnTo>
                    <a:pt x="6027" y="51579"/>
                  </a:lnTo>
                  <a:cubicBezTo>
                    <a:pt x="2701" y="51579"/>
                    <a:pt x="0" y="48878"/>
                    <a:pt x="0" y="45546"/>
                  </a:cubicBezTo>
                  <a:lnTo>
                    <a:pt x="0" y="6033"/>
                  </a:lnTo>
                  <a:cubicBezTo>
                    <a:pt x="0" y="2701"/>
                    <a:pt x="2701" y="0"/>
                    <a:pt x="6027" y="0"/>
                  </a:cubicBezTo>
                  <a:close/>
                </a:path>
              </a:pathLst>
            </a:custGeom>
            <a:solidFill>
              <a:srgbClr val="00E7CF"/>
            </a:solidFill>
            <a:ln w="6572" cap="flat">
              <a:noFill/>
              <a:prstDash val="solid"/>
              <a:round/>
            </a:ln>
          </p:spPr>
          <p:txBody>
            <a:bodyPr rtlCol="0" anchor="ctr"/>
            <a:lstStyle/>
            <a:p>
              <a:endParaRPr lang="en-US"/>
            </a:p>
          </p:txBody>
        </p:sp>
        <p:sp>
          <p:nvSpPr>
            <p:cNvPr id="59" name="Freeform: Shape 58">
              <a:extLst>
                <a:ext uri="{FF2B5EF4-FFF2-40B4-BE49-F238E27FC236}">
                  <a16:creationId xmlns:a16="http://schemas.microsoft.com/office/drawing/2014/main" id="{5B2E2617-4CEA-4366-92F5-DCA7ED58A1FC}"/>
                </a:ext>
              </a:extLst>
            </p:cNvPr>
            <p:cNvSpPr/>
            <p:nvPr/>
          </p:nvSpPr>
          <p:spPr>
            <a:xfrm>
              <a:off x="8026413" y="1550209"/>
              <a:ext cx="24127" cy="51579"/>
            </a:xfrm>
            <a:custGeom>
              <a:avLst/>
              <a:gdLst>
                <a:gd name="connsiteX0" fmla="*/ 6033 w 24127"/>
                <a:gd name="connsiteY0" fmla="*/ 0 h 51579"/>
                <a:gd name="connsiteX1" fmla="*/ 18093 w 24127"/>
                <a:gd name="connsiteY1" fmla="*/ 0 h 51579"/>
                <a:gd name="connsiteX2" fmla="*/ 24127 w 24127"/>
                <a:gd name="connsiteY2" fmla="*/ 6033 h 51579"/>
                <a:gd name="connsiteX3" fmla="*/ 24127 w 24127"/>
                <a:gd name="connsiteY3" fmla="*/ 45546 h 51579"/>
                <a:gd name="connsiteX4" fmla="*/ 18093 w 24127"/>
                <a:gd name="connsiteY4" fmla="*/ 51579 h 51579"/>
                <a:gd name="connsiteX5" fmla="*/ 6033 w 24127"/>
                <a:gd name="connsiteY5" fmla="*/ 51579 h 51579"/>
                <a:gd name="connsiteX6" fmla="*/ 0 w 24127"/>
                <a:gd name="connsiteY6" fmla="*/ 45546 h 51579"/>
                <a:gd name="connsiteX7" fmla="*/ 0 w 24127"/>
                <a:gd name="connsiteY7" fmla="*/ 6033 h 51579"/>
                <a:gd name="connsiteX8" fmla="*/ 6033 w 24127"/>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7" h="51579">
                  <a:moveTo>
                    <a:pt x="6033" y="0"/>
                  </a:moveTo>
                  <a:lnTo>
                    <a:pt x="18093" y="0"/>
                  </a:lnTo>
                  <a:cubicBezTo>
                    <a:pt x="21425" y="0"/>
                    <a:pt x="24127" y="2701"/>
                    <a:pt x="24127" y="6033"/>
                  </a:cubicBezTo>
                  <a:lnTo>
                    <a:pt x="24127" y="45546"/>
                  </a:lnTo>
                  <a:cubicBezTo>
                    <a:pt x="24127" y="48878"/>
                    <a:pt x="21425" y="51579"/>
                    <a:pt x="18093" y="51579"/>
                  </a:cubicBezTo>
                  <a:lnTo>
                    <a:pt x="6033" y="51579"/>
                  </a:lnTo>
                  <a:cubicBezTo>
                    <a:pt x="2701" y="51579"/>
                    <a:pt x="0" y="48878"/>
                    <a:pt x="0" y="45546"/>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58" name="Freeform: Shape 57">
              <a:extLst>
                <a:ext uri="{FF2B5EF4-FFF2-40B4-BE49-F238E27FC236}">
                  <a16:creationId xmlns:a16="http://schemas.microsoft.com/office/drawing/2014/main" id="{61DF6717-9BB9-458B-9FDD-987BA02F5B91}"/>
                </a:ext>
              </a:extLst>
            </p:cNvPr>
            <p:cNvSpPr/>
            <p:nvPr/>
          </p:nvSpPr>
          <p:spPr>
            <a:xfrm>
              <a:off x="8098793" y="1550209"/>
              <a:ext cx="24127" cy="51579"/>
            </a:xfrm>
            <a:custGeom>
              <a:avLst/>
              <a:gdLst>
                <a:gd name="connsiteX0" fmla="*/ 6033 w 24127"/>
                <a:gd name="connsiteY0" fmla="*/ 0 h 51579"/>
                <a:gd name="connsiteX1" fmla="*/ 18093 w 24127"/>
                <a:gd name="connsiteY1" fmla="*/ 0 h 51579"/>
                <a:gd name="connsiteX2" fmla="*/ 24127 w 24127"/>
                <a:gd name="connsiteY2" fmla="*/ 6033 h 51579"/>
                <a:gd name="connsiteX3" fmla="*/ 24127 w 24127"/>
                <a:gd name="connsiteY3" fmla="*/ 45546 h 51579"/>
                <a:gd name="connsiteX4" fmla="*/ 18093 w 24127"/>
                <a:gd name="connsiteY4" fmla="*/ 51579 h 51579"/>
                <a:gd name="connsiteX5" fmla="*/ 6033 w 24127"/>
                <a:gd name="connsiteY5" fmla="*/ 51579 h 51579"/>
                <a:gd name="connsiteX6" fmla="*/ 0 w 24127"/>
                <a:gd name="connsiteY6" fmla="*/ 45546 h 51579"/>
                <a:gd name="connsiteX7" fmla="*/ 0 w 24127"/>
                <a:gd name="connsiteY7" fmla="*/ 6033 h 51579"/>
                <a:gd name="connsiteX8" fmla="*/ 6033 w 24127"/>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7" h="51579">
                  <a:moveTo>
                    <a:pt x="6033" y="0"/>
                  </a:moveTo>
                  <a:lnTo>
                    <a:pt x="18093" y="0"/>
                  </a:lnTo>
                  <a:cubicBezTo>
                    <a:pt x="21426" y="0"/>
                    <a:pt x="24127" y="2701"/>
                    <a:pt x="24127" y="6033"/>
                  </a:cubicBezTo>
                  <a:lnTo>
                    <a:pt x="24127" y="45546"/>
                  </a:lnTo>
                  <a:cubicBezTo>
                    <a:pt x="24127" y="48878"/>
                    <a:pt x="21426" y="51579"/>
                    <a:pt x="18093" y="51579"/>
                  </a:cubicBezTo>
                  <a:lnTo>
                    <a:pt x="6033" y="51579"/>
                  </a:lnTo>
                  <a:cubicBezTo>
                    <a:pt x="2701" y="51579"/>
                    <a:pt x="0" y="48878"/>
                    <a:pt x="0" y="45546"/>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57" name="Freeform: Shape 56">
              <a:extLst>
                <a:ext uri="{FF2B5EF4-FFF2-40B4-BE49-F238E27FC236}">
                  <a16:creationId xmlns:a16="http://schemas.microsoft.com/office/drawing/2014/main" id="{9B901477-79EA-482F-A2C8-DF3120465CB9}"/>
                </a:ext>
              </a:extLst>
            </p:cNvPr>
            <p:cNvSpPr/>
            <p:nvPr/>
          </p:nvSpPr>
          <p:spPr>
            <a:xfrm>
              <a:off x="7738568" y="1618429"/>
              <a:ext cx="455063" cy="455063"/>
            </a:xfrm>
            <a:custGeom>
              <a:avLst/>
              <a:gdLst>
                <a:gd name="connsiteX0" fmla="*/ 88778 w 455063"/>
                <a:gd name="connsiteY0" fmla="*/ 0 h 455063"/>
                <a:gd name="connsiteX1" fmla="*/ 366285 w 455063"/>
                <a:gd name="connsiteY1" fmla="*/ 0 h 455063"/>
                <a:gd name="connsiteX2" fmla="*/ 455063 w 455063"/>
                <a:gd name="connsiteY2" fmla="*/ 88778 h 455063"/>
                <a:gd name="connsiteX3" fmla="*/ 455063 w 455063"/>
                <a:gd name="connsiteY3" fmla="*/ 366285 h 455063"/>
                <a:gd name="connsiteX4" fmla="*/ 366285 w 455063"/>
                <a:gd name="connsiteY4" fmla="*/ 455063 h 455063"/>
                <a:gd name="connsiteX5" fmla="*/ 88778 w 455063"/>
                <a:gd name="connsiteY5" fmla="*/ 455063 h 455063"/>
                <a:gd name="connsiteX6" fmla="*/ 0 w 455063"/>
                <a:gd name="connsiteY6" fmla="*/ 366285 h 455063"/>
                <a:gd name="connsiteX7" fmla="*/ 0 w 455063"/>
                <a:gd name="connsiteY7" fmla="*/ 88778 h 455063"/>
                <a:gd name="connsiteX8" fmla="*/ 88778 w 455063"/>
                <a:gd name="connsiteY8" fmla="*/ 0 h 455063"/>
                <a:gd name="connsiteX9" fmla="*/ 131905 w 455063"/>
                <a:gd name="connsiteY9" fmla="*/ 70711 h 455063"/>
                <a:gd name="connsiteX10" fmla="*/ 70711 w 455063"/>
                <a:gd name="connsiteY10" fmla="*/ 131905 h 455063"/>
                <a:gd name="connsiteX11" fmla="*/ 70711 w 455063"/>
                <a:gd name="connsiteY11" fmla="*/ 323158 h 455063"/>
                <a:gd name="connsiteX12" fmla="*/ 131905 w 455063"/>
                <a:gd name="connsiteY12" fmla="*/ 384352 h 455063"/>
                <a:gd name="connsiteX13" fmla="*/ 323158 w 455063"/>
                <a:gd name="connsiteY13" fmla="*/ 384352 h 455063"/>
                <a:gd name="connsiteX14" fmla="*/ 384352 w 455063"/>
                <a:gd name="connsiteY14" fmla="*/ 323158 h 455063"/>
                <a:gd name="connsiteX15" fmla="*/ 384352 w 455063"/>
                <a:gd name="connsiteY15" fmla="*/ 131905 h 455063"/>
                <a:gd name="connsiteX16" fmla="*/ 323158 w 455063"/>
                <a:gd name="connsiteY16" fmla="*/ 70711 h 455063"/>
                <a:gd name="connsiteX17" fmla="*/ 131905 w 455063"/>
                <a:gd name="connsiteY17" fmla="*/ 70711 h 45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5063" h="455063">
                  <a:moveTo>
                    <a:pt x="88778" y="0"/>
                  </a:moveTo>
                  <a:lnTo>
                    <a:pt x="366285" y="0"/>
                  </a:lnTo>
                  <a:cubicBezTo>
                    <a:pt x="415281" y="0"/>
                    <a:pt x="455063" y="39782"/>
                    <a:pt x="455063" y="88778"/>
                  </a:cubicBezTo>
                  <a:lnTo>
                    <a:pt x="455063" y="366285"/>
                  </a:lnTo>
                  <a:cubicBezTo>
                    <a:pt x="455063" y="415281"/>
                    <a:pt x="415281" y="455063"/>
                    <a:pt x="366285" y="455063"/>
                  </a:cubicBezTo>
                  <a:lnTo>
                    <a:pt x="88778" y="455063"/>
                  </a:lnTo>
                  <a:cubicBezTo>
                    <a:pt x="39782" y="455063"/>
                    <a:pt x="0" y="415281"/>
                    <a:pt x="0" y="366285"/>
                  </a:cubicBezTo>
                  <a:lnTo>
                    <a:pt x="0" y="88778"/>
                  </a:lnTo>
                  <a:cubicBezTo>
                    <a:pt x="0" y="39782"/>
                    <a:pt x="39782" y="0"/>
                    <a:pt x="88778" y="0"/>
                  </a:cubicBezTo>
                  <a:close/>
                  <a:moveTo>
                    <a:pt x="131905" y="70711"/>
                  </a:moveTo>
                  <a:cubicBezTo>
                    <a:pt x="98130" y="70711"/>
                    <a:pt x="70711" y="98130"/>
                    <a:pt x="70711" y="131905"/>
                  </a:cubicBezTo>
                  <a:lnTo>
                    <a:pt x="70711" y="323158"/>
                  </a:lnTo>
                  <a:cubicBezTo>
                    <a:pt x="70711" y="356932"/>
                    <a:pt x="98130" y="384352"/>
                    <a:pt x="131905" y="384352"/>
                  </a:cubicBezTo>
                  <a:lnTo>
                    <a:pt x="323158" y="384352"/>
                  </a:lnTo>
                  <a:cubicBezTo>
                    <a:pt x="356932" y="384352"/>
                    <a:pt x="384352" y="356932"/>
                    <a:pt x="384352" y="323158"/>
                  </a:cubicBezTo>
                  <a:lnTo>
                    <a:pt x="384352" y="131905"/>
                  </a:lnTo>
                  <a:cubicBezTo>
                    <a:pt x="384352" y="98130"/>
                    <a:pt x="356932" y="70711"/>
                    <a:pt x="323158" y="70711"/>
                  </a:cubicBezTo>
                  <a:lnTo>
                    <a:pt x="131905" y="70711"/>
                  </a:lnTo>
                  <a:close/>
                </a:path>
              </a:pathLst>
            </a:custGeom>
            <a:solidFill>
              <a:srgbClr val="00E7CF"/>
            </a:solidFill>
            <a:ln w="6572" cap="flat">
              <a:no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93A8C83C-F3C6-4BE6-9CB9-43C32AF0B6CD}"/>
                </a:ext>
              </a:extLst>
            </p:cNvPr>
            <p:cNvSpPr/>
            <p:nvPr/>
          </p:nvSpPr>
          <p:spPr>
            <a:xfrm>
              <a:off x="7670348" y="1689140"/>
              <a:ext cx="51579" cy="24127"/>
            </a:xfrm>
            <a:custGeom>
              <a:avLst/>
              <a:gdLst>
                <a:gd name="connsiteX0" fmla="*/ 6033 w 51579"/>
                <a:gd name="connsiteY0" fmla="*/ 0 h 24127"/>
                <a:gd name="connsiteX1" fmla="*/ 45546 w 51579"/>
                <a:gd name="connsiteY1" fmla="*/ 0 h 24127"/>
                <a:gd name="connsiteX2" fmla="*/ 51579 w 51579"/>
                <a:gd name="connsiteY2" fmla="*/ 6033 h 24127"/>
                <a:gd name="connsiteX3" fmla="*/ 51579 w 51579"/>
                <a:gd name="connsiteY3" fmla="*/ 18093 h 24127"/>
                <a:gd name="connsiteX4" fmla="*/ 45546 w 51579"/>
                <a:gd name="connsiteY4" fmla="*/ 24127 h 24127"/>
                <a:gd name="connsiteX5" fmla="*/ 6033 w 51579"/>
                <a:gd name="connsiteY5" fmla="*/ 24127 h 24127"/>
                <a:gd name="connsiteX6" fmla="*/ 0 w 51579"/>
                <a:gd name="connsiteY6" fmla="*/ 18093 h 24127"/>
                <a:gd name="connsiteX7" fmla="*/ 0 w 51579"/>
                <a:gd name="connsiteY7" fmla="*/ 6033 h 24127"/>
                <a:gd name="connsiteX8" fmla="*/ 6033 w 51579"/>
                <a:gd name="connsiteY8" fmla="*/ 0 h 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7">
                  <a:moveTo>
                    <a:pt x="6033" y="0"/>
                  </a:moveTo>
                  <a:lnTo>
                    <a:pt x="45546" y="0"/>
                  </a:lnTo>
                  <a:cubicBezTo>
                    <a:pt x="48878" y="0"/>
                    <a:pt x="51579" y="2701"/>
                    <a:pt x="51579" y="6033"/>
                  </a:cubicBezTo>
                  <a:lnTo>
                    <a:pt x="51579" y="18093"/>
                  </a:lnTo>
                  <a:cubicBezTo>
                    <a:pt x="51579" y="21425"/>
                    <a:pt x="48878" y="24127"/>
                    <a:pt x="45546" y="24127"/>
                  </a:cubicBezTo>
                  <a:lnTo>
                    <a:pt x="6033" y="24127"/>
                  </a:lnTo>
                  <a:cubicBezTo>
                    <a:pt x="2701" y="24127"/>
                    <a:pt x="0" y="21425"/>
                    <a:pt x="0" y="18093"/>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55" name="Freeform: Shape 54">
              <a:extLst>
                <a:ext uri="{FF2B5EF4-FFF2-40B4-BE49-F238E27FC236}">
                  <a16:creationId xmlns:a16="http://schemas.microsoft.com/office/drawing/2014/main" id="{1CF68330-B1DB-4342-91D3-3715B1194535}"/>
                </a:ext>
              </a:extLst>
            </p:cNvPr>
            <p:cNvSpPr/>
            <p:nvPr/>
          </p:nvSpPr>
          <p:spPr>
            <a:xfrm>
              <a:off x="8210272" y="1689140"/>
              <a:ext cx="51579" cy="24127"/>
            </a:xfrm>
            <a:custGeom>
              <a:avLst/>
              <a:gdLst>
                <a:gd name="connsiteX0" fmla="*/ 6033 w 51579"/>
                <a:gd name="connsiteY0" fmla="*/ 0 h 24127"/>
                <a:gd name="connsiteX1" fmla="*/ 45545 w 51579"/>
                <a:gd name="connsiteY1" fmla="*/ 0 h 24127"/>
                <a:gd name="connsiteX2" fmla="*/ 51579 w 51579"/>
                <a:gd name="connsiteY2" fmla="*/ 6033 h 24127"/>
                <a:gd name="connsiteX3" fmla="*/ 51579 w 51579"/>
                <a:gd name="connsiteY3" fmla="*/ 18093 h 24127"/>
                <a:gd name="connsiteX4" fmla="*/ 45545 w 51579"/>
                <a:gd name="connsiteY4" fmla="*/ 24127 h 24127"/>
                <a:gd name="connsiteX5" fmla="*/ 6033 w 51579"/>
                <a:gd name="connsiteY5" fmla="*/ 24127 h 24127"/>
                <a:gd name="connsiteX6" fmla="*/ 0 w 51579"/>
                <a:gd name="connsiteY6" fmla="*/ 18093 h 24127"/>
                <a:gd name="connsiteX7" fmla="*/ 0 w 51579"/>
                <a:gd name="connsiteY7" fmla="*/ 6033 h 24127"/>
                <a:gd name="connsiteX8" fmla="*/ 6033 w 51579"/>
                <a:gd name="connsiteY8" fmla="*/ 0 h 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7">
                  <a:moveTo>
                    <a:pt x="6033" y="0"/>
                  </a:moveTo>
                  <a:lnTo>
                    <a:pt x="45545" y="0"/>
                  </a:lnTo>
                  <a:cubicBezTo>
                    <a:pt x="48877" y="0"/>
                    <a:pt x="51579" y="2701"/>
                    <a:pt x="51579" y="6033"/>
                  </a:cubicBezTo>
                  <a:lnTo>
                    <a:pt x="51579" y="18093"/>
                  </a:lnTo>
                  <a:cubicBezTo>
                    <a:pt x="51579" y="21425"/>
                    <a:pt x="48877" y="24127"/>
                    <a:pt x="45545" y="24127"/>
                  </a:cubicBezTo>
                  <a:lnTo>
                    <a:pt x="6033" y="24127"/>
                  </a:lnTo>
                  <a:cubicBezTo>
                    <a:pt x="2701" y="24127"/>
                    <a:pt x="0" y="21425"/>
                    <a:pt x="0" y="18093"/>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54" name="Freeform: Shape 53">
              <a:extLst>
                <a:ext uri="{FF2B5EF4-FFF2-40B4-BE49-F238E27FC236}">
                  <a16:creationId xmlns:a16="http://schemas.microsoft.com/office/drawing/2014/main" id="{8FA0C409-83A2-495A-BFA1-3A1C08466BE1}"/>
                </a:ext>
              </a:extLst>
            </p:cNvPr>
            <p:cNvSpPr/>
            <p:nvPr/>
          </p:nvSpPr>
          <p:spPr>
            <a:xfrm>
              <a:off x="7833406" y="1713267"/>
              <a:ext cx="265387" cy="265387"/>
            </a:xfrm>
            <a:custGeom>
              <a:avLst/>
              <a:gdLst>
                <a:gd name="connsiteX0" fmla="*/ 51776 w 265387"/>
                <a:gd name="connsiteY0" fmla="*/ 0 h 265387"/>
                <a:gd name="connsiteX1" fmla="*/ 213611 w 265387"/>
                <a:gd name="connsiteY1" fmla="*/ 0 h 265387"/>
                <a:gd name="connsiteX2" fmla="*/ 265387 w 265387"/>
                <a:gd name="connsiteY2" fmla="*/ 51776 h 265387"/>
                <a:gd name="connsiteX3" fmla="*/ 265387 w 265387"/>
                <a:gd name="connsiteY3" fmla="*/ 213611 h 265387"/>
                <a:gd name="connsiteX4" fmla="*/ 213611 w 265387"/>
                <a:gd name="connsiteY4" fmla="*/ 265387 h 265387"/>
                <a:gd name="connsiteX5" fmla="*/ 51776 w 265387"/>
                <a:gd name="connsiteY5" fmla="*/ 265387 h 265387"/>
                <a:gd name="connsiteX6" fmla="*/ 0 w 265387"/>
                <a:gd name="connsiteY6" fmla="*/ 213611 h 265387"/>
                <a:gd name="connsiteX7" fmla="*/ 0 w 265387"/>
                <a:gd name="connsiteY7" fmla="*/ 51776 h 265387"/>
                <a:gd name="connsiteX8" fmla="*/ 51776 w 265387"/>
                <a:gd name="connsiteY8" fmla="*/ 0 h 26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387" h="265387">
                  <a:moveTo>
                    <a:pt x="51776" y="0"/>
                  </a:moveTo>
                  <a:lnTo>
                    <a:pt x="213611" y="0"/>
                  </a:lnTo>
                  <a:cubicBezTo>
                    <a:pt x="242187" y="0"/>
                    <a:pt x="265387" y="23200"/>
                    <a:pt x="265387" y="51776"/>
                  </a:cubicBezTo>
                  <a:lnTo>
                    <a:pt x="265387" y="213611"/>
                  </a:lnTo>
                  <a:cubicBezTo>
                    <a:pt x="265387" y="242187"/>
                    <a:pt x="242187" y="265387"/>
                    <a:pt x="213611" y="265387"/>
                  </a:cubicBezTo>
                  <a:lnTo>
                    <a:pt x="51776" y="265387"/>
                  </a:lnTo>
                  <a:cubicBezTo>
                    <a:pt x="23200" y="265387"/>
                    <a:pt x="0" y="242187"/>
                    <a:pt x="0" y="213611"/>
                  </a:cubicBezTo>
                  <a:lnTo>
                    <a:pt x="0" y="51776"/>
                  </a:lnTo>
                  <a:cubicBezTo>
                    <a:pt x="0" y="23200"/>
                    <a:pt x="23200" y="0"/>
                    <a:pt x="51776" y="0"/>
                  </a:cubicBezTo>
                  <a:close/>
                </a:path>
              </a:pathLst>
            </a:custGeom>
            <a:solidFill>
              <a:schemeClr val="bg1"/>
            </a:solidFill>
            <a:ln w="6572" cap="flat">
              <a:no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0BAC1590-5558-4BDF-AE8F-4B0D8F61BB7E}"/>
                </a:ext>
              </a:extLst>
            </p:cNvPr>
            <p:cNvSpPr/>
            <p:nvPr/>
          </p:nvSpPr>
          <p:spPr>
            <a:xfrm>
              <a:off x="7670348" y="1761520"/>
              <a:ext cx="51579" cy="24127"/>
            </a:xfrm>
            <a:custGeom>
              <a:avLst/>
              <a:gdLst>
                <a:gd name="connsiteX0" fmla="*/ 6033 w 51579"/>
                <a:gd name="connsiteY0" fmla="*/ 0 h 24127"/>
                <a:gd name="connsiteX1" fmla="*/ 45546 w 51579"/>
                <a:gd name="connsiteY1" fmla="*/ 0 h 24127"/>
                <a:gd name="connsiteX2" fmla="*/ 51579 w 51579"/>
                <a:gd name="connsiteY2" fmla="*/ 6033 h 24127"/>
                <a:gd name="connsiteX3" fmla="*/ 51579 w 51579"/>
                <a:gd name="connsiteY3" fmla="*/ 18093 h 24127"/>
                <a:gd name="connsiteX4" fmla="*/ 45546 w 51579"/>
                <a:gd name="connsiteY4" fmla="*/ 24127 h 24127"/>
                <a:gd name="connsiteX5" fmla="*/ 6033 w 51579"/>
                <a:gd name="connsiteY5" fmla="*/ 24127 h 24127"/>
                <a:gd name="connsiteX6" fmla="*/ 0 w 51579"/>
                <a:gd name="connsiteY6" fmla="*/ 18093 h 24127"/>
                <a:gd name="connsiteX7" fmla="*/ 0 w 51579"/>
                <a:gd name="connsiteY7" fmla="*/ 6033 h 24127"/>
                <a:gd name="connsiteX8" fmla="*/ 6033 w 51579"/>
                <a:gd name="connsiteY8" fmla="*/ 0 h 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7">
                  <a:moveTo>
                    <a:pt x="6033" y="0"/>
                  </a:moveTo>
                  <a:lnTo>
                    <a:pt x="45546" y="0"/>
                  </a:lnTo>
                  <a:cubicBezTo>
                    <a:pt x="48878" y="0"/>
                    <a:pt x="51579" y="2701"/>
                    <a:pt x="51579" y="6033"/>
                  </a:cubicBezTo>
                  <a:lnTo>
                    <a:pt x="51579" y="18093"/>
                  </a:lnTo>
                  <a:cubicBezTo>
                    <a:pt x="51579" y="21426"/>
                    <a:pt x="48878" y="24127"/>
                    <a:pt x="45546" y="24127"/>
                  </a:cubicBezTo>
                  <a:lnTo>
                    <a:pt x="6033" y="24127"/>
                  </a:lnTo>
                  <a:cubicBezTo>
                    <a:pt x="2701" y="24127"/>
                    <a:pt x="0" y="21426"/>
                    <a:pt x="0" y="18093"/>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52" name="Freeform: Shape 51">
              <a:extLst>
                <a:ext uri="{FF2B5EF4-FFF2-40B4-BE49-F238E27FC236}">
                  <a16:creationId xmlns:a16="http://schemas.microsoft.com/office/drawing/2014/main" id="{E3C9B103-1AC6-4FDF-B67D-3CCFC33351A0}"/>
                </a:ext>
              </a:extLst>
            </p:cNvPr>
            <p:cNvSpPr/>
            <p:nvPr/>
          </p:nvSpPr>
          <p:spPr>
            <a:xfrm>
              <a:off x="8210272" y="1761520"/>
              <a:ext cx="51579" cy="24127"/>
            </a:xfrm>
            <a:custGeom>
              <a:avLst/>
              <a:gdLst>
                <a:gd name="connsiteX0" fmla="*/ 6033 w 51579"/>
                <a:gd name="connsiteY0" fmla="*/ 0 h 24127"/>
                <a:gd name="connsiteX1" fmla="*/ 45545 w 51579"/>
                <a:gd name="connsiteY1" fmla="*/ 0 h 24127"/>
                <a:gd name="connsiteX2" fmla="*/ 51579 w 51579"/>
                <a:gd name="connsiteY2" fmla="*/ 6033 h 24127"/>
                <a:gd name="connsiteX3" fmla="*/ 51579 w 51579"/>
                <a:gd name="connsiteY3" fmla="*/ 18093 h 24127"/>
                <a:gd name="connsiteX4" fmla="*/ 45545 w 51579"/>
                <a:gd name="connsiteY4" fmla="*/ 24127 h 24127"/>
                <a:gd name="connsiteX5" fmla="*/ 6033 w 51579"/>
                <a:gd name="connsiteY5" fmla="*/ 24127 h 24127"/>
                <a:gd name="connsiteX6" fmla="*/ 0 w 51579"/>
                <a:gd name="connsiteY6" fmla="*/ 18093 h 24127"/>
                <a:gd name="connsiteX7" fmla="*/ 0 w 51579"/>
                <a:gd name="connsiteY7" fmla="*/ 6033 h 24127"/>
                <a:gd name="connsiteX8" fmla="*/ 6033 w 51579"/>
                <a:gd name="connsiteY8" fmla="*/ 0 h 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7">
                  <a:moveTo>
                    <a:pt x="6033" y="0"/>
                  </a:moveTo>
                  <a:lnTo>
                    <a:pt x="45545" y="0"/>
                  </a:lnTo>
                  <a:cubicBezTo>
                    <a:pt x="48877" y="0"/>
                    <a:pt x="51579" y="2701"/>
                    <a:pt x="51579" y="6033"/>
                  </a:cubicBezTo>
                  <a:lnTo>
                    <a:pt x="51579" y="18093"/>
                  </a:lnTo>
                  <a:cubicBezTo>
                    <a:pt x="51579" y="21426"/>
                    <a:pt x="48877" y="24127"/>
                    <a:pt x="45545" y="24127"/>
                  </a:cubicBezTo>
                  <a:lnTo>
                    <a:pt x="6033" y="24127"/>
                  </a:lnTo>
                  <a:cubicBezTo>
                    <a:pt x="2701" y="24127"/>
                    <a:pt x="0" y="21426"/>
                    <a:pt x="0" y="18093"/>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51" name="Freeform: Shape 50">
              <a:extLst>
                <a:ext uri="{FF2B5EF4-FFF2-40B4-BE49-F238E27FC236}">
                  <a16:creationId xmlns:a16="http://schemas.microsoft.com/office/drawing/2014/main" id="{49E61FDB-7C0E-4F67-8476-62C0D9AE7B47}"/>
                </a:ext>
              </a:extLst>
            </p:cNvPr>
            <p:cNvSpPr/>
            <p:nvPr/>
          </p:nvSpPr>
          <p:spPr>
            <a:xfrm>
              <a:off x="7670348" y="1833899"/>
              <a:ext cx="51579" cy="24120"/>
            </a:xfrm>
            <a:custGeom>
              <a:avLst/>
              <a:gdLst>
                <a:gd name="connsiteX0" fmla="*/ 6033 w 51579"/>
                <a:gd name="connsiteY0" fmla="*/ 0 h 24120"/>
                <a:gd name="connsiteX1" fmla="*/ 45546 w 51579"/>
                <a:gd name="connsiteY1" fmla="*/ 0 h 24120"/>
                <a:gd name="connsiteX2" fmla="*/ 51579 w 51579"/>
                <a:gd name="connsiteY2" fmla="*/ 6027 h 24120"/>
                <a:gd name="connsiteX3" fmla="*/ 51579 w 51579"/>
                <a:gd name="connsiteY3" fmla="*/ 18094 h 24120"/>
                <a:gd name="connsiteX4" fmla="*/ 45546 w 51579"/>
                <a:gd name="connsiteY4" fmla="*/ 24120 h 24120"/>
                <a:gd name="connsiteX5" fmla="*/ 6033 w 51579"/>
                <a:gd name="connsiteY5" fmla="*/ 24120 h 24120"/>
                <a:gd name="connsiteX6" fmla="*/ 0 w 51579"/>
                <a:gd name="connsiteY6" fmla="*/ 18094 h 24120"/>
                <a:gd name="connsiteX7" fmla="*/ 0 w 51579"/>
                <a:gd name="connsiteY7" fmla="*/ 6027 h 24120"/>
                <a:gd name="connsiteX8" fmla="*/ 6033 w 51579"/>
                <a:gd name="connsiteY8" fmla="*/ 0 h 2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0">
                  <a:moveTo>
                    <a:pt x="6033" y="0"/>
                  </a:moveTo>
                  <a:lnTo>
                    <a:pt x="45546" y="0"/>
                  </a:lnTo>
                  <a:cubicBezTo>
                    <a:pt x="48878" y="0"/>
                    <a:pt x="51579" y="2701"/>
                    <a:pt x="51579" y="6027"/>
                  </a:cubicBezTo>
                  <a:lnTo>
                    <a:pt x="51579" y="18094"/>
                  </a:lnTo>
                  <a:cubicBezTo>
                    <a:pt x="51579" y="21419"/>
                    <a:pt x="48878" y="24120"/>
                    <a:pt x="45546" y="24120"/>
                  </a:cubicBezTo>
                  <a:lnTo>
                    <a:pt x="6033" y="24120"/>
                  </a:lnTo>
                  <a:cubicBezTo>
                    <a:pt x="2701" y="24120"/>
                    <a:pt x="0" y="21419"/>
                    <a:pt x="0" y="18094"/>
                  </a:cubicBezTo>
                  <a:lnTo>
                    <a:pt x="0" y="6027"/>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FEF4B1E6-8A25-470E-AE1A-EE2927D15DC3}"/>
                </a:ext>
              </a:extLst>
            </p:cNvPr>
            <p:cNvSpPr/>
            <p:nvPr/>
          </p:nvSpPr>
          <p:spPr>
            <a:xfrm>
              <a:off x="8210272" y="1833899"/>
              <a:ext cx="51579" cy="24120"/>
            </a:xfrm>
            <a:custGeom>
              <a:avLst/>
              <a:gdLst>
                <a:gd name="connsiteX0" fmla="*/ 6033 w 51579"/>
                <a:gd name="connsiteY0" fmla="*/ 0 h 24120"/>
                <a:gd name="connsiteX1" fmla="*/ 45545 w 51579"/>
                <a:gd name="connsiteY1" fmla="*/ 0 h 24120"/>
                <a:gd name="connsiteX2" fmla="*/ 51579 w 51579"/>
                <a:gd name="connsiteY2" fmla="*/ 6027 h 24120"/>
                <a:gd name="connsiteX3" fmla="*/ 51579 w 51579"/>
                <a:gd name="connsiteY3" fmla="*/ 18094 h 24120"/>
                <a:gd name="connsiteX4" fmla="*/ 45545 w 51579"/>
                <a:gd name="connsiteY4" fmla="*/ 24120 h 24120"/>
                <a:gd name="connsiteX5" fmla="*/ 6033 w 51579"/>
                <a:gd name="connsiteY5" fmla="*/ 24120 h 24120"/>
                <a:gd name="connsiteX6" fmla="*/ 0 w 51579"/>
                <a:gd name="connsiteY6" fmla="*/ 18094 h 24120"/>
                <a:gd name="connsiteX7" fmla="*/ 0 w 51579"/>
                <a:gd name="connsiteY7" fmla="*/ 6027 h 24120"/>
                <a:gd name="connsiteX8" fmla="*/ 6033 w 51579"/>
                <a:gd name="connsiteY8" fmla="*/ 0 h 2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0">
                  <a:moveTo>
                    <a:pt x="6033" y="0"/>
                  </a:moveTo>
                  <a:lnTo>
                    <a:pt x="45545" y="0"/>
                  </a:lnTo>
                  <a:cubicBezTo>
                    <a:pt x="48877" y="0"/>
                    <a:pt x="51579" y="2701"/>
                    <a:pt x="51579" y="6027"/>
                  </a:cubicBezTo>
                  <a:lnTo>
                    <a:pt x="51579" y="18094"/>
                  </a:lnTo>
                  <a:cubicBezTo>
                    <a:pt x="51579" y="21419"/>
                    <a:pt x="48877" y="24120"/>
                    <a:pt x="45545" y="24120"/>
                  </a:cubicBezTo>
                  <a:lnTo>
                    <a:pt x="6033" y="24120"/>
                  </a:lnTo>
                  <a:cubicBezTo>
                    <a:pt x="2701" y="24120"/>
                    <a:pt x="0" y="21419"/>
                    <a:pt x="0" y="18094"/>
                  </a:cubicBezTo>
                  <a:lnTo>
                    <a:pt x="0" y="6027"/>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49" name="Freeform: Shape 48">
              <a:extLst>
                <a:ext uri="{FF2B5EF4-FFF2-40B4-BE49-F238E27FC236}">
                  <a16:creationId xmlns:a16="http://schemas.microsoft.com/office/drawing/2014/main" id="{26223EDB-77D9-4C7C-A472-26B7D2EE41BF}"/>
                </a:ext>
              </a:extLst>
            </p:cNvPr>
            <p:cNvSpPr/>
            <p:nvPr/>
          </p:nvSpPr>
          <p:spPr>
            <a:xfrm>
              <a:off x="7670348" y="1906274"/>
              <a:ext cx="51579" cy="24127"/>
            </a:xfrm>
            <a:custGeom>
              <a:avLst/>
              <a:gdLst>
                <a:gd name="connsiteX0" fmla="*/ 6033 w 51579"/>
                <a:gd name="connsiteY0" fmla="*/ 0 h 24127"/>
                <a:gd name="connsiteX1" fmla="*/ 45546 w 51579"/>
                <a:gd name="connsiteY1" fmla="*/ 0 h 24127"/>
                <a:gd name="connsiteX2" fmla="*/ 51579 w 51579"/>
                <a:gd name="connsiteY2" fmla="*/ 6033 h 24127"/>
                <a:gd name="connsiteX3" fmla="*/ 51579 w 51579"/>
                <a:gd name="connsiteY3" fmla="*/ 18093 h 24127"/>
                <a:gd name="connsiteX4" fmla="*/ 45546 w 51579"/>
                <a:gd name="connsiteY4" fmla="*/ 24127 h 24127"/>
                <a:gd name="connsiteX5" fmla="*/ 6033 w 51579"/>
                <a:gd name="connsiteY5" fmla="*/ 24127 h 24127"/>
                <a:gd name="connsiteX6" fmla="*/ 0 w 51579"/>
                <a:gd name="connsiteY6" fmla="*/ 18093 h 24127"/>
                <a:gd name="connsiteX7" fmla="*/ 0 w 51579"/>
                <a:gd name="connsiteY7" fmla="*/ 6033 h 24127"/>
                <a:gd name="connsiteX8" fmla="*/ 6033 w 51579"/>
                <a:gd name="connsiteY8" fmla="*/ 0 h 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7">
                  <a:moveTo>
                    <a:pt x="6033" y="0"/>
                  </a:moveTo>
                  <a:lnTo>
                    <a:pt x="45546" y="0"/>
                  </a:lnTo>
                  <a:cubicBezTo>
                    <a:pt x="48878" y="0"/>
                    <a:pt x="51579" y="2701"/>
                    <a:pt x="51579" y="6033"/>
                  </a:cubicBezTo>
                  <a:lnTo>
                    <a:pt x="51579" y="18093"/>
                  </a:lnTo>
                  <a:cubicBezTo>
                    <a:pt x="51579" y="21425"/>
                    <a:pt x="48878" y="24127"/>
                    <a:pt x="45546" y="24127"/>
                  </a:cubicBezTo>
                  <a:lnTo>
                    <a:pt x="6033" y="24127"/>
                  </a:lnTo>
                  <a:cubicBezTo>
                    <a:pt x="2701" y="24127"/>
                    <a:pt x="0" y="21425"/>
                    <a:pt x="0" y="18093"/>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48" name="Freeform: Shape 47">
              <a:extLst>
                <a:ext uri="{FF2B5EF4-FFF2-40B4-BE49-F238E27FC236}">
                  <a16:creationId xmlns:a16="http://schemas.microsoft.com/office/drawing/2014/main" id="{364FC1E1-760A-4A06-82E4-8524110D55EF}"/>
                </a:ext>
              </a:extLst>
            </p:cNvPr>
            <p:cNvSpPr/>
            <p:nvPr/>
          </p:nvSpPr>
          <p:spPr>
            <a:xfrm>
              <a:off x="8210272" y="1906274"/>
              <a:ext cx="51579" cy="24127"/>
            </a:xfrm>
            <a:custGeom>
              <a:avLst/>
              <a:gdLst>
                <a:gd name="connsiteX0" fmla="*/ 6033 w 51579"/>
                <a:gd name="connsiteY0" fmla="*/ 0 h 24127"/>
                <a:gd name="connsiteX1" fmla="*/ 45545 w 51579"/>
                <a:gd name="connsiteY1" fmla="*/ 0 h 24127"/>
                <a:gd name="connsiteX2" fmla="*/ 51579 w 51579"/>
                <a:gd name="connsiteY2" fmla="*/ 6033 h 24127"/>
                <a:gd name="connsiteX3" fmla="*/ 51579 w 51579"/>
                <a:gd name="connsiteY3" fmla="*/ 18093 h 24127"/>
                <a:gd name="connsiteX4" fmla="*/ 45545 w 51579"/>
                <a:gd name="connsiteY4" fmla="*/ 24127 h 24127"/>
                <a:gd name="connsiteX5" fmla="*/ 6033 w 51579"/>
                <a:gd name="connsiteY5" fmla="*/ 24127 h 24127"/>
                <a:gd name="connsiteX6" fmla="*/ 0 w 51579"/>
                <a:gd name="connsiteY6" fmla="*/ 18093 h 24127"/>
                <a:gd name="connsiteX7" fmla="*/ 0 w 51579"/>
                <a:gd name="connsiteY7" fmla="*/ 6033 h 24127"/>
                <a:gd name="connsiteX8" fmla="*/ 6033 w 51579"/>
                <a:gd name="connsiteY8" fmla="*/ 0 h 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7">
                  <a:moveTo>
                    <a:pt x="6033" y="0"/>
                  </a:moveTo>
                  <a:lnTo>
                    <a:pt x="45545" y="0"/>
                  </a:lnTo>
                  <a:cubicBezTo>
                    <a:pt x="48877" y="0"/>
                    <a:pt x="51579" y="2701"/>
                    <a:pt x="51579" y="6033"/>
                  </a:cubicBezTo>
                  <a:lnTo>
                    <a:pt x="51579" y="18093"/>
                  </a:lnTo>
                  <a:cubicBezTo>
                    <a:pt x="51579" y="21425"/>
                    <a:pt x="48877" y="24127"/>
                    <a:pt x="45545" y="24127"/>
                  </a:cubicBezTo>
                  <a:lnTo>
                    <a:pt x="6033" y="24127"/>
                  </a:lnTo>
                  <a:cubicBezTo>
                    <a:pt x="2701" y="24127"/>
                    <a:pt x="0" y="21425"/>
                    <a:pt x="0" y="18093"/>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47" name="Freeform: Shape 46">
              <a:extLst>
                <a:ext uri="{FF2B5EF4-FFF2-40B4-BE49-F238E27FC236}">
                  <a16:creationId xmlns:a16="http://schemas.microsoft.com/office/drawing/2014/main" id="{EC79EBF1-AE98-47BA-A843-090F7EE08B45}"/>
                </a:ext>
              </a:extLst>
            </p:cNvPr>
            <p:cNvSpPr/>
            <p:nvPr/>
          </p:nvSpPr>
          <p:spPr>
            <a:xfrm>
              <a:off x="7670348" y="1978654"/>
              <a:ext cx="51579" cy="24127"/>
            </a:xfrm>
            <a:custGeom>
              <a:avLst/>
              <a:gdLst>
                <a:gd name="connsiteX0" fmla="*/ 6033 w 51579"/>
                <a:gd name="connsiteY0" fmla="*/ 0 h 24127"/>
                <a:gd name="connsiteX1" fmla="*/ 45546 w 51579"/>
                <a:gd name="connsiteY1" fmla="*/ 0 h 24127"/>
                <a:gd name="connsiteX2" fmla="*/ 51579 w 51579"/>
                <a:gd name="connsiteY2" fmla="*/ 6033 h 24127"/>
                <a:gd name="connsiteX3" fmla="*/ 51579 w 51579"/>
                <a:gd name="connsiteY3" fmla="*/ 18093 h 24127"/>
                <a:gd name="connsiteX4" fmla="*/ 45546 w 51579"/>
                <a:gd name="connsiteY4" fmla="*/ 24127 h 24127"/>
                <a:gd name="connsiteX5" fmla="*/ 6033 w 51579"/>
                <a:gd name="connsiteY5" fmla="*/ 24127 h 24127"/>
                <a:gd name="connsiteX6" fmla="*/ 0 w 51579"/>
                <a:gd name="connsiteY6" fmla="*/ 18093 h 24127"/>
                <a:gd name="connsiteX7" fmla="*/ 0 w 51579"/>
                <a:gd name="connsiteY7" fmla="*/ 6033 h 24127"/>
                <a:gd name="connsiteX8" fmla="*/ 6033 w 51579"/>
                <a:gd name="connsiteY8" fmla="*/ 0 h 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7">
                  <a:moveTo>
                    <a:pt x="6033" y="0"/>
                  </a:moveTo>
                  <a:lnTo>
                    <a:pt x="45546" y="0"/>
                  </a:lnTo>
                  <a:cubicBezTo>
                    <a:pt x="48878" y="0"/>
                    <a:pt x="51579" y="2701"/>
                    <a:pt x="51579" y="6033"/>
                  </a:cubicBezTo>
                  <a:lnTo>
                    <a:pt x="51579" y="18093"/>
                  </a:lnTo>
                  <a:cubicBezTo>
                    <a:pt x="51579" y="21426"/>
                    <a:pt x="48878" y="24127"/>
                    <a:pt x="45546" y="24127"/>
                  </a:cubicBezTo>
                  <a:lnTo>
                    <a:pt x="6033" y="24127"/>
                  </a:lnTo>
                  <a:cubicBezTo>
                    <a:pt x="2701" y="24127"/>
                    <a:pt x="0" y="21426"/>
                    <a:pt x="0" y="18093"/>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46" name="Freeform: Shape 45">
              <a:extLst>
                <a:ext uri="{FF2B5EF4-FFF2-40B4-BE49-F238E27FC236}">
                  <a16:creationId xmlns:a16="http://schemas.microsoft.com/office/drawing/2014/main" id="{CBFBDBD6-FB51-46E0-9476-92BC1EC327F4}"/>
                </a:ext>
              </a:extLst>
            </p:cNvPr>
            <p:cNvSpPr/>
            <p:nvPr/>
          </p:nvSpPr>
          <p:spPr>
            <a:xfrm>
              <a:off x="8210272" y="1978654"/>
              <a:ext cx="51579" cy="24127"/>
            </a:xfrm>
            <a:custGeom>
              <a:avLst/>
              <a:gdLst>
                <a:gd name="connsiteX0" fmla="*/ 6033 w 51579"/>
                <a:gd name="connsiteY0" fmla="*/ 0 h 24127"/>
                <a:gd name="connsiteX1" fmla="*/ 45545 w 51579"/>
                <a:gd name="connsiteY1" fmla="*/ 0 h 24127"/>
                <a:gd name="connsiteX2" fmla="*/ 51579 w 51579"/>
                <a:gd name="connsiteY2" fmla="*/ 6033 h 24127"/>
                <a:gd name="connsiteX3" fmla="*/ 51579 w 51579"/>
                <a:gd name="connsiteY3" fmla="*/ 18093 h 24127"/>
                <a:gd name="connsiteX4" fmla="*/ 45545 w 51579"/>
                <a:gd name="connsiteY4" fmla="*/ 24127 h 24127"/>
                <a:gd name="connsiteX5" fmla="*/ 6033 w 51579"/>
                <a:gd name="connsiteY5" fmla="*/ 24127 h 24127"/>
                <a:gd name="connsiteX6" fmla="*/ 0 w 51579"/>
                <a:gd name="connsiteY6" fmla="*/ 18093 h 24127"/>
                <a:gd name="connsiteX7" fmla="*/ 0 w 51579"/>
                <a:gd name="connsiteY7" fmla="*/ 6033 h 24127"/>
                <a:gd name="connsiteX8" fmla="*/ 6033 w 51579"/>
                <a:gd name="connsiteY8" fmla="*/ 0 h 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579" h="24127">
                  <a:moveTo>
                    <a:pt x="6033" y="0"/>
                  </a:moveTo>
                  <a:lnTo>
                    <a:pt x="45545" y="0"/>
                  </a:lnTo>
                  <a:cubicBezTo>
                    <a:pt x="48877" y="0"/>
                    <a:pt x="51579" y="2701"/>
                    <a:pt x="51579" y="6033"/>
                  </a:cubicBezTo>
                  <a:lnTo>
                    <a:pt x="51579" y="18093"/>
                  </a:lnTo>
                  <a:cubicBezTo>
                    <a:pt x="51579" y="21426"/>
                    <a:pt x="48877" y="24127"/>
                    <a:pt x="45545" y="24127"/>
                  </a:cubicBezTo>
                  <a:lnTo>
                    <a:pt x="6033" y="24127"/>
                  </a:lnTo>
                  <a:cubicBezTo>
                    <a:pt x="2701" y="24127"/>
                    <a:pt x="0" y="21426"/>
                    <a:pt x="0" y="18093"/>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45" name="Freeform: Shape 44">
              <a:extLst>
                <a:ext uri="{FF2B5EF4-FFF2-40B4-BE49-F238E27FC236}">
                  <a16:creationId xmlns:a16="http://schemas.microsoft.com/office/drawing/2014/main" id="{C9D210F3-787C-42D3-BDE1-9E7E47307A27}"/>
                </a:ext>
              </a:extLst>
            </p:cNvPr>
            <p:cNvSpPr/>
            <p:nvPr/>
          </p:nvSpPr>
          <p:spPr>
            <a:xfrm>
              <a:off x="7809279" y="2090133"/>
              <a:ext cx="24127" cy="51579"/>
            </a:xfrm>
            <a:custGeom>
              <a:avLst/>
              <a:gdLst>
                <a:gd name="connsiteX0" fmla="*/ 6033 w 24127"/>
                <a:gd name="connsiteY0" fmla="*/ 0 h 51579"/>
                <a:gd name="connsiteX1" fmla="*/ 18093 w 24127"/>
                <a:gd name="connsiteY1" fmla="*/ 0 h 51579"/>
                <a:gd name="connsiteX2" fmla="*/ 24127 w 24127"/>
                <a:gd name="connsiteY2" fmla="*/ 6033 h 51579"/>
                <a:gd name="connsiteX3" fmla="*/ 24127 w 24127"/>
                <a:gd name="connsiteY3" fmla="*/ 45545 h 51579"/>
                <a:gd name="connsiteX4" fmla="*/ 18093 w 24127"/>
                <a:gd name="connsiteY4" fmla="*/ 51579 h 51579"/>
                <a:gd name="connsiteX5" fmla="*/ 6033 w 24127"/>
                <a:gd name="connsiteY5" fmla="*/ 51579 h 51579"/>
                <a:gd name="connsiteX6" fmla="*/ 0 w 24127"/>
                <a:gd name="connsiteY6" fmla="*/ 45545 h 51579"/>
                <a:gd name="connsiteX7" fmla="*/ 0 w 24127"/>
                <a:gd name="connsiteY7" fmla="*/ 6033 h 51579"/>
                <a:gd name="connsiteX8" fmla="*/ 6033 w 24127"/>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7" h="51579">
                  <a:moveTo>
                    <a:pt x="6033" y="0"/>
                  </a:moveTo>
                  <a:lnTo>
                    <a:pt x="18093" y="0"/>
                  </a:lnTo>
                  <a:cubicBezTo>
                    <a:pt x="21425" y="0"/>
                    <a:pt x="24127" y="2701"/>
                    <a:pt x="24127" y="6033"/>
                  </a:cubicBezTo>
                  <a:lnTo>
                    <a:pt x="24127" y="45545"/>
                  </a:lnTo>
                  <a:cubicBezTo>
                    <a:pt x="24127" y="48877"/>
                    <a:pt x="21425" y="51579"/>
                    <a:pt x="18093" y="51579"/>
                  </a:cubicBezTo>
                  <a:lnTo>
                    <a:pt x="6033" y="51579"/>
                  </a:lnTo>
                  <a:cubicBezTo>
                    <a:pt x="2701" y="51579"/>
                    <a:pt x="0" y="48877"/>
                    <a:pt x="0" y="45545"/>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F049474C-755C-4C07-85FE-D0B0B308D3A8}"/>
                </a:ext>
              </a:extLst>
            </p:cNvPr>
            <p:cNvSpPr/>
            <p:nvPr/>
          </p:nvSpPr>
          <p:spPr>
            <a:xfrm>
              <a:off x="7881659" y="2090133"/>
              <a:ext cx="24127" cy="51579"/>
            </a:xfrm>
            <a:custGeom>
              <a:avLst/>
              <a:gdLst>
                <a:gd name="connsiteX0" fmla="*/ 6033 w 24127"/>
                <a:gd name="connsiteY0" fmla="*/ 0 h 51579"/>
                <a:gd name="connsiteX1" fmla="*/ 18093 w 24127"/>
                <a:gd name="connsiteY1" fmla="*/ 0 h 51579"/>
                <a:gd name="connsiteX2" fmla="*/ 24127 w 24127"/>
                <a:gd name="connsiteY2" fmla="*/ 6033 h 51579"/>
                <a:gd name="connsiteX3" fmla="*/ 24127 w 24127"/>
                <a:gd name="connsiteY3" fmla="*/ 45545 h 51579"/>
                <a:gd name="connsiteX4" fmla="*/ 18093 w 24127"/>
                <a:gd name="connsiteY4" fmla="*/ 51579 h 51579"/>
                <a:gd name="connsiteX5" fmla="*/ 6033 w 24127"/>
                <a:gd name="connsiteY5" fmla="*/ 51579 h 51579"/>
                <a:gd name="connsiteX6" fmla="*/ 0 w 24127"/>
                <a:gd name="connsiteY6" fmla="*/ 45545 h 51579"/>
                <a:gd name="connsiteX7" fmla="*/ 0 w 24127"/>
                <a:gd name="connsiteY7" fmla="*/ 6033 h 51579"/>
                <a:gd name="connsiteX8" fmla="*/ 6033 w 24127"/>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7" h="51579">
                  <a:moveTo>
                    <a:pt x="6033" y="0"/>
                  </a:moveTo>
                  <a:lnTo>
                    <a:pt x="18093" y="0"/>
                  </a:lnTo>
                  <a:cubicBezTo>
                    <a:pt x="21426" y="0"/>
                    <a:pt x="24127" y="2701"/>
                    <a:pt x="24127" y="6033"/>
                  </a:cubicBezTo>
                  <a:lnTo>
                    <a:pt x="24127" y="45545"/>
                  </a:lnTo>
                  <a:cubicBezTo>
                    <a:pt x="24127" y="48877"/>
                    <a:pt x="21426" y="51579"/>
                    <a:pt x="18093" y="51579"/>
                  </a:cubicBezTo>
                  <a:lnTo>
                    <a:pt x="6033" y="51579"/>
                  </a:lnTo>
                  <a:cubicBezTo>
                    <a:pt x="2701" y="51579"/>
                    <a:pt x="0" y="48877"/>
                    <a:pt x="0" y="45545"/>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766F3332-9904-4EFB-A21E-E81B617CFFE1}"/>
                </a:ext>
              </a:extLst>
            </p:cNvPr>
            <p:cNvSpPr/>
            <p:nvPr/>
          </p:nvSpPr>
          <p:spPr>
            <a:xfrm>
              <a:off x="7954038" y="2090133"/>
              <a:ext cx="24120" cy="51579"/>
            </a:xfrm>
            <a:custGeom>
              <a:avLst/>
              <a:gdLst>
                <a:gd name="connsiteX0" fmla="*/ 6027 w 24120"/>
                <a:gd name="connsiteY0" fmla="*/ 0 h 51579"/>
                <a:gd name="connsiteX1" fmla="*/ 18094 w 24120"/>
                <a:gd name="connsiteY1" fmla="*/ 0 h 51579"/>
                <a:gd name="connsiteX2" fmla="*/ 24120 w 24120"/>
                <a:gd name="connsiteY2" fmla="*/ 6033 h 51579"/>
                <a:gd name="connsiteX3" fmla="*/ 24120 w 24120"/>
                <a:gd name="connsiteY3" fmla="*/ 45545 h 51579"/>
                <a:gd name="connsiteX4" fmla="*/ 18094 w 24120"/>
                <a:gd name="connsiteY4" fmla="*/ 51579 h 51579"/>
                <a:gd name="connsiteX5" fmla="*/ 6027 w 24120"/>
                <a:gd name="connsiteY5" fmla="*/ 51579 h 51579"/>
                <a:gd name="connsiteX6" fmla="*/ 0 w 24120"/>
                <a:gd name="connsiteY6" fmla="*/ 45545 h 51579"/>
                <a:gd name="connsiteX7" fmla="*/ 0 w 24120"/>
                <a:gd name="connsiteY7" fmla="*/ 6033 h 51579"/>
                <a:gd name="connsiteX8" fmla="*/ 6027 w 24120"/>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0" h="51579">
                  <a:moveTo>
                    <a:pt x="6027" y="0"/>
                  </a:moveTo>
                  <a:lnTo>
                    <a:pt x="18094" y="0"/>
                  </a:lnTo>
                  <a:cubicBezTo>
                    <a:pt x="21419" y="0"/>
                    <a:pt x="24120" y="2701"/>
                    <a:pt x="24120" y="6033"/>
                  </a:cubicBezTo>
                  <a:lnTo>
                    <a:pt x="24120" y="45545"/>
                  </a:lnTo>
                  <a:cubicBezTo>
                    <a:pt x="24120" y="48877"/>
                    <a:pt x="21419" y="51579"/>
                    <a:pt x="18094" y="51579"/>
                  </a:cubicBezTo>
                  <a:lnTo>
                    <a:pt x="6027" y="51579"/>
                  </a:lnTo>
                  <a:cubicBezTo>
                    <a:pt x="2701" y="51579"/>
                    <a:pt x="0" y="48877"/>
                    <a:pt x="0" y="45545"/>
                  </a:cubicBezTo>
                  <a:lnTo>
                    <a:pt x="0" y="6033"/>
                  </a:lnTo>
                  <a:cubicBezTo>
                    <a:pt x="0" y="2701"/>
                    <a:pt x="2701" y="0"/>
                    <a:pt x="6027" y="0"/>
                  </a:cubicBezTo>
                  <a:close/>
                </a:path>
              </a:pathLst>
            </a:custGeom>
            <a:solidFill>
              <a:srgbClr val="00E7CF"/>
            </a:solidFill>
            <a:ln w="6572" cap="flat">
              <a:noFill/>
              <a:prstDash val="solid"/>
              <a:round/>
            </a:ln>
          </p:spPr>
          <p:txBody>
            <a:bodyPr rtlCol="0" anchor="ctr"/>
            <a:lstStyle/>
            <a:p>
              <a:endParaRPr lang="en-US"/>
            </a:p>
          </p:txBody>
        </p:sp>
        <p:sp>
          <p:nvSpPr>
            <p:cNvPr id="42" name="Freeform: Shape 41">
              <a:extLst>
                <a:ext uri="{FF2B5EF4-FFF2-40B4-BE49-F238E27FC236}">
                  <a16:creationId xmlns:a16="http://schemas.microsoft.com/office/drawing/2014/main" id="{B6EA8DBE-494B-46D5-9FF4-05CC1F17D61D}"/>
                </a:ext>
              </a:extLst>
            </p:cNvPr>
            <p:cNvSpPr/>
            <p:nvPr/>
          </p:nvSpPr>
          <p:spPr>
            <a:xfrm>
              <a:off x="8026413" y="2090133"/>
              <a:ext cx="24127" cy="51579"/>
            </a:xfrm>
            <a:custGeom>
              <a:avLst/>
              <a:gdLst>
                <a:gd name="connsiteX0" fmla="*/ 6033 w 24127"/>
                <a:gd name="connsiteY0" fmla="*/ 0 h 51579"/>
                <a:gd name="connsiteX1" fmla="*/ 18093 w 24127"/>
                <a:gd name="connsiteY1" fmla="*/ 0 h 51579"/>
                <a:gd name="connsiteX2" fmla="*/ 24127 w 24127"/>
                <a:gd name="connsiteY2" fmla="*/ 6033 h 51579"/>
                <a:gd name="connsiteX3" fmla="*/ 24127 w 24127"/>
                <a:gd name="connsiteY3" fmla="*/ 45545 h 51579"/>
                <a:gd name="connsiteX4" fmla="*/ 18093 w 24127"/>
                <a:gd name="connsiteY4" fmla="*/ 51579 h 51579"/>
                <a:gd name="connsiteX5" fmla="*/ 6033 w 24127"/>
                <a:gd name="connsiteY5" fmla="*/ 51579 h 51579"/>
                <a:gd name="connsiteX6" fmla="*/ 0 w 24127"/>
                <a:gd name="connsiteY6" fmla="*/ 45545 h 51579"/>
                <a:gd name="connsiteX7" fmla="*/ 0 w 24127"/>
                <a:gd name="connsiteY7" fmla="*/ 6033 h 51579"/>
                <a:gd name="connsiteX8" fmla="*/ 6033 w 24127"/>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7" h="51579">
                  <a:moveTo>
                    <a:pt x="6033" y="0"/>
                  </a:moveTo>
                  <a:lnTo>
                    <a:pt x="18093" y="0"/>
                  </a:lnTo>
                  <a:cubicBezTo>
                    <a:pt x="21425" y="0"/>
                    <a:pt x="24127" y="2701"/>
                    <a:pt x="24127" y="6033"/>
                  </a:cubicBezTo>
                  <a:lnTo>
                    <a:pt x="24127" y="45545"/>
                  </a:lnTo>
                  <a:cubicBezTo>
                    <a:pt x="24127" y="48877"/>
                    <a:pt x="21425" y="51579"/>
                    <a:pt x="18093" y="51579"/>
                  </a:cubicBezTo>
                  <a:lnTo>
                    <a:pt x="6033" y="51579"/>
                  </a:lnTo>
                  <a:cubicBezTo>
                    <a:pt x="2701" y="51579"/>
                    <a:pt x="0" y="48877"/>
                    <a:pt x="0" y="45545"/>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sp>
          <p:nvSpPr>
            <p:cNvPr id="41" name="Freeform: Shape 40">
              <a:extLst>
                <a:ext uri="{FF2B5EF4-FFF2-40B4-BE49-F238E27FC236}">
                  <a16:creationId xmlns:a16="http://schemas.microsoft.com/office/drawing/2014/main" id="{F50FD5A5-AF51-4263-AC9B-BA025B1E3088}"/>
                </a:ext>
              </a:extLst>
            </p:cNvPr>
            <p:cNvSpPr/>
            <p:nvPr/>
          </p:nvSpPr>
          <p:spPr>
            <a:xfrm>
              <a:off x="8098793" y="2090133"/>
              <a:ext cx="24127" cy="51579"/>
            </a:xfrm>
            <a:custGeom>
              <a:avLst/>
              <a:gdLst>
                <a:gd name="connsiteX0" fmla="*/ 6033 w 24127"/>
                <a:gd name="connsiteY0" fmla="*/ 0 h 51579"/>
                <a:gd name="connsiteX1" fmla="*/ 18093 w 24127"/>
                <a:gd name="connsiteY1" fmla="*/ 0 h 51579"/>
                <a:gd name="connsiteX2" fmla="*/ 24127 w 24127"/>
                <a:gd name="connsiteY2" fmla="*/ 6033 h 51579"/>
                <a:gd name="connsiteX3" fmla="*/ 24127 w 24127"/>
                <a:gd name="connsiteY3" fmla="*/ 45545 h 51579"/>
                <a:gd name="connsiteX4" fmla="*/ 18093 w 24127"/>
                <a:gd name="connsiteY4" fmla="*/ 51579 h 51579"/>
                <a:gd name="connsiteX5" fmla="*/ 6033 w 24127"/>
                <a:gd name="connsiteY5" fmla="*/ 51579 h 51579"/>
                <a:gd name="connsiteX6" fmla="*/ 0 w 24127"/>
                <a:gd name="connsiteY6" fmla="*/ 45545 h 51579"/>
                <a:gd name="connsiteX7" fmla="*/ 0 w 24127"/>
                <a:gd name="connsiteY7" fmla="*/ 6033 h 51579"/>
                <a:gd name="connsiteX8" fmla="*/ 6033 w 24127"/>
                <a:gd name="connsiteY8" fmla="*/ 0 h 51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7" h="51579">
                  <a:moveTo>
                    <a:pt x="6033" y="0"/>
                  </a:moveTo>
                  <a:lnTo>
                    <a:pt x="18093" y="0"/>
                  </a:lnTo>
                  <a:cubicBezTo>
                    <a:pt x="21426" y="0"/>
                    <a:pt x="24127" y="2701"/>
                    <a:pt x="24127" y="6033"/>
                  </a:cubicBezTo>
                  <a:lnTo>
                    <a:pt x="24127" y="45545"/>
                  </a:lnTo>
                  <a:cubicBezTo>
                    <a:pt x="24127" y="48877"/>
                    <a:pt x="21426" y="51579"/>
                    <a:pt x="18093" y="51579"/>
                  </a:cubicBezTo>
                  <a:lnTo>
                    <a:pt x="6033" y="51579"/>
                  </a:lnTo>
                  <a:cubicBezTo>
                    <a:pt x="2701" y="51579"/>
                    <a:pt x="0" y="48877"/>
                    <a:pt x="0" y="45545"/>
                  </a:cubicBezTo>
                  <a:lnTo>
                    <a:pt x="0" y="6033"/>
                  </a:lnTo>
                  <a:cubicBezTo>
                    <a:pt x="0" y="2701"/>
                    <a:pt x="2701" y="0"/>
                    <a:pt x="6033" y="0"/>
                  </a:cubicBezTo>
                  <a:close/>
                </a:path>
              </a:pathLst>
            </a:custGeom>
            <a:solidFill>
              <a:srgbClr val="00E7CF"/>
            </a:solidFill>
            <a:ln w="6572" cap="flat">
              <a:noFill/>
              <a:prstDash val="solid"/>
              <a:round/>
            </a:ln>
          </p:spPr>
          <p:txBody>
            <a:bodyPr rtlCol="0" anchor="ctr"/>
            <a:lstStyle/>
            <a:p>
              <a:endParaRPr lang="en-US"/>
            </a:p>
          </p:txBody>
        </p:sp>
      </p:grpSp>
    </p:spTree>
    <p:extLst>
      <p:ext uri="{BB962C8B-B14F-4D97-AF65-F5344CB8AC3E}">
        <p14:creationId xmlns:p14="http://schemas.microsoft.com/office/powerpoint/2010/main" val="21129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Responsibilities</a:t>
            </a:r>
          </a:p>
        </p:txBody>
      </p:sp>
      <p:sp>
        <p:nvSpPr>
          <p:cNvPr id="28" name="Rectangle 27">
            <a:extLst>
              <a:ext uri="{FF2B5EF4-FFF2-40B4-BE49-F238E27FC236}">
                <a16:creationId xmlns:a16="http://schemas.microsoft.com/office/drawing/2014/main" id="{7299B76C-9659-47DB-B81E-FE652243D169}"/>
              </a:ext>
            </a:extLst>
          </p:cNvPr>
          <p:cNvSpPr/>
          <p:nvPr/>
        </p:nvSpPr>
        <p:spPr>
          <a:xfrm>
            <a:off x="321594" y="1042015"/>
            <a:ext cx="11431531" cy="6463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505050"/>
                </a:solidFill>
                <a:effectLst/>
                <a:uLnTx/>
                <a:uFillTx/>
                <a:latin typeface="Segoe UI"/>
                <a:ea typeface="+mn-ea"/>
                <a:cs typeface="Segoe UI" pitchFamily="34" charset="0"/>
              </a:rPr>
              <a:t>Depending on project scope and implementation methodology, the below represents a common division of responsibilities between the customer and the partner:</a:t>
            </a:r>
          </a:p>
        </p:txBody>
      </p:sp>
      <p:sp>
        <p:nvSpPr>
          <p:cNvPr id="60" name="Text Placeholder 2">
            <a:extLst>
              <a:ext uri="{FF2B5EF4-FFF2-40B4-BE49-F238E27FC236}">
                <a16:creationId xmlns:a16="http://schemas.microsoft.com/office/drawing/2014/main" id="{C0C74064-BAAB-498B-94D1-4A78A5AA822B}"/>
              </a:ext>
            </a:extLst>
          </p:cNvPr>
          <p:cNvSpPr txBox="1">
            <a:spLocks/>
          </p:cNvSpPr>
          <p:nvPr/>
        </p:nvSpPr>
        <p:spPr>
          <a:xfrm>
            <a:off x="8347556" y="6065040"/>
            <a:ext cx="3418020" cy="688842"/>
          </a:xfrm>
          <a:prstGeom prst="rect">
            <a:avLst/>
          </a:prstGeom>
          <a:noFill/>
        </p:spPr>
        <p:txBody>
          <a:bodyPr vert="horz" wrap="square" lIns="175736" tIns="140589" rIns="175736" bIns="140589"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872" marR="0" lvl="1" indent="0" algn="ctr" defTabSz="896010" rtl="0" eaLnBrk="1" fontAlgn="auto" latinLnBrk="0" hangingPunct="1">
              <a:lnSpc>
                <a:spcPct val="100000"/>
              </a:lnSpc>
              <a:spcBef>
                <a:spcPct val="20000"/>
              </a:spcBef>
              <a:spcAft>
                <a:spcPts val="384"/>
              </a:spcAft>
              <a:buClrTx/>
              <a:buSzPct val="90000"/>
              <a:buFont typeface="Arial" pitchFamily="34" charset="0"/>
              <a:buNone/>
              <a:tabLst/>
              <a:defRPr/>
            </a:pPr>
            <a:endParaRPr kumimoji="0" lang="en-US" sz="1961" b="1" i="0" u="none" strike="noStrike" kern="1200" cap="none" spc="0" normalizeH="0" baseline="0" noProof="0">
              <a:ln w="3175">
                <a:noFill/>
              </a:ln>
              <a:solidFill>
                <a:prstClr val="white"/>
              </a:solidFill>
              <a:effectLst/>
              <a:uLnTx/>
              <a:uFillTx/>
              <a:latin typeface="Segoe UI Semibold"/>
              <a:ea typeface="Segoe UI" pitchFamily="34" charset="0"/>
              <a:cs typeface="Segoe UI" pitchFamily="34" charset="0"/>
            </a:endParaRPr>
          </a:p>
        </p:txBody>
      </p:sp>
      <p:sp>
        <p:nvSpPr>
          <p:cNvPr id="13" name="Text Placeholder 2"/>
          <p:cNvSpPr txBox="1">
            <a:spLocks/>
          </p:cNvSpPr>
          <p:nvPr/>
        </p:nvSpPr>
        <p:spPr>
          <a:xfrm>
            <a:off x="452195" y="1839958"/>
            <a:ext cx="3699227" cy="526097"/>
          </a:xfrm>
          <a:prstGeom prst="rect">
            <a:avLst/>
          </a:prstGeom>
          <a:solidFill>
            <a:schemeClr val="accent1"/>
          </a:solidFill>
        </p:spPr>
        <p:txBody>
          <a:bodyPr vert="horz" wrap="square" lIns="175736" tIns="140589" rIns="175736" bIns="140589"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872" marR="0" lvl="1" indent="0" algn="ctr" defTabSz="896010" rtl="0" eaLnBrk="1" fontAlgn="auto" latinLnBrk="0" hangingPunct="1">
              <a:lnSpc>
                <a:spcPct val="100000"/>
              </a:lnSpc>
              <a:spcBef>
                <a:spcPct val="20000"/>
              </a:spcBef>
              <a:spcAft>
                <a:spcPts val="384"/>
              </a:spcAft>
              <a:buClrTx/>
              <a:buSzPct val="90000"/>
              <a:buFont typeface="Arial" pitchFamily="34" charset="0"/>
              <a:buNone/>
              <a:tabLst/>
              <a:defRPr/>
            </a:pPr>
            <a:r>
              <a:rPr kumimoji="0" lang="en-US" sz="2000" b="0" i="0" u="none" strike="noStrike" kern="1200" cap="none" spc="0" normalizeH="0" baseline="0" noProof="0">
                <a:ln w="3175">
                  <a:noFill/>
                </a:ln>
                <a:solidFill>
                  <a:prstClr val="white"/>
                </a:solidFill>
                <a:effectLst/>
                <a:uLnTx/>
                <a:uFillTx/>
                <a:latin typeface="Segoe UI Semibold"/>
                <a:ea typeface="Segoe UI" pitchFamily="34" charset="0"/>
                <a:cs typeface="Segoe UI" pitchFamily="34" charset="0"/>
              </a:rPr>
              <a:t>CUSTOMER</a:t>
            </a:r>
          </a:p>
        </p:txBody>
      </p:sp>
      <p:sp>
        <p:nvSpPr>
          <p:cNvPr id="18" name="Text Placeholder 2">
            <a:extLst>
              <a:ext uri="{FF2B5EF4-FFF2-40B4-BE49-F238E27FC236}">
                <a16:creationId xmlns:a16="http://schemas.microsoft.com/office/drawing/2014/main" id="{E027D2BF-C26F-4124-8BAD-1FFD0A6660E0}"/>
              </a:ext>
            </a:extLst>
          </p:cNvPr>
          <p:cNvSpPr txBox="1">
            <a:spLocks/>
          </p:cNvSpPr>
          <p:nvPr/>
        </p:nvSpPr>
        <p:spPr>
          <a:xfrm>
            <a:off x="4243883" y="1839958"/>
            <a:ext cx="3699227" cy="526097"/>
          </a:xfrm>
          <a:prstGeom prst="rect">
            <a:avLst/>
          </a:prstGeom>
          <a:solidFill>
            <a:schemeClr val="accent1"/>
          </a:solidFill>
        </p:spPr>
        <p:txBody>
          <a:bodyPr vert="horz" wrap="square" lIns="175736" tIns="140589" rIns="175736" bIns="140589"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872" marR="0" lvl="1" indent="0" algn="ctr" defTabSz="896010" rtl="0" eaLnBrk="1" fontAlgn="auto" latinLnBrk="0" hangingPunct="1">
              <a:lnSpc>
                <a:spcPct val="100000"/>
              </a:lnSpc>
              <a:spcBef>
                <a:spcPct val="20000"/>
              </a:spcBef>
              <a:spcAft>
                <a:spcPts val="384"/>
              </a:spcAft>
              <a:buClrTx/>
              <a:buSzPct val="90000"/>
              <a:buFont typeface="Arial" pitchFamily="34" charset="0"/>
              <a:buNone/>
              <a:tabLst/>
              <a:defRPr/>
            </a:pPr>
            <a:r>
              <a:rPr kumimoji="0" lang="en-US" sz="2000" b="0" i="0" u="none" strike="noStrike" kern="1200" cap="none" spc="0" normalizeH="0" baseline="0" noProof="0">
                <a:ln w="3175">
                  <a:noFill/>
                </a:ln>
                <a:solidFill>
                  <a:prstClr val="white"/>
                </a:solidFill>
                <a:effectLst/>
                <a:uLnTx/>
                <a:uFillTx/>
                <a:latin typeface="Segoe UI Semibold"/>
                <a:ea typeface="Segoe UI" pitchFamily="34" charset="0"/>
                <a:cs typeface="Segoe UI" pitchFamily="34" charset="0"/>
              </a:rPr>
              <a:t>PARTNER </a:t>
            </a:r>
          </a:p>
        </p:txBody>
      </p:sp>
      <p:sp>
        <p:nvSpPr>
          <p:cNvPr id="19" name="Text Placeholder 2">
            <a:extLst>
              <a:ext uri="{FF2B5EF4-FFF2-40B4-BE49-F238E27FC236}">
                <a16:creationId xmlns:a16="http://schemas.microsoft.com/office/drawing/2014/main" id="{2B72DF7C-F243-4BE0-A14E-40BEC6B8E52C}"/>
              </a:ext>
            </a:extLst>
          </p:cNvPr>
          <p:cNvSpPr txBox="1">
            <a:spLocks/>
          </p:cNvSpPr>
          <p:nvPr/>
        </p:nvSpPr>
        <p:spPr>
          <a:xfrm>
            <a:off x="8035571" y="1839958"/>
            <a:ext cx="3699227" cy="526097"/>
          </a:xfrm>
          <a:prstGeom prst="rect">
            <a:avLst/>
          </a:prstGeom>
          <a:solidFill>
            <a:schemeClr val="accent1"/>
          </a:solidFill>
        </p:spPr>
        <p:txBody>
          <a:bodyPr vert="horz" wrap="square" lIns="175736" tIns="140589" rIns="175736" bIns="140589" rtlCol="0" anchor="ct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872" marR="0" lvl="1" indent="0" algn="ctr" defTabSz="896010" rtl="0" eaLnBrk="1" fontAlgn="auto" latinLnBrk="0" hangingPunct="1">
              <a:lnSpc>
                <a:spcPct val="90000"/>
              </a:lnSpc>
              <a:spcBef>
                <a:spcPct val="20000"/>
              </a:spcBef>
              <a:spcAft>
                <a:spcPts val="384"/>
              </a:spcAft>
              <a:buClrTx/>
              <a:buSzPct val="90000"/>
              <a:buFont typeface="Arial" pitchFamily="34" charset="0"/>
              <a:buNone/>
              <a:tabLst/>
              <a:defRPr/>
            </a:pPr>
            <a:endParaRPr kumimoji="0" lang="en-US" sz="1961" b="1" i="0" u="none" strike="noStrike" kern="1200" cap="none" spc="0" normalizeH="0" baseline="0" noProof="0">
              <a:ln w="3175">
                <a:noFill/>
              </a:ln>
              <a:gradFill>
                <a:gsLst>
                  <a:gs pos="28704">
                    <a:srgbClr val="FBFBFB"/>
                  </a:gs>
                  <a:gs pos="41000">
                    <a:srgbClr val="FBFBFB"/>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21D8345F-5A86-4EC5-ABBC-EF084A9E61FB}"/>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bwMode="invGray">
          <a:xfrm>
            <a:off x="9096326" y="1934588"/>
            <a:ext cx="1577716" cy="336836"/>
          </a:xfrm>
          <a:prstGeom prst="rect">
            <a:avLst/>
          </a:prstGeom>
        </p:spPr>
      </p:pic>
      <p:grpSp>
        <p:nvGrpSpPr>
          <p:cNvPr id="24" name="Group 17">
            <a:extLst>
              <a:ext uri="{FF2B5EF4-FFF2-40B4-BE49-F238E27FC236}">
                <a16:creationId xmlns:a16="http://schemas.microsoft.com/office/drawing/2014/main" id="{9B15AEFE-548A-432E-994A-4EA3F2EA8D83}"/>
              </a:ext>
            </a:extLst>
          </p:cNvPr>
          <p:cNvGrpSpPr/>
          <p:nvPr/>
        </p:nvGrpSpPr>
        <p:grpSpPr>
          <a:xfrm>
            <a:off x="3557237" y="1916866"/>
            <a:ext cx="473744" cy="364660"/>
            <a:chOff x="896532" y="785004"/>
            <a:chExt cx="684623" cy="526985"/>
          </a:xfrm>
          <a:solidFill>
            <a:srgbClr val="30E5D0"/>
          </a:solidFill>
        </p:grpSpPr>
        <p:sp>
          <p:nvSpPr>
            <p:cNvPr id="25" name="Oval 10">
              <a:extLst>
                <a:ext uri="{FF2B5EF4-FFF2-40B4-BE49-F238E27FC236}">
                  <a16:creationId xmlns:a16="http://schemas.microsoft.com/office/drawing/2014/main" id="{37E1C5D8-FAF7-448B-A628-C574DF17C590}"/>
                </a:ext>
              </a:extLst>
            </p:cNvPr>
            <p:cNvSpPr>
              <a:spLocks noChangeArrowheads="1"/>
            </p:cNvSpPr>
            <p:nvPr/>
          </p:nvSpPr>
          <p:spPr bwMode="auto">
            <a:xfrm>
              <a:off x="1135916" y="785004"/>
              <a:ext cx="218446" cy="218809"/>
            </a:xfrm>
            <a:prstGeom prst="ellipse">
              <a:avLst/>
            </a:prstGeom>
            <a:grp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26" name="Freeform 11">
              <a:extLst>
                <a:ext uri="{FF2B5EF4-FFF2-40B4-BE49-F238E27FC236}">
                  <a16:creationId xmlns:a16="http://schemas.microsoft.com/office/drawing/2014/main" id="{F8971F9B-2BB0-477B-B7B5-6FCCD0B3FB81}"/>
                </a:ext>
              </a:extLst>
            </p:cNvPr>
            <p:cNvSpPr>
              <a:spLocks/>
            </p:cNvSpPr>
            <p:nvPr/>
          </p:nvSpPr>
          <p:spPr bwMode="auto">
            <a:xfrm>
              <a:off x="1057398" y="1029577"/>
              <a:ext cx="369743" cy="282412"/>
            </a:xfrm>
            <a:custGeom>
              <a:avLst/>
              <a:gdLst>
                <a:gd name="T0" fmla="*/ 420 w 456"/>
                <a:gd name="T1" fmla="*/ 125 h 405"/>
                <a:gd name="T2" fmla="*/ 311 w 456"/>
                <a:gd name="T3" fmla="*/ 0 h 405"/>
                <a:gd name="T4" fmla="*/ 233 w 456"/>
                <a:gd name="T5" fmla="*/ 97 h 405"/>
                <a:gd name="T6" fmla="*/ 223 w 456"/>
                <a:gd name="T7" fmla="*/ 97 h 405"/>
                <a:gd name="T8" fmla="*/ 145 w 456"/>
                <a:gd name="T9" fmla="*/ 0 h 405"/>
                <a:gd name="T10" fmla="*/ 37 w 456"/>
                <a:gd name="T11" fmla="*/ 125 h 405"/>
                <a:gd name="T12" fmla="*/ 30 w 456"/>
                <a:gd name="T13" fmla="*/ 307 h 405"/>
                <a:gd name="T14" fmla="*/ 220 w 456"/>
                <a:gd name="T15" fmla="*/ 405 h 405"/>
                <a:gd name="T16" fmla="*/ 236 w 456"/>
                <a:gd name="T17" fmla="*/ 405 h 405"/>
                <a:gd name="T18" fmla="*/ 427 w 456"/>
                <a:gd name="T19" fmla="*/ 307 h 405"/>
                <a:gd name="T20" fmla="*/ 420 w 456"/>
                <a:gd name="T21" fmla="*/ 125 h 405"/>
                <a:gd name="connsiteX0" fmla="*/ 8936 w 9461"/>
                <a:gd name="connsiteY0" fmla="*/ 3086 h 10000"/>
                <a:gd name="connsiteX1" fmla="*/ 6545 w 9461"/>
                <a:gd name="connsiteY1" fmla="*/ 0 h 10000"/>
                <a:gd name="connsiteX2" fmla="*/ 4835 w 9461"/>
                <a:gd name="connsiteY2" fmla="*/ 2395 h 10000"/>
                <a:gd name="connsiteX3" fmla="*/ 4615 w 9461"/>
                <a:gd name="connsiteY3" fmla="*/ 2395 h 10000"/>
                <a:gd name="connsiteX4" fmla="*/ 2905 w 9461"/>
                <a:gd name="connsiteY4" fmla="*/ 0 h 10000"/>
                <a:gd name="connsiteX5" fmla="*/ 536 w 9461"/>
                <a:gd name="connsiteY5" fmla="*/ 3086 h 10000"/>
                <a:gd name="connsiteX6" fmla="*/ 383 w 9461"/>
                <a:gd name="connsiteY6" fmla="*/ 7580 h 10000"/>
                <a:gd name="connsiteX7" fmla="*/ 4550 w 9461"/>
                <a:gd name="connsiteY7" fmla="*/ 10000 h 10000"/>
                <a:gd name="connsiteX8" fmla="*/ 9089 w 9461"/>
                <a:gd name="connsiteY8" fmla="*/ 7580 h 10000"/>
                <a:gd name="connsiteX9" fmla="*/ 8936 w 9461"/>
                <a:gd name="connsiteY9" fmla="*/ 3086 h 10000"/>
                <a:gd name="connsiteX0" fmla="*/ 9445 w 10000"/>
                <a:gd name="connsiteY0" fmla="*/ 3086 h 8141"/>
                <a:gd name="connsiteX1" fmla="*/ 6918 w 10000"/>
                <a:gd name="connsiteY1" fmla="*/ 0 h 8141"/>
                <a:gd name="connsiteX2" fmla="*/ 5110 w 10000"/>
                <a:gd name="connsiteY2" fmla="*/ 2395 h 8141"/>
                <a:gd name="connsiteX3" fmla="*/ 4878 w 10000"/>
                <a:gd name="connsiteY3" fmla="*/ 2395 h 8141"/>
                <a:gd name="connsiteX4" fmla="*/ 3070 w 10000"/>
                <a:gd name="connsiteY4" fmla="*/ 0 h 8141"/>
                <a:gd name="connsiteX5" fmla="*/ 567 w 10000"/>
                <a:gd name="connsiteY5" fmla="*/ 3086 h 8141"/>
                <a:gd name="connsiteX6" fmla="*/ 405 w 10000"/>
                <a:gd name="connsiteY6" fmla="*/ 7580 h 8141"/>
                <a:gd name="connsiteX7" fmla="*/ 9607 w 10000"/>
                <a:gd name="connsiteY7" fmla="*/ 7580 h 8141"/>
                <a:gd name="connsiteX8" fmla="*/ 9445 w 10000"/>
                <a:gd name="connsiteY8" fmla="*/ 3086 h 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8141">
                  <a:moveTo>
                    <a:pt x="9445" y="3086"/>
                  </a:moveTo>
                  <a:cubicBezTo>
                    <a:pt x="8262" y="938"/>
                    <a:pt x="7289" y="0"/>
                    <a:pt x="6918" y="0"/>
                  </a:cubicBezTo>
                  <a:cubicBezTo>
                    <a:pt x="6570" y="0"/>
                    <a:pt x="5435" y="2395"/>
                    <a:pt x="5110" y="2395"/>
                  </a:cubicBezTo>
                  <a:lnTo>
                    <a:pt x="4878" y="2395"/>
                  </a:lnTo>
                  <a:cubicBezTo>
                    <a:pt x="4577" y="2395"/>
                    <a:pt x="3441" y="0"/>
                    <a:pt x="3070" y="0"/>
                  </a:cubicBezTo>
                  <a:cubicBezTo>
                    <a:pt x="2723" y="0"/>
                    <a:pt x="1749" y="938"/>
                    <a:pt x="567" y="3086"/>
                  </a:cubicBezTo>
                  <a:cubicBezTo>
                    <a:pt x="11" y="4074"/>
                    <a:pt x="-291" y="6198"/>
                    <a:pt x="405" y="7580"/>
                  </a:cubicBezTo>
                  <a:cubicBezTo>
                    <a:pt x="1912" y="8329"/>
                    <a:pt x="8100" y="8329"/>
                    <a:pt x="9607" y="7580"/>
                  </a:cubicBezTo>
                  <a:cubicBezTo>
                    <a:pt x="10279" y="6198"/>
                    <a:pt x="10001" y="4074"/>
                    <a:pt x="9445" y="3086"/>
                  </a:cubicBezTo>
                  <a:close/>
                </a:path>
              </a:pathLst>
            </a:custGeom>
            <a:grp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nvGrpSpPr>
            <p:cNvPr id="27" name="Group 26">
              <a:extLst>
                <a:ext uri="{FF2B5EF4-FFF2-40B4-BE49-F238E27FC236}">
                  <a16:creationId xmlns:a16="http://schemas.microsoft.com/office/drawing/2014/main" id="{118539A5-260A-414A-8B4B-ABE1670E075D}"/>
                </a:ext>
              </a:extLst>
            </p:cNvPr>
            <p:cNvGrpSpPr/>
            <p:nvPr/>
          </p:nvGrpSpPr>
          <p:grpSpPr>
            <a:xfrm>
              <a:off x="896532" y="873216"/>
              <a:ext cx="201230" cy="369682"/>
              <a:chOff x="851065" y="755975"/>
              <a:chExt cx="287391" cy="527971"/>
            </a:xfrm>
            <a:grpFill/>
          </p:grpSpPr>
          <p:sp>
            <p:nvSpPr>
              <p:cNvPr id="32" name="Oval 6">
                <a:extLst>
                  <a:ext uri="{FF2B5EF4-FFF2-40B4-BE49-F238E27FC236}">
                    <a16:creationId xmlns:a16="http://schemas.microsoft.com/office/drawing/2014/main" id="{F658FFE7-0D46-4981-86C1-DD240065D6AA}"/>
                  </a:ext>
                </a:extLst>
              </p:cNvPr>
              <p:cNvSpPr>
                <a:spLocks noChangeArrowheads="1"/>
              </p:cNvSpPr>
              <p:nvPr/>
            </p:nvSpPr>
            <p:spPr bwMode="auto">
              <a:xfrm>
                <a:off x="930895" y="755975"/>
                <a:ext cx="194496" cy="195585"/>
              </a:xfrm>
              <a:prstGeom prst="ellipse">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3" name="Freeform 7">
                <a:extLst>
                  <a:ext uri="{FF2B5EF4-FFF2-40B4-BE49-F238E27FC236}">
                    <a16:creationId xmlns:a16="http://schemas.microsoft.com/office/drawing/2014/main" id="{0F42E2C3-515A-4B15-9E92-934AC6A1DC85}"/>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nvGrpSpPr>
            <p:cNvPr id="29" name="Group 28">
              <a:extLst>
                <a:ext uri="{FF2B5EF4-FFF2-40B4-BE49-F238E27FC236}">
                  <a16:creationId xmlns:a16="http://schemas.microsoft.com/office/drawing/2014/main" id="{C21AC8F6-DCF3-48AB-9E50-A54FC78FDD73}"/>
                </a:ext>
              </a:extLst>
            </p:cNvPr>
            <p:cNvGrpSpPr/>
            <p:nvPr/>
          </p:nvGrpSpPr>
          <p:grpSpPr>
            <a:xfrm flipH="1">
              <a:off x="1379925" y="873216"/>
              <a:ext cx="201230" cy="369682"/>
              <a:chOff x="851065" y="755975"/>
              <a:chExt cx="287391" cy="527971"/>
            </a:xfrm>
            <a:grpFill/>
          </p:grpSpPr>
          <p:sp>
            <p:nvSpPr>
              <p:cNvPr id="30" name="Oval 6">
                <a:extLst>
                  <a:ext uri="{FF2B5EF4-FFF2-40B4-BE49-F238E27FC236}">
                    <a16:creationId xmlns:a16="http://schemas.microsoft.com/office/drawing/2014/main" id="{9F5D0AA7-97B1-4055-9115-75C565E2581C}"/>
                  </a:ext>
                </a:extLst>
              </p:cNvPr>
              <p:cNvSpPr>
                <a:spLocks noChangeArrowheads="1"/>
              </p:cNvSpPr>
              <p:nvPr/>
            </p:nvSpPr>
            <p:spPr bwMode="auto">
              <a:xfrm>
                <a:off x="930895" y="755975"/>
                <a:ext cx="194496" cy="195585"/>
              </a:xfrm>
              <a:prstGeom prst="ellipse">
                <a:avLst/>
              </a:pr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sp>
            <p:nvSpPr>
              <p:cNvPr id="31" name="Freeform 7">
                <a:extLst>
                  <a:ext uri="{FF2B5EF4-FFF2-40B4-BE49-F238E27FC236}">
                    <a16:creationId xmlns:a16="http://schemas.microsoft.com/office/drawing/2014/main" id="{BD3B3B1E-A43E-43D5-A0CC-1EEBC4DF54A4}"/>
                  </a:ext>
                </a:extLst>
              </p:cNvPr>
              <p:cNvSpPr>
                <a:spLocks/>
              </p:cNvSpPr>
              <p:nvPr/>
            </p:nvSpPr>
            <p:spPr bwMode="auto">
              <a:xfrm>
                <a:off x="851065" y="973695"/>
                <a:ext cx="287391" cy="310251"/>
              </a:xfrm>
              <a:custGeom>
                <a:avLst/>
                <a:gdLst>
                  <a:gd name="T0" fmla="*/ 239 w 335"/>
                  <a:gd name="T1" fmla="*/ 175 h 362"/>
                  <a:gd name="T2" fmla="*/ 335 w 335"/>
                  <a:gd name="T3" fmla="*/ 52 h 362"/>
                  <a:gd name="T4" fmla="*/ 278 w 335"/>
                  <a:gd name="T5" fmla="*/ 0 h 362"/>
                  <a:gd name="T6" fmla="*/ 208 w 335"/>
                  <a:gd name="T7" fmla="*/ 87 h 362"/>
                  <a:gd name="T8" fmla="*/ 199 w 335"/>
                  <a:gd name="T9" fmla="*/ 87 h 362"/>
                  <a:gd name="T10" fmla="*/ 130 w 335"/>
                  <a:gd name="T11" fmla="*/ 0 h 362"/>
                  <a:gd name="T12" fmla="*/ 33 w 335"/>
                  <a:gd name="T13" fmla="*/ 113 h 362"/>
                  <a:gd name="T14" fmla="*/ 27 w 335"/>
                  <a:gd name="T15" fmla="*/ 274 h 362"/>
                  <a:gd name="T16" fmla="*/ 197 w 335"/>
                  <a:gd name="T17" fmla="*/ 362 h 362"/>
                  <a:gd name="T18" fmla="*/ 211 w 335"/>
                  <a:gd name="T19" fmla="*/ 362 h 362"/>
                  <a:gd name="T20" fmla="*/ 221 w 335"/>
                  <a:gd name="T21" fmla="*/ 361 h 362"/>
                  <a:gd name="T22" fmla="*/ 239 w 335"/>
                  <a:gd name="T23" fmla="*/ 175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362">
                    <a:moveTo>
                      <a:pt x="239" y="175"/>
                    </a:moveTo>
                    <a:cubicBezTo>
                      <a:pt x="261" y="137"/>
                      <a:pt x="299" y="80"/>
                      <a:pt x="335" y="52"/>
                    </a:cubicBezTo>
                    <a:cubicBezTo>
                      <a:pt x="308" y="17"/>
                      <a:pt x="288" y="0"/>
                      <a:pt x="278" y="0"/>
                    </a:cubicBezTo>
                    <a:cubicBezTo>
                      <a:pt x="264" y="0"/>
                      <a:pt x="220" y="87"/>
                      <a:pt x="208" y="87"/>
                    </a:cubicBezTo>
                    <a:cubicBezTo>
                      <a:pt x="199" y="87"/>
                      <a:pt x="199" y="87"/>
                      <a:pt x="199" y="87"/>
                    </a:cubicBezTo>
                    <a:cubicBezTo>
                      <a:pt x="187" y="87"/>
                      <a:pt x="144" y="0"/>
                      <a:pt x="130" y="0"/>
                    </a:cubicBezTo>
                    <a:cubicBezTo>
                      <a:pt x="116" y="0"/>
                      <a:pt x="78" y="35"/>
                      <a:pt x="33" y="113"/>
                    </a:cubicBezTo>
                    <a:cubicBezTo>
                      <a:pt x="12" y="148"/>
                      <a:pt x="0" y="225"/>
                      <a:pt x="27" y="274"/>
                    </a:cubicBezTo>
                    <a:cubicBezTo>
                      <a:pt x="57" y="333"/>
                      <a:pt x="133" y="362"/>
                      <a:pt x="197" y="362"/>
                    </a:cubicBezTo>
                    <a:cubicBezTo>
                      <a:pt x="211" y="362"/>
                      <a:pt x="211" y="362"/>
                      <a:pt x="211" y="362"/>
                    </a:cubicBezTo>
                    <a:cubicBezTo>
                      <a:pt x="214" y="362"/>
                      <a:pt x="218" y="362"/>
                      <a:pt x="221" y="361"/>
                    </a:cubicBezTo>
                    <a:cubicBezTo>
                      <a:pt x="199" y="296"/>
                      <a:pt x="216" y="215"/>
                      <a:pt x="239" y="175"/>
                    </a:cubicBezTo>
                    <a:close/>
                  </a:path>
                </a:pathLst>
              </a:custGeom>
              <a:solidFill>
                <a:schemeClr val="bg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a:ea typeface="+mn-ea"/>
                  <a:cs typeface="+mn-cs"/>
                </a:endParaRPr>
              </a:p>
            </p:txBody>
          </p:sp>
        </p:grpSp>
      </p:grpSp>
      <p:grpSp>
        <p:nvGrpSpPr>
          <p:cNvPr id="34" name="Group 141">
            <a:extLst>
              <a:ext uri="{FF2B5EF4-FFF2-40B4-BE49-F238E27FC236}">
                <a16:creationId xmlns:a16="http://schemas.microsoft.com/office/drawing/2014/main" id="{B853B868-C5E7-4160-B2CA-0E3FD8DD79A1}"/>
              </a:ext>
            </a:extLst>
          </p:cNvPr>
          <p:cNvGrpSpPr/>
          <p:nvPr/>
        </p:nvGrpSpPr>
        <p:grpSpPr>
          <a:xfrm>
            <a:off x="7095344" y="1898184"/>
            <a:ext cx="653254" cy="392896"/>
            <a:chOff x="6180411" y="4684918"/>
            <a:chExt cx="1634112" cy="982835"/>
          </a:xfrm>
        </p:grpSpPr>
        <p:sp>
          <p:nvSpPr>
            <p:cNvPr id="35" name="Freeform: Shape 34">
              <a:extLst>
                <a:ext uri="{FF2B5EF4-FFF2-40B4-BE49-F238E27FC236}">
                  <a16:creationId xmlns:a16="http://schemas.microsoft.com/office/drawing/2014/main" id="{E6C69606-5507-4D34-9C8F-0FC3747EF8D1}"/>
                </a:ext>
              </a:extLst>
            </p:cNvPr>
            <p:cNvSpPr/>
            <p:nvPr/>
          </p:nvSpPr>
          <p:spPr>
            <a:xfrm>
              <a:off x="7385604" y="4684918"/>
              <a:ext cx="428919" cy="503513"/>
            </a:xfrm>
            <a:custGeom>
              <a:avLst/>
              <a:gdLst>
                <a:gd name="connsiteX0" fmla="*/ 398078 w 428918"/>
                <a:gd name="connsiteY0" fmla="*/ 371969 h 503512"/>
                <a:gd name="connsiteX1" fmla="*/ 191078 w 428918"/>
                <a:gd name="connsiteY1" fmla="*/ 45618 h 503512"/>
                <a:gd name="connsiteX2" fmla="*/ 136997 w 428918"/>
                <a:gd name="connsiteY2" fmla="*/ 34429 h 503512"/>
                <a:gd name="connsiteX3" fmla="*/ 45618 w 428918"/>
                <a:gd name="connsiteY3" fmla="*/ 92240 h 503512"/>
                <a:gd name="connsiteX4" fmla="*/ 34429 w 428918"/>
                <a:gd name="connsiteY4" fmla="*/ 146321 h 503512"/>
                <a:gd name="connsiteX5" fmla="*/ 241429 w 428918"/>
                <a:gd name="connsiteY5" fmla="*/ 472672 h 503512"/>
                <a:gd name="connsiteX6" fmla="*/ 295510 w 428918"/>
                <a:gd name="connsiteY6" fmla="*/ 483861 h 503512"/>
                <a:gd name="connsiteX7" fmla="*/ 386888 w 428918"/>
                <a:gd name="connsiteY7" fmla="*/ 426050 h 503512"/>
                <a:gd name="connsiteX8" fmla="*/ 398078 w 428918"/>
                <a:gd name="connsiteY8" fmla="*/ 371969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918" h="503512">
                  <a:moveTo>
                    <a:pt x="398078" y="371969"/>
                  </a:moveTo>
                  <a:lnTo>
                    <a:pt x="191078" y="45618"/>
                  </a:lnTo>
                  <a:cubicBezTo>
                    <a:pt x="179889" y="26970"/>
                    <a:pt x="155645" y="21375"/>
                    <a:pt x="136997" y="34429"/>
                  </a:cubicBezTo>
                  <a:lnTo>
                    <a:pt x="45618" y="92240"/>
                  </a:lnTo>
                  <a:cubicBezTo>
                    <a:pt x="26970" y="103429"/>
                    <a:pt x="21375" y="127672"/>
                    <a:pt x="34429" y="146321"/>
                  </a:cubicBezTo>
                  <a:lnTo>
                    <a:pt x="241429" y="472672"/>
                  </a:lnTo>
                  <a:cubicBezTo>
                    <a:pt x="252618" y="491321"/>
                    <a:pt x="276861" y="496915"/>
                    <a:pt x="295510" y="483861"/>
                  </a:cubicBezTo>
                  <a:lnTo>
                    <a:pt x="386888" y="426050"/>
                  </a:lnTo>
                  <a:cubicBezTo>
                    <a:pt x="403672" y="414861"/>
                    <a:pt x="409267" y="390618"/>
                    <a:pt x="398078" y="371969"/>
                  </a:cubicBezTo>
                  <a:close/>
                </a:path>
              </a:pathLst>
            </a:custGeom>
            <a:solidFill>
              <a:schemeClr val="bg1"/>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E5FC888C-04D5-4812-9E63-95253BA22299}"/>
                </a:ext>
              </a:extLst>
            </p:cNvPr>
            <p:cNvSpPr/>
            <p:nvPr/>
          </p:nvSpPr>
          <p:spPr>
            <a:xfrm>
              <a:off x="6542185" y="5286924"/>
              <a:ext cx="242432" cy="298378"/>
            </a:xfrm>
            <a:custGeom>
              <a:avLst/>
              <a:gdLst>
                <a:gd name="connsiteX0" fmla="*/ 204632 w 242432"/>
                <a:gd name="connsiteY0" fmla="*/ 118693 h 298378"/>
                <a:gd name="connsiteX1" fmla="*/ 219551 w 242432"/>
                <a:gd name="connsiteY1" fmla="*/ 96315 h 298378"/>
                <a:gd name="connsiteX2" fmla="*/ 227011 w 242432"/>
                <a:gd name="connsiteY2" fmla="*/ 62747 h 298378"/>
                <a:gd name="connsiteX3" fmla="*/ 208362 w 242432"/>
                <a:gd name="connsiteY3" fmla="*/ 34774 h 298378"/>
                <a:gd name="connsiteX4" fmla="*/ 184119 w 242432"/>
                <a:gd name="connsiteY4" fmla="*/ 27315 h 298378"/>
                <a:gd name="connsiteX5" fmla="*/ 146821 w 242432"/>
                <a:gd name="connsiteY5" fmla="*/ 45963 h 298378"/>
                <a:gd name="connsiteX6" fmla="*/ 102065 w 242432"/>
                <a:gd name="connsiteY6" fmla="*/ 111234 h 298378"/>
                <a:gd name="connsiteX7" fmla="*/ 100200 w 242432"/>
                <a:gd name="connsiteY7" fmla="*/ 113098 h 298378"/>
                <a:gd name="connsiteX8" fmla="*/ 47984 w 242432"/>
                <a:gd name="connsiteY8" fmla="*/ 189558 h 298378"/>
                <a:gd name="connsiteX9" fmla="*/ 46119 w 242432"/>
                <a:gd name="connsiteY9" fmla="*/ 193288 h 298378"/>
                <a:gd name="connsiteX10" fmla="*/ 34930 w 242432"/>
                <a:gd name="connsiteY10" fmla="*/ 210071 h 298378"/>
                <a:gd name="connsiteX11" fmla="*/ 46119 w 242432"/>
                <a:gd name="connsiteY11" fmla="*/ 271612 h 298378"/>
                <a:gd name="connsiteX12" fmla="*/ 79686 w 242432"/>
                <a:gd name="connsiteY12" fmla="*/ 279071 h 298378"/>
                <a:gd name="connsiteX13" fmla="*/ 107659 w 242432"/>
                <a:gd name="connsiteY13" fmla="*/ 260423 h 298378"/>
                <a:gd name="connsiteX14" fmla="*/ 115119 w 242432"/>
                <a:gd name="connsiteY14" fmla="*/ 249233 h 298378"/>
                <a:gd name="connsiteX15" fmla="*/ 118848 w 242432"/>
                <a:gd name="connsiteY15" fmla="*/ 241774 h 298378"/>
                <a:gd name="connsiteX16" fmla="*/ 204632 w 242432"/>
                <a:gd name="connsiteY16" fmla="*/ 118693 h 298378"/>
                <a:gd name="connsiteX17" fmla="*/ 204632 w 242432"/>
                <a:gd name="connsiteY17" fmla="*/ 118693 h 298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32" h="298378">
                  <a:moveTo>
                    <a:pt x="204632" y="118693"/>
                  </a:moveTo>
                  <a:lnTo>
                    <a:pt x="219551" y="96315"/>
                  </a:lnTo>
                  <a:cubicBezTo>
                    <a:pt x="227011" y="86990"/>
                    <a:pt x="228875" y="73936"/>
                    <a:pt x="227011" y="62747"/>
                  </a:cubicBezTo>
                  <a:cubicBezTo>
                    <a:pt x="225146" y="51558"/>
                    <a:pt x="217686" y="40369"/>
                    <a:pt x="208362" y="34774"/>
                  </a:cubicBezTo>
                  <a:cubicBezTo>
                    <a:pt x="200903" y="29180"/>
                    <a:pt x="193443" y="27315"/>
                    <a:pt x="184119" y="27315"/>
                  </a:cubicBezTo>
                  <a:cubicBezTo>
                    <a:pt x="169200" y="27315"/>
                    <a:pt x="156146" y="34774"/>
                    <a:pt x="146821" y="45963"/>
                  </a:cubicBezTo>
                  <a:lnTo>
                    <a:pt x="102065" y="111234"/>
                  </a:lnTo>
                  <a:cubicBezTo>
                    <a:pt x="102065" y="111234"/>
                    <a:pt x="102065" y="113098"/>
                    <a:pt x="100200" y="113098"/>
                  </a:cubicBezTo>
                  <a:cubicBezTo>
                    <a:pt x="83416" y="137342"/>
                    <a:pt x="64767" y="165315"/>
                    <a:pt x="47984" y="189558"/>
                  </a:cubicBezTo>
                  <a:cubicBezTo>
                    <a:pt x="47984" y="191423"/>
                    <a:pt x="46119" y="191423"/>
                    <a:pt x="46119" y="193288"/>
                  </a:cubicBezTo>
                  <a:lnTo>
                    <a:pt x="34930" y="210071"/>
                  </a:lnTo>
                  <a:cubicBezTo>
                    <a:pt x="21876" y="230585"/>
                    <a:pt x="25605" y="256693"/>
                    <a:pt x="46119" y="271612"/>
                  </a:cubicBezTo>
                  <a:cubicBezTo>
                    <a:pt x="55443" y="279071"/>
                    <a:pt x="68497" y="280936"/>
                    <a:pt x="79686" y="279071"/>
                  </a:cubicBezTo>
                  <a:cubicBezTo>
                    <a:pt x="90876" y="277206"/>
                    <a:pt x="102065" y="269747"/>
                    <a:pt x="107659" y="260423"/>
                  </a:cubicBezTo>
                  <a:lnTo>
                    <a:pt x="115119" y="249233"/>
                  </a:lnTo>
                  <a:cubicBezTo>
                    <a:pt x="116984" y="247369"/>
                    <a:pt x="116984" y="243639"/>
                    <a:pt x="118848" y="241774"/>
                  </a:cubicBezTo>
                  <a:lnTo>
                    <a:pt x="204632" y="118693"/>
                  </a:lnTo>
                  <a:cubicBezTo>
                    <a:pt x="202767" y="120558"/>
                    <a:pt x="202767" y="120558"/>
                    <a:pt x="204632" y="118693"/>
                  </a:cubicBezTo>
                  <a:close/>
                </a:path>
              </a:pathLst>
            </a:custGeom>
            <a:solidFill>
              <a:schemeClr val="bg1"/>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BB68D13A-4CA7-4735-B1CE-C39885DCA798}"/>
                </a:ext>
              </a:extLst>
            </p:cNvPr>
            <p:cNvSpPr/>
            <p:nvPr/>
          </p:nvSpPr>
          <p:spPr>
            <a:xfrm>
              <a:off x="6677776" y="4831185"/>
              <a:ext cx="932432" cy="484864"/>
            </a:xfrm>
            <a:custGeom>
              <a:avLst/>
              <a:gdLst>
                <a:gd name="connsiteX0" fmla="*/ 734797 w 932431"/>
                <a:gd name="connsiteY0" fmla="*/ 56000 h 484864"/>
                <a:gd name="connsiteX1" fmla="*/ 703095 w 932431"/>
                <a:gd name="connsiteY1" fmla="*/ 44811 h 484864"/>
                <a:gd name="connsiteX2" fmla="*/ 667662 w 932431"/>
                <a:gd name="connsiteY2" fmla="*/ 59730 h 484864"/>
                <a:gd name="connsiteX3" fmla="*/ 628500 w 932431"/>
                <a:gd name="connsiteY3" fmla="*/ 63460 h 484864"/>
                <a:gd name="connsiteX4" fmla="*/ 509149 w 932431"/>
                <a:gd name="connsiteY4" fmla="*/ 37352 h 484864"/>
                <a:gd name="connsiteX5" fmla="*/ 317068 w 932431"/>
                <a:gd name="connsiteY5" fmla="*/ 35487 h 484864"/>
                <a:gd name="connsiteX6" fmla="*/ 203311 w 932431"/>
                <a:gd name="connsiteY6" fmla="*/ 56000 h 484864"/>
                <a:gd name="connsiteX7" fmla="*/ 130582 w 932431"/>
                <a:gd name="connsiteY7" fmla="*/ 100757 h 484864"/>
                <a:gd name="connsiteX8" fmla="*/ 33609 w 932431"/>
                <a:gd name="connsiteY8" fmla="*/ 225703 h 484864"/>
                <a:gd name="connsiteX9" fmla="*/ 28014 w 932431"/>
                <a:gd name="connsiteY9" fmla="*/ 248081 h 484864"/>
                <a:gd name="connsiteX10" fmla="*/ 39203 w 932431"/>
                <a:gd name="connsiteY10" fmla="*/ 268595 h 484864"/>
                <a:gd name="connsiteX11" fmla="*/ 70906 w 932431"/>
                <a:gd name="connsiteY11" fmla="*/ 270460 h 484864"/>
                <a:gd name="connsiteX12" fmla="*/ 276041 w 932431"/>
                <a:gd name="connsiteY12" fmla="*/ 164163 h 484864"/>
                <a:gd name="connsiteX13" fmla="*/ 343176 w 932431"/>
                <a:gd name="connsiteY13" fmla="*/ 167892 h 484864"/>
                <a:gd name="connsiteX14" fmla="*/ 783284 w 932431"/>
                <a:gd name="connsiteY14" fmla="*/ 453216 h 484864"/>
                <a:gd name="connsiteX15" fmla="*/ 796338 w 932431"/>
                <a:gd name="connsiteY15" fmla="*/ 464405 h 484864"/>
                <a:gd name="connsiteX16" fmla="*/ 900770 w 932431"/>
                <a:gd name="connsiteY16" fmla="*/ 365568 h 484864"/>
                <a:gd name="connsiteX17" fmla="*/ 904500 w 932431"/>
                <a:gd name="connsiteY17" fmla="*/ 332000 h 484864"/>
                <a:gd name="connsiteX18" fmla="*/ 734797 w 932431"/>
                <a:gd name="connsiteY18" fmla="*/ 56000 h 48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32431" h="484864">
                  <a:moveTo>
                    <a:pt x="734797" y="56000"/>
                  </a:moveTo>
                  <a:cubicBezTo>
                    <a:pt x="727338" y="44811"/>
                    <a:pt x="714284" y="41082"/>
                    <a:pt x="703095" y="44811"/>
                  </a:cubicBezTo>
                  <a:lnTo>
                    <a:pt x="667662" y="59730"/>
                  </a:lnTo>
                  <a:cubicBezTo>
                    <a:pt x="654608" y="65325"/>
                    <a:pt x="641554" y="65325"/>
                    <a:pt x="628500" y="63460"/>
                  </a:cubicBezTo>
                  <a:lnTo>
                    <a:pt x="509149" y="37352"/>
                  </a:lnTo>
                  <a:cubicBezTo>
                    <a:pt x="445743" y="24298"/>
                    <a:pt x="380473" y="24298"/>
                    <a:pt x="317068" y="35487"/>
                  </a:cubicBezTo>
                  <a:lnTo>
                    <a:pt x="203311" y="56000"/>
                  </a:lnTo>
                  <a:cubicBezTo>
                    <a:pt x="175338" y="61595"/>
                    <a:pt x="149230" y="76514"/>
                    <a:pt x="130582" y="100757"/>
                  </a:cubicBezTo>
                  <a:lnTo>
                    <a:pt x="33609" y="225703"/>
                  </a:lnTo>
                  <a:cubicBezTo>
                    <a:pt x="28014" y="231298"/>
                    <a:pt x="26149" y="240622"/>
                    <a:pt x="28014" y="248081"/>
                  </a:cubicBezTo>
                  <a:cubicBezTo>
                    <a:pt x="29879" y="255541"/>
                    <a:pt x="33609" y="263000"/>
                    <a:pt x="39203" y="268595"/>
                  </a:cubicBezTo>
                  <a:cubicBezTo>
                    <a:pt x="48528" y="276054"/>
                    <a:pt x="61582" y="276054"/>
                    <a:pt x="70906" y="270460"/>
                  </a:cubicBezTo>
                  <a:lnTo>
                    <a:pt x="276041" y="164163"/>
                  </a:lnTo>
                  <a:cubicBezTo>
                    <a:pt x="296554" y="152973"/>
                    <a:pt x="322663" y="154838"/>
                    <a:pt x="343176" y="167892"/>
                  </a:cubicBezTo>
                  <a:lnTo>
                    <a:pt x="783284" y="453216"/>
                  </a:lnTo>
                  <a:cubicBezTo>
                    <a:pt x="788878" y="456946"/>
                    <a:pt x="792608" y="460676"/>
                    <a:pt x="796338" y="464405"/>
                  </a:cubicBezTo>
                  <a:lnTo>
                    <a:pt x="900770" y="365568"/>
                  </a:lnTo>
                  <a:cubicBezTo>
                    <a:pt x="910095" y="356243"/>
                    <a:pt x="911959" y="343189"/>
                    <a:pt x="904500" y="332000"/>
                  </a:cubicBezTo>
                  <a:lnTo>
                    <a:pt x="734797" y="56000"/>
                  </a:lnTo>
                  <a:close/>
                </a:path>
              </a:pathLst>
            </a:custGeom>
            <a:solidFill>
              <a:schemeClr val="bg1"/>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5A1A1777-74B3-4B59-9A49-FDB05C790348}"/>
                </a:ext>
              </a:extLst>
            </p:cNvPr>
            <p:cNvSpPr/>
            <p:nvPr/>
          </p:nvSpPr>
          <p:spPr>
            <a:xfrm>
              <a:off x="6776089" y="5497653"/>
              <a:ext cx="167838" cy="167838"/>
            </a:xfrm>
            <a:custGeom>
              <a:avLst/>
              <a:gdLst>
                <a:gd name="connsiteX0" fmla="*/ 127377 w 167837"/>
                <a:gd name="connsiteY0" fmla="*/ 34774 h 167837"/>
                <a:gd name="connsiteX1" fmla="*/ 104999 w 167837"/>
                <a:gd name="connsiteY1" fmla="*/ 27315 h 167837"/>
                <a:gd name="connsiteX2" fmla="*/ 99405 w 167837"/>
                <a:gd name="connsiteY2" fmla="*/ 27315 h 167837"/>
                <a:gd name="connsiteX3" fmla="*/ 77026 w 167837"/>
                <a:gd name="connsiteY3" fmla="*/ 40369 h 167837"/>
                <a:gd name="connsiteX4" fmla="*/ 30405 w 167837"/>
                <a:gd name="connsiteY4" fmla="*/ 107504 h 167837"/>
                <a:gd name="connsiteX5" fmla="*/ 28540 w 167837"/>
                <a:gd name="connsiteY5" fmla="*/ 131747 h 167837"/>
                <a:gd name="connsiteX6" fmla="*/ 49053 w 167837"/>
                <a:gd name="connsiteY6" fmla="*/ 154125 h 167837"/>
                <a:gd name="connsiteX7" fmla="*/ 91945 w 167837"/>
                <a:gd name="connsiteY7" fmla="*/ 141071 h 167837"/>
                <a:gd name="connsiteX8" fmla="*/ 132972 w 167837"/>
                <a:gd name="connsiteY8" fmla="*/ 81396 h 167837"/>
                <a:gd name="connsiteX9" fmla="*/ 127377 w 167837"/>
                <a:gd name="connsiteY9" fmla="*/ 34774 h 1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37" h="167837">
                  <a:moveTo>
                    <a:pt x="127377" y="34774"/>
                  </a:moveTo>
                  <a:cubicBezTo>
                    <a:pt x="119918" y="29180"/>
                    <a:pt x="112459" y="27315"/>
                    <a:pt x="104999" y="27315"/>
                  </a:cubicBezTo>
                  <a:cubicBezTo>
                    <a:pt x="103134" y="27315"/>
                    <a:pt x="101269" y="27315"/>
                    <a:pt x="99405" y="27315"/>
                  </a:cubicBezTo>
                  <a:cubicBezTo>
                    <a:pt x="90080" y="29180"/>
                    <a:pt x="82621" y="32909"/>
                    <a:pt x="77026" y="40369"/>
                  </a:cubicBezTo>
                  <a:lnTo>
                    <a:pt x="30405" y="107504"/>
                  </a:lnTo>
                  <a:cubicBezTo>
                    <a:pt x="26675" y="114963"/>
                    <a:pt x="26675" y="124288"/>
                    <a:pt x="28540" y="131747"/>
                  </a:cubicBezTo>
                  <a:cubicBezTo>
                    <a:pt x="32269" y="142936"/>
                    <a:pt x="39729" y="150396"/>
                    <a:pt x="49053" y="154125"/>
                  </a:cubicBezTo>
                  <a:cubicBezTo>
                    <a:pt x="63972" y="159720"/>
                    <a:pt x="82621" y="155990"/>
                    <a:pt x="91945" y="141071"/>
                  </a:cubicBezTo>
                  <a:lnTo>
                    <a:pt x="132972" y="81396"/>
                  </a:lnTo>
                  <a:cubicBezTo>
                    <a:pt x="146026" y="68342"/>
                    <a:pt x="142296" y="45963"/>
                    <a:pt x="127377" y="34774"/>
                  </a:cubicBezTo>
                  <a:close/>
                </a:path>
              </a:pathLst>
            </a:custGeom>
            <a:solidFill>
              <a:schemeClr val="bg1"/>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8AACCF60-B13A-4EAB-8CF9-F87C91B1D8A7}"/>
                </a:ext>
              </a:extLst>
            </p:cNvPr>
            <p:cNvSpPr/>
            <p:nvPr/>
          </p:nvSpPr>
          <p:spPr>
            <a:xfrm>
              <a:off x="6655929" y="5382032"/>
              <a:ext cx="223784" cy="261081"/>
            </a:xfrm>
            <a:custGeom>
              <a:avLst/>
              <a:gdLst>
                <a:gd name="connsiteX0" fmla="*/ 167348 w 223783"/>
                <a:gd name="connsiteY0" fmla="*/ 133612 h 261080"/>
                <a:gd name="connsiteX1" fmla="*/ 193456 w 223783"/>
                <a:gd name="connsiteY1" fmla="*/ 96315 h 261080"/>
                <a:gd name="connsiteX2" fmla="*/ 184131 w 223783"/>
                <a:gd name="connsiteY2" fmla="*/ 36639 h 261080"/>
                <a:gd name="connsiteX3" fmla="*/ 156159 w 223783"/>
                <a:gd name="connsiteY3" fmla="*/ 27315 h 261080"/>
                <a:gd name="connsiteX4" fmla="*/ 150564 w 223783"/>
                <a:gd name="connsiteY4" fmla="*/ 27315 h 261080"/>
                <a:gd name="connsiteX5" fmla="*/ 120726 w 223783"/>
                <a:gd name="connsiteY5" fmla="*/ 44098 h 261080"/>
                <a:gd name="connsiteX6" fmla="*/ 31213 w 223783"/>
                <a:gd name="connsiteY6" fmla="*/ 174639 h 261080"/>
                <a:gd name="connsiteX7" fmla="*/ 29348 w 223783"/>
                <a:gd name="connsiteY7" fmla="*/ 202612 h 261080"/>
                <a:gd name="connsiteX8" fmla="*/ 51726 w 223783"/>
                <a:gd name="connsiteY8" fmla="*/ 230585 h 261080"/>
                <a:gd name="connsiteX9" fmla="*/ 109537 w 223783"/>
                <a:gd name="connsiteY9" fmla="*/ 217531 h 261080"/>
                <a:gd name="connsiteX10" fmla="*/ 122591 w 223783"/>
                <a:gd name="connsiteY10" fmla="*/ 198882 h 261080"/>
                <a:gd name="connsiteX11" fmla="*/ 126321 w 223783"/>
                <a:gd name="connsiteY11" fmla="*/ 193288 h 261080"/>
                <a:gd name="connsiteX12" fmla="*/ 167348 w 223783"/>
                <a:gd name="connsiteY12" fmla="*/ 133612 h 261080"/>
                <a:gd name="connsiteX13" fmla="*/ 167348 w 223783"/>
                <a:gd name="connsiteY13" fmla="*/ 133612 h 26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3783" h="261080">
                  <a:moveTo>
                    <a:pt x="167348" y="133612"/>
                  </a:moveTo>
                  <a:lnTo>
                    <a:pt x="193456" y="96315"/>
                  </a:lnTo>
                  <a:cubicBezTo>
                    <a:pt x="206510" y="77666"/>
                    <a:pt x="202780" y="51558"/>
                    <a:pt x="184131" y="36639"/>
                  </a:cubicBezTo>
                  <a:cubicBezTo>
                    <a:pt x="176672" y="31044"/>
                    <a:pt x="167348" y="27315"/>
                    <a:pt x="156159" y="27315"/>
                  </a:cubicBezTo>
                  <a:cubicBezTo>
                    <a:pt x="154294" y="27315"/>
                    <a:pt x="152429" y="27315"/>
                    <a:pt x="150564" y="27315"/>
                  </a:cubicBezTo>
                  <a:cubicBezTo>
                    <a:pt x="139375" y="29180"/>
                    <a:pt x="128186" y="34774"/>
                    <a:pt x="120726" y="44098"/>
                  </a:cubicBezTo>
                  <a:lnTo>
                    <a:pt x="31213" y="174639"/>
                  </a:lnTo>
                  <a:cubicBezTo>
                    <a:pt x="27483" y="183963"/>
                    <a:pt x="25618" y="193288"/>
                    <a:pt x="29348" y="202612"/>
                  </a:cubicBezTo>
                  <a:cubicBezTo>
                    <a:pt x="33078" y="215666"/>
                    <a:pt x="40537" y="224990"/>
                    <a:pt x="51726" y="230585"/>
                  </a:cubicBezTo>
                  <a:cubicBezTo>
                    <a:pt x="72240" y="241774"/>
                    <a:pt x="96483" y="236179"/>
                    <a:pt x="109537" y="217531"/>
                  </a:cubicBezTo>
                  <a:lnTo>
                    <a:pt x="122591" y="198882"/>
                  </a:lnTo>
                  <a:cubicBezTo>
                    <a:pt x="124456" y="197017"/>
                    <a:pt x="124456" y="195152"/>
                    <a:pt x="126321" y="193288"/>
                  </a:cubicBezTo>
                  <a:lnTo>
                    <a:pt x="167348" y="133612"/>
                  </a:lnTo>
                  <a:cubicBezTo>
                    <a:pt x="165483" y="135477"/>
                    <a:pt x="167348" y="135477"/>
                    <a:pt x="167348" y="133612"/>
                  </a:cubicBezTo>
                  <a:close/>
                </a:path>
              </a:pathLst>
            </a:custGeom>
            <a:solidFill>
              <a:schemeClr val="bg1"/>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94CE8E2D-EFAE-468F-8187-BAAE912D3636}"/>
                </a:ext>
              </a:extLst>
            </p:cNvPr>
            <p:cNvSpPr/>
            <p:nvPr/>
          </p:nvSpPr>
          <p:spPr>
            <a:xfrm>
              <a:off x="6394959" y="4865862"/>
              <a:ext cx="1100269" cy="801891"/>
            </a:xfrm>
            <a:custGeom>
              <a:avLst/>
              <a:gdLst>
                <a:gd name="connsiteX0" fmla="*/ 1047453 w 1100269"/>
                <a:gd name="connsiteY0" fmla="*/ 448377 h 801890"/>
                <a:gd name="connsiteX1" fmla="*/ 607345 w 1100269"/>
                <a:gd name="connsiteY1" fmla="*/ 163053 h 801890"/>
                <a:gd name="connsiteX2" fmla="*/ 577508 w 1100269"/>
                <a:gd name="connsiteY2" fmla="*/ 161188 h 801890"/>
                <a:gd name="connsiteX3" fmla="*/ 376102 w 1100269"/>
                <a:gd name="connsiteY3" fmla="*/ 267485 h 801890"/>
                <a:gd name="connsiteX4" fmla="*/ 305237 w 1100269"/>
                <a:gd name="connsiteY4" fmla="*/ 265620 h 801890"/>
                <a:gd name="connsiteX5" fmla="*/ 275400 w 1100269"/>
                <a:gd name="connsiteY5" fmla="*/ 205944 h 801890"/>
                <a:gd name="connsiteX6" fmla="*/ 290319 w 1100269"/>
                <a:gd name="connsiteY6" fmla="*/ 168647 h 801890"/>
                <a:gd name="connsiteX7" fmla="*/ 372373 w 1100269"/>
                <a:gd name="connsiteY7" fmla="*/ 62350 h 801890"/>
                <a:gd name="connsiteX8" fmla="*/ 284724 w 1100269"/>
                <a:gd name="connsiteY8" fmla="*/ 49296 h 801890"/>
                <a:gd name="connsiteX9" fmla="*/ 264210 w 1100269"/>
                <a:gd name="connsiteY9" fmla="*/ 41836 h 801890"/>
                <a:gd name="connsiteX10" fmla="*/ 245562 w 1100269"/>
                <a:gd name="connsiteY10" fmla="*/ 32512 h 801890"/>
                <a:gd name="connsiteX11" fmla="*/ 180292 w 1100269"/>
                <a:gd name="connsiteY11" fmla="*/ 49296 h 801890"/>
                <a:gd name="connsiteX12" fmla="*/ 34832 w 1100269"/>
                <a:gd name="connsiteY12" fmla="*/ 278674 h 801890"/>
                <a:gd name="connsiteX13" fmla="*/ 36697 w 1100269"/>
                <a:gd name="connsiteY13" fmla="*/ 334620 h 801890"/>
                <a:gd name="connsiteX14" fmla="*/ 113157 w 1100269"/>
                <a:gd name="connsiteY14" fmla="*/ 435323 h 801890"/>
                <a:gd name="connsiteX15" fmla="*/ 122481 w 1100269"/>
                <a:gd name="connsiteY15" fmla="*/ 435323 h 801890"/>
                <a:gd name="connsiteX16" fmla="*/ 223183 w 1100269"/>
                <a:gd name="connsiteY16" fmla="*/ 422268 h 801890"/>
                <a:gd name="connsiteX17" fmla="*/ 251156 w 1100269"/>
                <a:gd name="connsiteY17" fmla="*/ 450241 h 801890"/>
                <a:gd name="connsiteX18" fmla="*/ 260481 w 1100269"/>
                <a:gd name="connsiteY18" fmla="*/ 450241 h 801890"/>
                <a:gd name="connsiteX19" fmla="*/ 260481 w 1100269"/>
                <a:gd name="connsiteY19" fmla="*/ 450241 h 801890"/>
                <a:gd name="connsiteX20" fmla="*/ 366778 w 1100269"/>
                <a:gd name="connsiteY20" fmla="*/ 420404 h 801890"/>
                <a:gd name="connsiteX21" fmla="*/ 409670 w 1100269"/>
                <a:gd name="connsiteY21" fmla="*/ 476349 h 801890"/>
                <a:gd name="connsiteX22" fmla="*/ 411535 w 1100269"/>
                <a:gd name="connsiteY22" fmla="*/ 500593 h 801890"/>
                <a:gd name="connsiteX23" fmla="*/ 417129 w 1100269"/>
                <a:gd name="connsiteY23" fmla="*/ 506187 h 801890"/>
                <a:gd name="connsiteX24" fmla="*/ 469345 w 1100269"/>
                <a:gd name="connsiteY24" fmla="*/ 524836 h 801890"/>
                <a:gd name="connsiteX25" fmla="*/ 495454 w 1100269"/>
                <a:gd name="connsiteY25" fmla="*/ 614349 h 801890"/>
                <a:gd name="connsiteX26" fmla="*/ 499183 w 1100269"/>
                <a:gd name="connsiteY26" fmla="*/ 621809 h 801890"/>
                <a:gd name="connsiteX27" fmla="*/ 556994 w 1100269"/>
                <a:gd name="connsiteY27" fmla="*/ 672160 h 801890"/>
                <a:gd name="connsiteX28" fmla="*/ 545805 w 1100269"/>
                <a:gd name="connsiteY28" fmla="*/ 737430 h 801890"/>
                <a:gd name="connsiteX29" fmla="*/ 536481 w 1100269"/>
                <a:gd name="connsiteY29" fmla="*/ 750484 h 801890"/>
                <a:gd name="connsiteX30" fmla="*/ 540210 w 1100269"/>
                <a:gd name="connsiteY30" fmla="*/ 759809 h 801890"/>
                <a:gd name="connsiteX31" fmla="*/ 653967 w 1100269"/>
                <a:gd name="connsiteY31" fmla="*/ 776592 h 801890"/>
                <a:gd name="connsiteX32" fmla="*/ 726697 w 1100269"/>
                <a:gd name="connsiteY32" fmla="*/ 767268 h 801890"/>
                <a:gd name="connsiteX33" fmla="*/ 726697 w 1100269"/>
                <a:gd name="connsiteY33" fmla="*/ 733701 h 801890"/>
                <a:gd name="connsiteX34" fmla="*/ 624129 w 1100269"/>
                <a:gd name="connsiteY34" fmla="*/ 681484 h 801890"/>
                <a:gd name="connsiteX35" fmla="*/ 616670 w 1100269"/>
                <a:gd name="connsiteY35" fmla="*/ 657241 h 801890"/>
                <a:gd name="connsiteX36" fmla="*/ 640913 w 1100269"/>
                <a:gd name="connsiteY36" fmla="*/ 649782 h 801890"/>
                <a:gd name="connsiteX37" fmla="*/ 782643 w 1100269"/>
                <a:gd name="connsiteY37" fmla="*/ 722511 h 801890"/>
                <a:gd name="connsiteX38" fmla="*/ 853507 w 1100269"/>
                <a:gd name="connsiteY38" fmla="*/ 703863 h 801890"/>
                <a:gd name="connsiteX39" fmla="*/ 860967 w 1100269"/>
                <a:gd name="connsiteY39" fmla="*/ 675890 h 801890"/>
                <a:gd name="connsiteX40" fmla="*/ 844183 w 1100269"/>
                <a:gd name="connsiteY40" fmla="*/ 653511 h 801890"/>
                <a:gd name="connsiteX41" fmla="*/ 810615 w 1100269"/>
                <a:gd name="connsiteY41" fmla="*/ 632998 h 801890"/>
                <a:gd name="connsiteX42" fmla="*/ 676345 w 1100269"/>
                <a:gd name="connsiteY42" fmla="*/ 560268 h 801890"/>
                <a:gd name="connsiteX43" fmla="*/ 668886 w 1100269"/>
                <a:gd name="connsiteY43" fmla="*/ 534160 h 801890"/>
                <a:gd name="connsiteX44" fmla="*/ 694994 w 1100269"/>
                <a:gd name="connsiteY44" fmla="*/ 526701 h 801890"/>
                <a:gd name="connsiteX45" fmla="*/ 881480 w 1100269"/>
                <a:gd name="connsiteY45" fmla="*/ 627403 h 801890"/>
                <a:gd name="connsiteX46" fmla="*/ 959805 w 1100269"/>
                <a:gd name="connsiteY46" fmla="*/ 606890 h 801890"/>
                <a:gd name="connsiteX47" fmla="*/ 965399 w 1100269"/>
                <a:gd name="connsiteY47" fmla="*/ 578917 h 801890"/>
                <a:gd name="connsiteX48" fmla="*/ 948615 w 1100269"/>
                <a:gd name="connsiteY48" fmla="*/ 554674 h 801890"/>
                <a:gd name="connsiteX49" fmla="*/ 935561 w 1100269"/>
                <a:gd name="connsiteY49" fmla="*/ 547214 h 801890"/>
                <a:gd name="connsiteX50" fmla="*/ 736021 w 1100269"/>
                <a:gd name="connsiteY50" fmla="*/ 427863 h 801890"/>
                <a:gd name="connsiteX51" fmla="*/ 730426 w 1100269"/>
                <a:gd name="connsiteY51" fmla="*/ 401755 h 801890"/>
                <a:gd name="connsiteX52" fmla="*/ 756534 w 1100269"/>
                <a:gd name="connsiteY52" fmla="*/ 396160 h 801890"/>
                <a:gd name="connsiteX53" fmla="*/ 946751 w 1100269"/>
                <a:gd name="connsiteY53" fmla="*/ 509917 h 801890"/>
                <a:gd name="connsiteX54" fmla="*/ 946751 w 1100269"/>
                <a:gd name="connsiteY54" fmla="*/ 509917 h 801890"/>
                <a:gd name="connsiteX55" fmla="*/ 956075 w 1100269"/>
                <a:gd name="connsiteY55" fmla="*/ 515512 h 801890"/>
                <a:gd name="connsiteX56" fmla="*/ 991507 w 1100269"/>
                <a:gd name="connsiteY56" fmla="*/ 536025 h 801890"/>
                <a:gd name="connsiteX57" fmla="*/ 1066102 w 1100269"/>
                <a:gd name="connsiteY57" fmla="*/ 519241 h 801890"/>
                <a:gd name="connsiteX58" fmla="*/ 1071696 w 1100269"/>
                <a:gd name="connsiteY58" fmla="*/ 481944 h 801890"/>
                <a:gd name="connsiteX59" fmla="*/ 1047453 w 1100269"/>
                <a:gd name="connsiteY59" fmla="*/ 448377 h 801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100269" h="801890">
                  <a:moveTo>
                    <a:pt x="1047453" y="448377"/>
                  </a:moveTo>
                  <a:lnTo>
                    <a:pt x="607345" y="163053"/>
                  </a:lnTo>
                  <a:cubicBezTo>
                    <a:pt x="598021" y="157458"/>
                    <a:pt x="586832" y="157458"/>
                    <a:pt x="577508" y="161188"/>
                  </a:cubicBezTo>
                  <a:lnTo>
                    <a:pt x="376102" y="267485"/>
                  </a:lnTo>
                  <a:cubicBezTo>
                    <a:pt x="353724" y="278674"/>
                    <a:pt x="325751" y="278674"/>
                    <a:pt x="305237" y="265620"/>
                  </a:cubicBezTo>
                  <a:cubicBezTo>
                    <a:pt x="284724" y="252566"/>
                    <a:pt x="273535" y="230188"/>
                    <a:pt x="275400" y="205944"/>
                  </a:cubicBezTo>
                  <a:cubicBezTo>
                    <a:pt x="275400" y="192890"/>
                    <a:pt x="282859" y="177971"/>
                    <a:pt x="290319" y="168647"/>
                  </a:cubicBezTo>
                  <a:lnTo>
                    <a:pt x="372373" y="62350"/>
                  </a:lnTo>
                  <a:lnTo>
                    <a:pt x="284724" y="49296"/>
                  </a:lnTo>
                  <a:cubicBezTo>
                    <a:pt x="277265" y="47431"/>
                    <a:pt x="271670" y="45566"/>
                    <a:pt x="264210" y="41836"/>
                  </a:cubicBezTo>
                  <a:lnTo>
                    <a:pt x="245562" y="32512"/>
                  </a:lnTo>
                  <a:cubicBezTo>
                    <a:pt x="223183" y="21323"/>
                    <a:pt x="195211" y="28782"/>
                    <a:pt x="180292" y="49296"/>
                  </a:cubicBezTo>
                  <a:lnTo>
                    <a:pt x="34832" y="278674"/>
                  </a:lnTo>
                  <a:cubicBezTo>
                    <a:pt x="23643" y="295458"/>
                    <a:pt x="25508" y="319701"/>
                    <a:pt x="36697" y="334620"/>
                  </a:cubicBezTo>
                  <a:lnTo>
                    <a:pt x="113157" y="435323"/>
                  </a:lnTo>
                  <a:cubicBezTo>
                    <a:pt x="115021" y="439052"/>
                    <a:pt x="118751" y="439052"/>
                    <a:pt x="122481" y="435323"/>
                  </a:cubicBezTo>
                  <a:cubicBezTo>
                    <a:pt x="148589" y="407350"/>
                    <a:pt x="189616" y="401755"/>
                    <a:pt x="223183" y="422268"/>
                  </a:cubicBezTo>
                  <a:cubicBezTo>
                    <a:pt x="234373" y="429728"/>
                    <a:pt x="243697" y="439052"/>
                    <a:pt x="251156" y="450241"/>
                  </a:cubicBezTo>
                  <a:cubicBezTo>
                    <a:pt x="253021" y="453971"/>
                    <a:pt x="258616" y="453971"/>
                    <a:pt x="260481" y="450241"/>
                  </a:cubicBezTo>
                  <a:lnTo>
                    <a:pt x="260481" y="450241"/>
                  </a:lnTo>
                  <a:cubicBezTo>
                    <a:pt x="284724" y="416674"/>
                    <a:pt x="329481" y="401755"/>
                    <a:pt x="366778" y="420404"/>
                  </a:cubicBezTo>
                  <a:cubicBezTo>
                    <a:pt x="389156" y="431593"/>
                    <a:pt x="404075" y="452106"/>
                    <a:pt x="409670" y="476349"/>
                  </a:cubicBezTo>
                  <a:cubicBezTo>
                    <a:pt x="411535" y="483809"/>
                    <a:pt x="411535" y="491268"/>
                    <a:pt x="411535" y="500593"/>
                  </a:cubicBezTo>
                  <a:cubicBezTo>
                    <a:pt x="411535" y="504322"/>
                    <a:pt x="413400" y="506187"/>
                    <a:pt x="417129" y="506187"/>
                  </a:cubicBezTo>
                  <a:cubicBezTo>
                    <a:pt x="435778" y="506187"/>
                    <a:pt x="454427" y="511782"/>
                    <a:pt x="469345" y="524836"/>
                  </a:cubicBezTo>
                  <a:cubicBezTo>
                    <a:pt x="495454" y="547214"/>
                    <a:pt x="506643" y="582647"/>
                    <a:pt x="495454" y="614349"/>
                  </a:cubicBezTo>
                  <a:cubicBezTo>
                    <a:pt x="493589" y="618079"/>
                    <a:pt x="495454" y="621809"/>
                    <a:pt x="499183" y="621809"/>
                  </a:cubicBezTo>
                  <a:cubicBezTo>
                    <a:pt x="525291" y="625539"/>
                    <a:pt x="547670" y="644187"/>
                    <a:pt x="556994" y="672160"/>
                  </a:cubicBezTo>
                  <a:cubicBezTo>
                    <a:pt x="564453" y="694538"/>
                    <a:pt x="558859" y="718782"/>
                    <a:pt x="545805" y="737430"/>
                  </a:cubicBezTo>
                  <a:lnTo>
                    <a:pt x="536481" y="750484"/>
                  </a:lnTo>
                  <a:cubicBezTo>
                    <a:pt x="534616" y="754214"/>
                    <a:pt x="536481" y="759809"/>
                    <a:pt x="540210" y="759809"/>
                  </a:cubicBezTo>
                  <a:lnTo>
                    <a:pt x="653967" y="776592"/>
                  </a:lnTo>
                  <a:cubicBezTo>
                    <a:pt x="678210" y="780322"/>
                    <a:pt x="704318" y="776592"/>
                    <a:pt x="726697" y="767268"/>
                  </a:cubicBezTo>
                  <a:cubicBezTo>
                    <a:pt x="741616" y="761674"/>
                    <a:pt x="741616" y="741160"/>
                    <a:pt x="726697" y="733701"/>
                  </a:cubicBezTo>
                  <a:lnTo>
                    <a:pt x="624129" y="681484"/>
                  </a:lnTo>
                  <a:cubicBezTo>
                    <a:pt x="614805" y="675890"/>
                    <a:pt x="611075" y="664701"/>
                    <a:pt x="616670" y="657241"/>
                  </a:cubicBezTo>
                  <a:cubicBezTo>
                    <a:pt x="622264" y="647917"/>
                    <a:pt x="633453" y="644187"/>
                    <a:pt x="640913" y="649782"/>
                  </a:cubicBezTo>
                  <a:lnTo>
                    <a:pt x="782643" y="722511"/>
                  </a:lnTo>
                  <a:cubicBezTo>
                    <a:pt x="808751" y="735565"/>
                    <a:pt x="838588" y="726241"/>
                    <a:pt x="853507" y="703863"/>
                  </a:cubicBezTo>
                  <a:cubicBezTo>
                    <a:pt x="860967" y="694538"/>
                    <a:pt x="862832" y="685214"/>
                    <a:pt x="860967" y="675890"/>
                  </a:cubicBezTo>
                  <a:cubicBezTo>
                    <a:pt x="859102" y="666566"/>
                    <a:pt x="853507" y="657241"/>
                    <a:pt x="844183" y="653511"/>
                  </a:cubicBezTo>
                  <a:lnTo>
                    <a:pt x="810615" y="632998"/>
                  </a:lnTo>
                  <a:lnTo>
                    <a:pt x="676345" y="560268"/>
                  </a:lnTo>
                  <a:cubicBezTo>
                    <a:pt x="667021" y="554674"/>
                    <a:pt x="663291" y="543485"/>
                    <a:pt x="668886" y="534160"/>
                  </a:cubicBezTo>
                  <a:cubicBezTo>
                    <a:pt x="674480" y="524836"/>
                    <a:pt x="685670" y="521106"/>
                    <a:pt x="694994" y="526701"/>
                  </a:cubicBezTo>
                  <a:lnTo>
                    <a:pt x="881480" y="627403"/>
                  </a:lnTo>
                  <a:cubicBezTo>
                    <a:pt x="909453" y="642322"/>
                    <a:pt x="943021" y="632998"/>
                    <a:pt x="959805" y="606890"/>
                  </a:cubicBezTo>
                  <a:cubicBezTo>
                    <a:pt x="965399" y="597566"/>
                    <a:pt x="967264" y="588241"/>
                    <a:pt x="965399" y="578917"/>
                  </a:cubicBezTo>
                  <a:cubicBezTo>
                    <a:pt x="963534" y="569593"/>
                    <a:pt x="957940" y="560268"/>
                    <a:pt x="948615" y="554674"/>
                  </a:cubicBezTo>
                  <a:lnTo>
                    <a:pt x="935561" y="547214"/>
                  </a:lnTo>
                  <a:lnTo>
                    <a:pt x="736021" y="427863"/>
                  </a:lnTo>
                  <a:cubicBezTo>
                    <a:pt x="726697" y="422268"/>
                    <a:pt x="724832" y="411079"/>
                    <a:pt x="730426" y="401755"/>
                  </a:cubicBezTo>
                  <a:cubicBezTo>
                    <a:pt x="736021" y="392431"/>
                    <a:pt x="747210" y="390566"/>
                    <a:pt x="756534" y="396160"/>
                  </a:cubicBezTo>
                  <a:lnTo>
                    <a:pt x="946751" y="509917"/>
                  </a:lnTo>
                  <a:cubicBezTo>
                    <a:pt x="946751" y="509917"/>
                    <a:pt x="946751" y="509917"/>
                    <a:pt x="946751" y="509917"/>
                  </a:cubicBezTo>
                  <a:lnTo>
                    <a:pt x="956075" y="515512"/>
                  </a:lnTo>
                  <a:lnTo>
                    <a:pt x="991507" y="536025"/>
                  </a:lnTo>
                  <a:cubicBezTo>
                    <a:pt x="1015750" y="550944"/>
                    <a:pt x="1051183" y="543485"/>
                    <a:pt x="1066102" y="519241"/>
                  </a:cubicBezTo>
                  <a:cubicBezTo>
                    <a:pt x="1073561" y="508052"/>
                    <a:pt x="1075426" y="494998"/>
                    <a:pt x="1071696" y="481944"/>
                  </a:cubicBezTo>
                  <a:cubicBezTo>
                    <a:pt x="1067967" y="468890"/>
                    <a:pt x="1060507" y="455836"/>
                    <a:pt x="1047453" y="448377"/>
                  </a:cubicBezTo>
                  <a:close/>
                </a:path>
              </a:pathLst>
            </a:custGeom>
            <a:solidFill>
              <a:srgbClr val="00E7C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51C767B-9A0A-430D-9FB4-DA17202E7F4E}"/>
                </a:ext>
              </a:extLst>
            </p:cNvPr>
            <p:cNvSpPr/>
            <p:nvPr/>
          </p:nvSpPr>
          <p:spPr>
            <a:xfrm>
              <a:off x="6448942" y="5285059"/>
              <a:ext cx="186486" cy="205135"/>
            </a:xfrm>
            <a:custGeom>
              <a:avLst/>
              <a:gdLst>
                <a:gd name="connsiteX0" fmla="*/ 169200 w 186486"/>
                <a:gd name="connsiteY0" fmla="*/ 62747 h 205134"/>
                <a:gd name="connsiteX1" fmla="*/ 148686 w 186486"/>
                <a:gd name="connsiteY1" fmla="*/ 34774 h 205134"/>
                <a:gd name="connsiteX2" fmla="*/ 124443 w 186486"/>
                <a:gd name="connsiteY2" fmla="*/ 27315 h 205134"/>
                <a:gd name="connsiteX3" fmla="*/ 89011 w 186486"/>
                <a:gd name="connsiteY3" fmla="*/ 45963 h 205134"/>
                <a:gd name="connsiteX4" fmla="*/ 34930 w 186486"/>
                <a:gd name="connsiteY4" fmla="*/ 122423 h 205134"/>
                <a:gd name="connsiteX5" fmla="*/ 46119 w 186486"/>
                <a:gd name="connsiteY5" fmla="*/ 182098 h 205134"/>
                <a:gd name="connsiteX6" fmla="*/ 47984 w 186486"/>
                <a:gd name="connsiteY6" fmla="*/ 183963 h 205134"/>
                <a:gd name="connsiteX7" fmla="*/ 79686 w 186486"/>
                <a:gd name="connsiteY7" fmla="*/ 191423 h 205134"/>
                <a:gd name="connsiteX8" fmla="*/ 105794 w 186486"/>
                <a:gd name="connsiteY8" fmla="*/ 176504 h 205134"/>
                <a:gd name="connsiteX9" fmla="*/ 161740 w 186486"/>
                <a:gd name="connsiteY9" fmla="*/ 94450 h 205134"/>
                <a:gd name="connsiteX10" fmla="*/ 169200 w 186486"/>
                <a:gd name="connsiteY10" fmla="*/ 62747 h 20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486" h="205134">
                  <a:moveTo>
                    <a:pt x="169200" y="62747"/>
                  </a:moveTo>
                  <a:cubicBezTo>
                    <a:pt x="167335" y="51558"/>
                    <a:pt x="159875" y="40369"/>
                    <a:pt x="148686" y="34774"/>
                  </a:cubicBezTo>
                  <a:cubicBezTo>
                    <a:pt x="141227" y="31044"/>
                    <a:pt x="133767" y="27315"/>
                    <a:pt x="124443" y="27315"/>
                  </a:cubicBezTo>
                  <a:cubicBezTo>
                    <a:pt x="111389" y="27315"/>
                    <a:pt x="98335" y="32909"/>
                    <a:pt x="89011" y="45963"/>
                  </a:cubicBezTo>
                  <a:lnTo>
                    <a:pt x="34930" y="122423"/>
                  </a:lnTo>
                  <a:cubicBezTo>
                    <a:pt x="21876" y="141071"/>
                    <a:pt x="25605" y="169044"/>
                    <a:pt x="46119" y="182098"/>
                  </a:cubicBezTo>
                  <a:lnTo>
                    <a:pt x="47984" y="183963"/>
                  </a:lnTo>
                  <a:cubicBezTo>
                    <a:pt x="57308" y="191423"/>
                    <a:pt x="68497" y="193288"/>
                    <a:pt x="79686" y="191423"/>
                  </a:cubicBezTo>
                  <a:cubicBezTo>
                    <a:pt x="89011" y="189558"/>
                    <a:pt x="98335" y="183963"/>
                    <a:pt x="105794" y="176504"/>
                  </a:cubicBezTo>
                  <a:lnTo>
                    <a:pt x="161740" y="94450"/>
                  </a:lnTo>
                  <a:cubicBezTo>
                    <a:pt x="169200" y="83261"/>
                    <a:pt x="171065" y="73936"/>
                    <a:pt x="169200" y="62747"/>
                  </a:cubicBezTo>
                  <a:close/>
                </a:path>
              </a:pathLst>
            </a:custGeom>
            <a:solidFill>
              <a:schemeClr val="bg1"/>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62BD018A-7106-42B7-A795-85BD098CD622}"/>
                </a:ext>
              </a:extLst>
            </p:cNvPr>
            <p:cNvSpPr/>
            <p:nvPr/>
          </p:nvSpPr>
          <p:spPr>
            <a:xfrm>
              <a:off x="6180411" y="4699346"/>
              <a:ext cx="410270" cy="503513"/>
            </a:xfrm>
            <a:custGeom>
              <a:avLst/>
              <a:gdLst>
                <a:gd name="connsiteX0" fmla="*/ 383650 w 410269"/>
                <a:gd name="connsiteY0" fmla="*/ 89002 h 503512"/>
                <a:gd name="connsiteX1" fmla="*/ 294137 w 410269"/>
                <a:gd name="connsiteY1" fmla="*/ 33056 h 503512"/>
                <a:gd name="connsiteX2" fmla="*/ 240056 w 410269"/>
                <a:gd name="connsiteY2" fmla="*/ 46110 h 503512"/>
                <a:gd name="connsiteX3" fmla="*/ 33056 w 410269"/>
                <a:gd name="connsiteY3" fmla="*/ 372461 h 503512"/>
                <a:gd name="connsiteX4" fmla="*/ 46110 w 410269"/>
                <a:gd name="connsiteY4" fmla="*/ 426542 h 503512"/>
                <a:gd name="connsiteX5" fmla="*/ 135623 w 410269"/>
                <a:gd name="connsiteY5" fmla="*/ 482488 h 503512"/>
                <a:gd name="connsiteX6" fmla="*/ 189704 w 410269"/>
                <a:gd name="connsiteY6" fmla="*/ 469434 h 503512"/>
                <a:gd name="connsiteX7" fmla="*/ 394839 w 410269"/>
                <a:gd name="connsiteY7" fmla="*/ 143083 h 503512"/>
                <a:gd name="connsiteX8" fmla="*/ 383650 w 410269"/>
                <a:gd name="connsiteY8" fmla="*/ 89002 h 50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0269" h="503512">
                  <a:moveTo>
                    <a:pt x="383650" y="89002"/>
                  </a:moveTo>
                  <a:lnTo>
                    <a:pt x="294137" y="33056"/>
                  </a:lnTo>
                  <a:cubicBezTo>
                    <a:pt x="275488" y="21867"/>
                    <a:pt x="251245" y="27461"/>
                    <a:pt x="240056" y="46110"/>
                  </a:cubicBezTo>
                  <a:lnTo>
                    <a:pt x="33056" y="372461"/>
                  </a:lnTo>
                  <a:cubicBezTo>
                    <a:pt x="21867" y="391109"/>
                    <a:pt x="27461" y="415353"/>
                    <a:pt x="46110" y="426542"/>
                  </a:cubicBezTo>
                  <a:lnTo>
                    <a:pt x="135623" y="482488"/>
                  </a:lnTo>
                  <a:cubicBezTo>
                    <a:pt x="154272" y="493677"/>
                    <a:pt x="178515" y="488082"/>
                    <a:pt x="189704" y="469434"/>
                  </a:cubicBezTo>
                  <a:lnTo>
                    <a:pt x="394839" y="143083"/>
                  </a:lnTo>
                  <a:cubicBezTo>
                    <a:pt x="406029" y="124434"/>
                    <a:pt x="400434" y="100191"/>
                    <a:pt x="383650" y="89002"/>
                  </a:cubicBezTo>
                  <a:close/>
                </a:path>
              </a:pathLst>
            </a:custGeom>
            <a:solidFill>
              <a:srgbClr val="00E7CF"/>
            </a:solidFill>
            <a:ln w="186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44" name="Text Placeholder 2">
            <a:extLst>
              <a:ext uri="{FF2B5EF4-FFF2-40B4-BE49-F238E27FC236}">
                <a16:creationId xmlns:a16="http://schemas.microsoft.com/office/drawing/2014/main" id="{6C441C86-FB57-4AB6-B717-D06AAF5B5190}"/>
              </a:ext>
            </a:extLst>
          </p:cNvPr>
          <p:cNvSpPr txBox="1">
            <a:spLocks/>
          </p:cNvSpPr>
          <p:nvPr/>
        </p:nvSpPr>
        <p:spPr>
          <a:xfrm>
            <a:off x="452195" y="2352296"/>
            <a:ext cx="3699227" cy="3959051"/>
          </a:xfrm>
          <a:prstGeom prst="rect">
            <a:avLst/>
          </a:prstGeom>
          <a:solidFill>
            <a:schemeClr val="bg1">
              <a:lumMod val="95000"/>
            </a:schemeClr>
          </a:solidFill>
        </p:spPr>
        <p:txBody>
          <a:bodyPr vert="horz" wrap="square" lIns="175736" tIns="140589" rIns="175736" bIns="140589"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Overall program and project management of customer resources</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Developing requirements that meet the program vision and objectives</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To-Be business process design </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Resource accountable for driving end user adoption of service.</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End-user communications, training, and change management.</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Help-desk documentation and training.</a:t>
            </a:r>
          </a:p>
        </p:txBody>
      </p:sp>
      <p:sp>
        <p:nvSpPr>
          <p:cNvPr id="45" name="Text Placeholder 2">
            <a:extLst>
              <a:ext uri="{FF2B5EF4-FFF2-40B4-BE49-F238E27FC236}">
                <a16:creationId xmlns:a16="http://schemas.microsoft.com/office/drawing/2014/main" id="{576C2AFE-C681-4A4F-B57E-E0AFC6433FF8}"/>
              </a:ext>
            </a:extLst>
          </p:cNvPr>
          <p:cNvSpPr txBox="1">
            <a:spLocks/>
          </p:cNvSpPr>
          <p:nvPr/>
        </p:nvSpPr>
        <p:spPr>
          <a:xfrm>
            <a:off x="4243883" y="2352297"/>
            <a:ext cx="3699227" cy="3959050"/>
          </a:xfrm>
          <a:prstGeom prst="rect">
            <a:avLst/>
          </a:prstGeom>
          <a:solidFill>
            <a:schemeClr val="bg1">
              <a:lumMod val="95000"/>
            </a:schemeClr>
          </a:solidFill>
        </p:spPr>
        <p:txBody>
          <a:bodyPr vert="horz" wrap="square" lIns="175736" tIns="140589" rIns="175736" bIns="140589"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All implementation activities including requirements analysis, solution design and documentation. </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Configuration and setup required for the product based on customer requirements.</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Modifications to Dynamics 365 beyond the configurable options – embedded PowerApps, Integrations, Custom Attributes, etc.</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Support customer with Data prep, modeling, Security roles setup, User training</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Provide customer with first level product assistance/support</a:t>
            </a:r>
          </a:p>
        </p:txBody>
      </p:sp>
      <p:sp>
        <p:nvSpPr>
          <p:cNvPr id="46" name="Text Placeholder 2">
            <a:extLst>
              <a:ext uri="{FF2B5EF4-FFF2-40B4-BE49-F238E27FC236}">
                <a16:creationId xmlns:a16="http://schemas.microsoft.com/office/drawing/2014/main" id="{01483922-0C12-4C4F-AD69-7F745A46E0AB}"/>
              </a:ext>
            </a:extLst>
          </p:cNvPr>
          <p:cNvSpPr txBox="1">
            <a:spLocks/>
          </p:cNvSpPr>
          <p:nvPr/>
        </p:nvSpPr>
        <p:spPr>
          <a:xfrm>
            <a:off x="8035571" y="2352297"/>
            <a:ext cx="3699227" cy="3959050"/>
          </a:xfrm>
          <a:prstGeom prst="rect">
            <a:avLst/>
          </a:prstGeom>
          <a:solidFill>
            <a:schemeClr val="bg1">
              <a:lumMod val="95000"/>
            </a:schemeClr>
          </a:solidFill>
        </p:spPr>
        <p:txBody>
          <a:bodyPr vert="horz" wrap="square" lIns="175736" tIns="140589" rIns="175736" bIns="140589" rtlCol="0"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On-boarding guidance. </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Solution Blueprint Review to ensure alignment with Dynamics 365 capabilities.</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Workshop follow-ups to ensure alignment with best practices.</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Technical Talks for deeper technical guidance on specific topics.</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Product roadmap and related</a:t>
            </a:r>
            <a:b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b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feedback loop. </a:t>
            </a:r>
          </a:p>
          <a:p>
            <a:pPr marL="202309" marR="0" lvl="1" indent="-202309" algn="l" defTabSz="932742" rtl="0" eaLnBrk="1" fontAlgn="auto" latinLnBrk="0" hangingPunct="1">
              <a:lnSpc>
                <a:spcPct val="100000"/>
              </a:lnSpc>
              <a:spcBef>
                <a:spcPts val="0"/>
              </a:spcBef>
              <a:spcAft>
                <a:spcPts val="882"/>
              </a:spcAft>
              <a:buClrTx/>
              <a:buSzPct val="100000"/>
              <a:buFont typeface="Arial" charset="0"/>
              <a:buChar char="•"/>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pitchFamily="34" charset="0"/>
              </a:rPr>
              <a:t>Participation in steering committee meetings.</a:t>
            </a:r>
          </a:p>
        </p:txBody>
      </p:sp>
    </p:spTree>
    <p:extLst>
      <p:ext uri="{BB962C8B-B14F-4D97-AF65-F5344CB8AC3E}">
        <p14:creationId xmlns:p14="http://schemas.microsoft.com/office/powerpoint/2010/main" val="724624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BCCA67C2-FE0A-4C11-A779-62810A44FD93}"/>
              </a:ext>
            </a:extLst>
          </p:cNvPr>
          <p:cNvSpPr/>
          <p:nvPr/>
        </p:nvSpPr>
        <p:spPr>
          <a:xfrm>
            <a:off x="1" y="1838096"/>
            <a:ext cx="12191998" cy="825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algn="ctr" defTabSz="914225"/>
            <a:endParaRPr lang="en-US" sz="2000">
              <a:ln w="3175">
                <a:noFill/>
              </a:ln>
              <a:solidFill>
                <a:schemeClr val="bg1"/>
              </a:solidFill>
              <a:latin typeface="Segoe UI Semibold"/>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dirty="0"/>
              <a:t>CAT Logical Approach</a:t>
            </a:r>
          </a:p>
        </p:txBody>
      </p:sp>
      <p:sp>
        <p:nvSpPr>
          <p:cNvPr id="153" name="Rectangle 152">
            <a:extLst>
              <a:ext uri="{FF2B5EF4-FFF2-40B4-BE49-F238E27FC236}">
                <a16:creationId xmlns:a16="http://schemas.microsoft.com/office/drawing/2014/main" id="{C5D83481-6D55-47D4-9609-EFE839EEC338}"/>
              </a:ext>
            </a:extLst>
          </p:cNvPr>
          <p:cNvSpPr/>
          <p:nvPr/>
        </p:nvSpPr>
        <p:spPr>
          <a:xfrm>
            <a:off x="2913727" y="1838096"/>
            <a:ext cx="4054531" cy="867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algn="ctr" defTabSz="914225"/>
            <a:r>
              <a:rPr lang="en-US">
                <a:ln w="3175">
                  <a:noFill/>
                </a:ln>
                <a:solidFill>
                  <a:schemeClr val="tx1"/>
                </a:solidFill>
                <a:latin typeface="Segoe UI Semibold"/>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1838096"/>
            <a:ext cx="2229719" cy="867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algn="ctr" defTabSz="914225"/>
            <a:r>
              <a:rPr lang="en-US">
                <a:ln w="3175">
                  <a:noFill/>
                </a:ln>
                <a:solidFill>
                  <a:schemeClr val="tx1"/>
                </a:solidFill>
                <a:latin typeface="Segoe UI Semibold"/>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1838096"/>
            <a:ext cx="2350710" cy="867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algn="ctr" defTabSz="914225"/>
            <a:r>
              <a:rPr lang="en-US">
                <a:ln w="3175">
                  <a:noFill/>
                </a:ln>
                <a:solidFill>
                  <a:schemeClr val="tx1"/>
                </a:solidFill>
                <a:latin typeface="Segoe UI Semibold"/>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1838096"/>
            <a:ext cx="2341313" cy="867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algn="ctr" defTabSz="914225"/>
            <a:r>
              <a:rPr lang="en-US">
                <a:ln w="3175">
                  <a:noFill/>
                </a:ln>
                <a:solidFill>
                  <a:schemeClr val="tx1"/>
                </a:solidFill>
                <a:latin typeface="Segoe UI Semibold"/>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252349"/>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932384">
              <a:defRPr/>
            </a:pPr>
            <a:r>
              <a:rPr lang="en-US" sz="1600" kern="0">
                <a:solidFill>
                  <a:schemeClr val="tx1"/>
                </a:solidFill>
                <a:latin typeface="Segoe UI"/>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252349"/>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932384">
              <a:defRPr/>
            </a:pPr>
            <a:r>
              <a:rPr lang="en-US" sz="1600" kern="0">
                <a:solidFill>
                  <a:schemeClr val="tx1"/>
                </a:solidFill>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252349"/>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932384">
              <a:defRPr/>
            </a:pPr>
            <a:r>
              <a:rPr lang="en-US" sz="1600" kern="0">
                <a:solidFill>
                  <a:schemeClr val="tx1"/>
                </a:solidFill>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289379"/>
            <a:ext cx="0" cy="286215"/>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252349"/>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932384">
              <a:defRPr/>
            </a:pPr>
            <a:r>
              <a:rPr lang="en-US" sz="1600" kern="0">
                <a:solidFill>
                  <a:schemeClr val="tx1"/>
                </a:solidFill>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252349"/>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932384">
              <a:defRPr/>
            </a:pPr>
            <a:r>
              <a:rPr lang="en-US" sz="1600" kern="0">
                <a:solidFill>
                  <a:schemeClr val="tx1"/>
                </a:solidFill>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1838094"/>
            <a:ext cx="0" cy="4405697"/>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1838094"/>
            <a:ext cx="0" cy="4405697"/>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1838094"/>
            <a:ext cx="0" cy="4405697"/>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5" name="Arrow: Pentagon 154">
            <a:extLst>
              <a:ext uri="{FF2B5EF4-FFF2-40B4-BE49-F238E27FC236}">
                <a16:creationId xmlns:a16="http://schemas.microsoft.com/office/drawing/2014/main" id="{FDA5B238-9B2D-40D9-87BA-F8B04BC5447B}"/>
              </a:ext>
            </a:extLst>
          </p:cNvPr>
          <p:cNvSpPr/>
          <p:nvPr/>
        </p:nvSpPr>
        <p:spPr bwMode="auto">
          <a:xfrm>
            <a:off x="655320" y="6146800"/>
            <a:ext cx="11238230" cy="406400"/>
          </a:xfrm>
          <a:prstGeom prst="homePlate">
            <a:avLst>
              <a:gd name="adj" fmla="val 37500"/>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26933E72-3758-48F4-A19D-10EC6D595F71}"/>
              </a:ext>
            </a:extLst>
          </p:cNvPr>
          <p:cNvSpPr/>
          <p:nvPr/>
        </p:nvSpPr>
        <p:spPr bwMode="auto">
          <a:xfrm>
            <a:off x="457439" y="6146800"/>
            <a:ext cx="400847" cy="406400"/>
          </a:xfrm>
          <a:prstGeom prst="ellipse">
            <a:avLst/>
          </a:prstGeom>
          <a:solidFill>
            <a:schemeClr val="accent2"/>
          </a:solidFill>
        </p:spPr>
        <p:txBody>
          <a:bodyPr wrap="none" lIns="365760" tIns="0" rIns="0" bIns="0" rtlCol="0" anchor="ctr" anchorCtr="0">
            <a:noAutofit/>
          </a:bodyPr>
          <a:lstStyle/>
          <a:p>
            <a:pPr defTabSz="914016"/>
            <a:endParaRPr lang="en-US" sz="1050" kern="0">
              <a:latin typeface="Segoe UI"/>
              <a:cs typeface="Segoe UI" pitchFamily="34" charset="0"/>
            </a:endParaRPr>
          </a:p>
        </p:txBody>
      </p:sp>
      <p:sp>
        <p:nvSpPr>
          <p:cNvPr id="185" name="Oval 184">
            <a:extLst>
              <a:ext uri="{FF2B5EF4-FFF2-40B4-BE49-F238E27FC236}">
                <a16:creationId xmlns:a16="http://schemas.microsoft.com/office/drawing/2014/main" id="{F510C70C-F938-472E-B9BA-F549BEC49F6E}"/>
              </a:ext>
            </a:extLst>
          </p:cNvPr>
          <p:cNvSpPr/>
          <p:nvPr/>
        </p:nvSpPr>
        <p:spPr bwMode="auto">
          <a:xfrm>
            <a:off x="1762837" y="6256491"/>
            <a:ext cx="184464" cy="187018"/>
          </a:xfrm>
          <a:prstGeom prst="ellipse">
            <a:avLst/>
          </a:prstGeom>
          <a:solidFill>
            <a:schemeClr val="bg1"/>
          </a:solidFill>
        </p:spPr>
        <p:txBody>
          <a:bodyPr wrap="none" lIns="457200" tIns="0" rIns="0" bIns="0" rtlCol="0" anchor="ctr" anchorCtr="0">
            <a:noAutofit/>
          </a:bodyPr>
          <a:lstStyle/>
          <a:p>
            <a:pPr defTabSz="444500">
              <a:spcBef>
                <a:spcPct val="0"/>
              </a:spcBef>
              <a:spcAft>
                <a:spcPct val="35000"/>
              </a:spcAft>
            </a:pPr>
            <a:r>
              <a:rPr lang="en-US" sz="1400" dirty="0">
                <a:solidFill>
                  <a:schemeClr val="bg1"/>
                </a:solidFill>
              </a:rPr>
              <a:t>Project Plan &amp; Goals</a:t>
            </a:r>
          </a:p>
        </p:txBody>
      </p:sp>
      <p:sp>
        <p:nvSpPr>
          <p:cNvPr id="186" name="Oval 185">
            <a:extLst>
              <a:ext uri="{FF2B5EF4-FFF2-40B4-BE49-F238E27FC236}">
                <a16:creationId xmlns:a16="http://schemas.microsoft.com/office/drawing/2014/main" id="{4002240A-E5CE-4DF4-A848-9DDD35F5FD80}"/>
              </a:ext>
            </a:extLst>
          </p:cNvPr>
          <p:cNvSpPr/>
          <p:nvPr/>
        </p:nvSpPr>
        <p:spPr bwMode="auto">
          <a:xfrm>
            <a:off x="4664033" y="6256491"/>
            <a:ext cx="184464" cy="187018"/>
          </a:xfrm>
          <a:prstGeom prst="ellipse">
            <a:avLst/>
          </a:prstGeom>
          <a:solidFill>
            <a:schemeClr val="bg1"/>
          </a:solidFill>
        </p:spPr>
        <p:txBody>
          <a:bodyPr wrap="none" lIns="457200" tIns="0" rIns="0" bIns="0" rtlCol="0" anchor="ctr" anchorCtr="0">
            <a:noAutofit/>
          </a:bodyPr>
          <a:lstStyle/>
          <a:p>
            <a:pPr defTabSz="444500">
              <a:spcBef>
                <a:spcPct val="0"/>
              </a:spcBef>
              <a:spcAft>
                <a:spcPct val="35000"/>
              </a:spcAft>
            </a:pPr>
            <a:r>
              <a:rPr lang="en-US" sz="1400">
                <a:solidFill>
                  <a:schemeClr val="bg1"/>
                </a:solidFill>
              </a:rPr>
              <a:t>Implementation Documentation</a:t>
            </a:r>
          </a:p>
        </p:txBody>
      </p:sp>
      <p:sp>
        <p:nvSpPr>
          <p:cNvPr id="187" name="Oval 186">
            <a:extLst>
              <a:ext uri="{FF2B5EF4-FFF2-40B4-BE49-F238E27FC236}">
                <a16:creationId xmlns:a16="http://schemas.microsoft.com/office/drawing/2014/main" id="{715BFEA3-3955-4F7A-967D-274F1F20D317}"/>
              </a:ext>
            </a:extLst>
          </p:cNvPr>
          <p:cNvSpPr/>
          <p:nvPr/>
        </p:nvSpPr>
        <p:spPr bwMode="auto">
          <a:xfrm>
            <a:off x="9095765" y="6256491"/>
            <a:ext cx="184464" cy="187018"/>
          </a:xfrm>
          <a:prstGeom prst="ellipse">
            <a:avLst/>
          </a:prstGeom>
          <a:solidFill>
            <a:schemeClr val="bg1"/>
          </a:solidFill>
        </p:spPr>
        <p:txBody>
          <a:bodyPr wrap="none" lIns="457200" tIns="0" rIns="0" bIns="0" rtlCol="0" anchor="ctr" anchorCtr="0">
            <a:noAutofit/>
          </a:bodyPr>
          <a:lstStyle/>
          <a:p>
            <a:pPr defTabSz="444500">
              <a:spcBef>
                <a:spcPct val="0"/>
              </a:spcBef>
              <a:spcAft>
                <a:spcPct val="35000"/>
              </a:spcAft>
            </a:pPr>
            <a:r>
              <a:rPr lang="en-US" sz="1400" dirty="0">
                <a:solidFill>
                  <a:schemeClr val="bg1"/>
                </a:solidFill>
              </a:rPr>
              <a:t>VOTC</a:t>
            </a:r>
          </a:p>
        </p:txBody>
      </p: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174198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1838095"/>
            <a:ext cx="1219200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174198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174198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174198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a:extLst>
              <a:ext uri="{FF2B5EF4-FFF2-40B4-BE49-F238E27FC236}">
                <a16:creationId xmlns:a16="http://schemas.microsoft.com/office/drawing/2014/main" id="{BF847F57-5F6D-4415-9D97-FB89C88CDE3C}"/>
              </a:ext>
            </a:extLst>
          </p:cNvPr>
          <p:cNvSpPr/>
          <p:nvPr/>
        </p:nvSpPr>
        <p:spPr bwMode="auto">
          <a:xfrm>
            <a:off x="5703704" y="3784369"/>
            <a:ext cx="654645" cy="663713"/>
          </a:xfrm>
          <a:prstGeom prst="ellipse">
            <a:avLst/>
          </a:prstGeom>
          <a:solidFill>
            <a:schemeClr val="accent2"/>
          </a:solidFill>
        </p:spPr>
        <p:txBody>
          <a:bodyPr wrap="none" lIns="0" tIns="822960" rIns="0" bIns="0" rtlCol="0" anchor="t" anchorCtr="0">
            <a:noAutofit/>
          </a:bodyPr>
          <a:lstStyle/>
          <a:p>
            <a:pPr algn="ctr" defTabSz="914016"/>
            <a:r>
              <a:rPr lang="en-US" sz="1050" kern="0">
                <a:cs typeface="Segoe UI" pitchFamily="34" charset="0"/>
              </a:rPr>
              <a:t>Implementation</a:t>
            </a:r>
            <a:br>
              <a:rPr lang="en-US" sz="1050" kern="0">
                <a:cs typeface="Segoe UI" pitchFamily="34" charset="0"/>
              </a:rPr>
            </a:br>
            <a:r>
              <a:rPr lang="en-US" sz="1050" kern="0">
                <a:cs typeface="Segoe UI" pitchFamily="34" charset="0"/>
              </a:rPr>
              <a:t>Monitoring</a:t>
            </a:r>
          </a:p>
        </p:txBody>
      </p:sp>
      <p:sp>
        <p:nvSpPr>
          <p:cNvPr id="214" name="Rectangle: Rounded Corners 213">
            <a:extLst>
              <a:ext uri="{FF2B5EF4-FFF2-40B4-BE49-F238E27FC236}">
                <a16:creationId xmlns:a16="http://schemas.microsoft.com/office/drawing/2014/main" id="{10671436-E456-4456-8471-6BEB55EB6784}"/>
              </a:ext>
            </a:extLst>
          </p:cNvPr>
          <p:cNvSpPr/>
          <p:nvPr/>
        </p:nvSpPr>
        <p:spPr bwMode="auto">
          <a:xfrm>
            <a:off x="3568700" y="5085444"/>
            <a:ext cx="3370408" cy="959756"/>
          </a:xfrm>
          <a:prstGeom prst="roundRect">
            <a:avLst>
              <a:gd name="adj" fmla="val 50000"/>
            </a:avLst>
          </a:prstGeom>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822960" rIns="186494" bIns="0" numCol="1" spcCol="0" rtlCol="0" fromWordArt="0" anchor="b" anchorCtr="0" forceAA="0" compatLnSpc="1">
            <a:prstTxWarp prst="textNoShape">
              <a:avLst/>
            </a:prstTxWarp>
            <a:noAutofit/>
          </a:bodyPr>
          <a:lstStyle/>
          <a:p>
            <a:pPr algn="ctr" defTabSz="932239"/>
            <a:r>
              <a:rPr lang="en-US" sz="1200" kern="0" dirty="0">
                <a:latin typeface="+mj-lt"/>
              </a:rPr>
              <a:t>Implementation Workshops</a:t>
            </a:r>
          </a:p>
        </p:txBody>
      </p:sp>
      <p:sp>
        <p:nvSpPr>
          <p:cNvPr id="227" name="Rectangle: Rounded Corners 226">
            <a:extLst>
              <a:ext uri="{FF2B5EF4-FFF2-40B4-BE49-F238E27FC236}">
                <a16:creationId xmlns:a16="http://schemas.microsoft.com/office/drawing/2014/main" id="{0731FF4C-AF08-4348-80ED-95247673C26C}"/>
              </a:ext>
            </a:extLst>
          </p:cNvPr>
          <p:cNvSpPr/>
          <p:nvPr/>
        </p:nvSpPr>
        <p:spPr bwMode="auto">
          <a:xfrm>
            <a:off x="8100562" y="3044825"/>
            <a:ext cx="1990406" cy="595314"/>
          </a:xfrm>
          <a:prstGeom prst="roundRect">
            <a:avLst>
              <a:gd name="adj" fmla="val 50000"/>
            </a:avLst>
          </a:prstGeom>
          <a:solidFill>
            <a:schemeClr val="bg1"/>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algn="ctr" defTabSz="932239"/>
            <a:r>
              <a:rPr lang="en-US" sz="1200" kern="0">
                <a:latin typeface="+mj-lt"/>
              </a:rPr>
              <a:t>Cutover Touchpoints</a:t>
            </a:r>
          </a:p>
        </p:txBody>
      </p:sp>
      <p:grpSp>
        <p:nvGrpSpPr>
          <p:cNvPr id="52" name="Group 51">
            <a:extLst>
              <a:ext uri="{FF2B5EF4-FFF2-40B4-BE49-F238E27FC236}">
                <a16:creationId xmlns:a16="http://schemas.microsoft.com/office/drawing/2014/main" id="{5A7DB2FD-24E1-4FD4-AFD8-75A0C7EAE12D}"/>
              </a:ext>
            </a:extLst>
          </p:cNvPr>
          <p:cNvGrpSpPr/>
          <p:nvPr/>
        </p:nvGrpSpPr>
        <p:grpSpPr>
          <a:xfrm>
            <a:off x="8370439" y="3119353"/>
            <a:ext cx="1450652" cy="152955"/>
            <a:chOff x="8483770" y="3128891"/>
            <a:chExt cx="1450652" cy="152955"/>
          </a:xfrm>
        </p:grpSpPr>
        <p:sp>
          <p:nvSpPr>
            <p:cNvPr id="232" name="Oval 231">
              <a:extLst>
                <a:ext uri="{FF2B5EF4-FFF2-40B4-BE49-F238E27FC236}">
                  <a16:creationId xmlns:a16="http://schemas.microsoft.com/office/drawing/2014/main" id="{84419F13-E7C8-4577-826D-DBC6C302B437}"/>
                </a:ext>
              </a:extLst>
            </p:cNvPr>
            <p:cNvSpPr/>
            <p:nvPr/>
          </p:nvSpPr>
          <p:spPr bwMode="auto">
            <a:xfrm>
              <a:off x="8483770" y="3128891"/>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8808717" y="3128891"/>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9133664" y="3128891"/>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9458611" y="3128891"/>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9783557" y="3128891"/>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grpSp>
      <p:sp>
        <p:nvSpPr>
          <p:cNvPr id="246" name="Oval 245">
            <a:extLst>
              <a:ext uri="{FF2B5EF4-FFF2-40B4-BE49-F238E27FC236}">
                <a16:creationId xmlns:a16="http://schemas.microsoft.com/office/drawing/2014/main" id="{BDE0AF6A-AF7E-494E-94EB-32664EE53261}"/>
              </a:ext>
            </a:extLst>
          </p:cNvPr>
          <p:cNvSpPr/>
          <p:nvPr/>
        </p:nvSpPr>
        <p:spPr bwMode="auto">
          <a:xfrm>
            <a:off x="7130168" y="3817707"/>
            <a:ext cx="654645" cy="663713"/>
          </a:xfrm>
          <a:prstGeom prst="ellipse">
            <a:avLst/>
          </a:prstGeom>
          <a:solidFill>
            <a:schemeClr val="accent2"/>
          </a:solidFill>
        </p:spPr>
        <p:txBody>
          <a:bodyPr wrap="none" lIns="822960" tIns="0" rIns="0" bIns="0" rtlCol="0" anchor="ctr" anchorCtr="0">
            <a:noAutofit/>
          </a:bodyPr>
          <a:lstStyle/>
          <a:p>
            <a:pPr defTabSz="914016">
              <a:spcAft>
                <a:spcPts val="600"/>
              </a:spcAft>
            </a:pPr>
            <a:endParaRPr lang="en-US" sz="1050" kern="0">
              <a:cs typeface="Segoe UI" pitchFamily="34" charset="0"/>
            </a:endParaRPr>
          </a:p>
        </p:txBody>
      </p:sp>
      <p:sp>
        <p:nvSpPr>
          <p:cNvPr id="249" name="Oval 248">
            <a:extLst>
              <a:ext uri="{FF2B5EF4-FFF2-40B4-BE49-F238E27FC236}">
                <a16:creationId xmlns:a16="http://schemas.microsoft.com/office/drawing/2014/main" id="{1A1602C8-B84C-4829-87A3-19CD55065BCC}"/>
              </a:ext>
            </a:extLst>
          </p:cNvPr>
          <p:cNvSpPr/>
          <p:nvPr/>
        </p:nvSpPr>
        <p:spPr bwMode="auto">
          <a:xfrm>
            <a:off x="9772494" y="4108888"/>
            <a:ext cx="350430" cy="355284"/>
          </a:xfrm>
          <a:prstGeom prst="ellipse">
            <a:avLst/>
          </a:prstGeom>
          <a:solidFill>
            <a:schemeClr val="accent2"/>
          </a:solidFill>
        </p:spPr>
        <p:txBody>
          <a:bodyPr wrap="none" lIns="502920" tIns="0" rIns="0" bIns="0" rtlCol="0" anchor="ctr" anchorCtr="0">
            <a:noAutofit/>
          </a:bodyPr>
          <a:lstStyle/>
          <a:p>
            <a:pPr defTabSz="914016"/>
            <a:r>
              <a:rPr lang="en-US" sz="1050" kern="0">
                <a:cs typeface="Segoe UI" pitchFamily="34" charset="0"/>
              </a:rPr>
              <a:t>Post-Go Live Review</a:t>
            </a:r>
          </a:p>
        </p:txBody>
      </p:sp>
      <p:cxnSp>
        <p:nvCxnSpPr>
          <p:cNvPr id="254" name="Straight Connector 253">
            <a:extLst>
              <a:ext uri="{FF2B5EF4-FFF2-40B4-BE49-F238E27FC236}">
                <a16:creationId xmlns:a16="http://schemas.microsoft.com/office/drawing/2014/main" id="{74FB8611-1545-4B1A-92EB-B7C6CBA9633A}"/>
              </a:ext>
            </a:extLst>
          </p:cNvPr>
          <p:cNvCxnSpPr>
            <a:cxnSpLocks/>
            <a:stCxn id="253" idx="1"/>
          </p:cNvCxnSpPr>
          <p:nvPr/>
        </p:nvCxnSpPr>
        <p:spPr>
          <a:xfrm flipH="1">
            <a:off x="9416257" y="2835746"/>
            <a:ext cx="484199" cy="0"/>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3" name="TextBox 252">
            <a:extLst>
              <a:ext uri="{FF2B5EF4-FFF2-40B4-BE49-F238E27FC236}">
                <a16:creationId xmlns:a16="http://schemas.microsoft.com/office/drawing/2014/main" id="{1CFEBDCF-B0E8-469D-BFFF-8841E4DCE54D}"/>
              </a:ext>
            </a:extLst>
          </p:cNvPr>
          <p:cNvSpPr txBox="1"/>
          <p:nvPr/>
        </p:nvSpPr>
        <p:spPr>
          <a:xfrm>
            <a:off x="9900456" y="2713741"/>
            <a:ext cx="703250" cy="244010"/>
          </a:xfrm>
          <a:prstGeom prst="rect">
            <a:avLst/>
          </a:prstGeom>
          <a:noFill/>
          <a:ln>
            <a:noFill/>
          </a:ln>
        </p:spPr>
        <p:txBody>
          <a:bodyPr wrap="square" lIns="91440" tIns="0" rIns="0" bIns="0" rtlCol="0" anchor="ctr" anchorCtr="0">
            <a:noAutofit/>
          </a:bodyPr>
          <a:lstStyle/>
          <a:p>
            <a:pPr defTabSz="914016">
              <a:defRPr/>
            </a:pPr>
            <a:r>
              <a:rPr lang="en-US" sz="1100" kern="0">
                <a:cs typeface="Segoe UI" pitchFamily="34" charset="0"/>
              </a:rPr>
              <a:t>Go Live</a:t>
            </a:r>
          </a:p>
        </p:txBody>
      </p: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2713741"/>
            <a:ext cx="0" cy="244010"/>
          </a:xfrm>
          <a:prstGeom prst="line">
            <a:avLst/>
          </a:prstGeom>
          <a:ln>
            <a:solidFill>
              <a:schemeClr val="tx2">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200137"/>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200137"/>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200137"/>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200137"/>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4"/>
            </a:solidFill>
            <a:ln w="6572"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4"/>
            </a:solidFill>
            <a:ln w="6572" cap="flat">
              <a:noFill/>
              <a:prstDash val="solid"/>
              <a:miter/>
            </a:ln>
          </p:spPr>
          <p:txBody>
            <a:bodyPr rtlCol="0" anchor="ctr"/>
            <a:lstStyle/>
            <a:p>
              <a:endParaRPr lang="en-US"/>
            </a:p>
          </p:txBody>
        </p:sp>
      </p:grpSp>
      <p:sp>
        <p:nvSpPr>
          <p:cNvPr id="277" name="Oval 276">
            <a:extLst>
              <a:ext uri="{FF2B5EF4-FFF2-40B4-BE49-F238E27FC236}">
                <a16:creationId xmlns:a16="http://schemas.microsoft.com/office/drawing/2014/main" id="{7C2D25DA-52BD-4E70-8A79-F03A9A0A4DF4}"/>
              </a:ext>
            </a:extLst>
          </p:cNvPr>
          <p:cNvSpPr/>
          <p:nvPr/>
        </p:nvSpPr>
        <p:spPr bwMode="auto">
          <a:xfrm>
            <a:off x="1647497" y="3340571"/>
            <a:ext cx="350430" cy="355284"/>
          </a:xfrm>
          <a:prstGeom prst="ellipse">
            <a:avLst/>
          </a:prstGeom>
          <a:solidFill>
            <a:schemeClr val="accent2"/>
          </a:solidFill>
        </p:spPr>
        <p:txBody>
          <a:bodyPr wrap="none" lIns="502920" tIns="0" rIns="0" bIns="0" rtlCol="0" anchor="ctr" anchorCtr="0">
            <a:noAutofit/>
          </a:bodyPr>
          <a:lstStyle/>
          <a:p>
            <a:pPr defTabSz="914016"/>
            <a:r>
              <a:rPr lang="en-US" sz="1050" kern="0">
                <a:cs typeface="Segoe UI" pitchFamily="34" charset="0"/>
              </a:rPr>
              <a:t>Customer </a:t>
            </a:r>
          </a:p>
          <a:p>
            <a:pPr defTabSz="914016"/>
            <a:r>
              <a:rPr lang="en-US" sz="1050" kern="0">
                <a:cs typeface="Segoe UI" pitchFamily="34" charset="0"/>
              </a:rPr>
              <a:t>Kickoff</a:t>
            </a:r>
          </a:p>
        </p:txBody>
      </p:sp>
      <p:sp>
        <p:nvSpPr>
          <p:cNvPr id="278" name="Oval 277">
            <a:extLst>
              <a:ext uri="{FF2B5EF4-FFF2-40B4-BE49-F238E27FC236}">
                <a16:creationId xmlns:a16="http://schemas.microsoft.com/office/drawing/2014/main" id="{399B7FEE-71A1-4C93-9334-AD658D660541}"/>
              </a:ext>
            </a:extLst>
          </p:cNvPr>
          <p:cNvSpPr/>
          <p:nvPr/>
        </p:nvSpPr>
        <p:spPr bwMode="auto">
          <a:xfrm>
            <a:off x="1453822" y="2898537"/>
            <a:ext cx="253729" cy="257244"/>
          </a:xfrm>
          <a:prstGeom prst="ellipse">
            <a:avLst/>
          </a:prstGeom>
          <a:solidFill>
            <a:schemeClr val="accent2"/>
          </a:solidFill>
        </p:spPr>
        <p:txBody>
          <a:bodyPr wrap="none" lIns="502920" tIns="0" rIns="0" bIns="0" rtlCol="0" anchor="ctr" anchorCtr="0">
            <a:noAutofit/>
          </a:bodyPr>
          <a:lstStyle/>
          <a:p>
            <a:pPr defTabSz="914016"/>
            <a:r>
              <a:rPr lang="en-US" sz="1050" kern="0">
                <a:cs typeface="Segoe UI" pitchFamily="34" charset="0"/>
              </a:rPr>
              <a:t>Partner Kickoff</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7" y="3814948"/>
            <a:ext cx="2134154" cy="815927"/>
          </a:xfrm>
          <a:prstGeom prst="roundRect">
            <a:avLst>
              <a:gd name="adj" fmla="val 50000"/>
            </a:avLst>
          </a:prstGeom>
          <a:solidFill>
            <a:schemeClr val="bg1"/>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algn="ctr" defTabSz="932239"/>
            <a:endParaRPr lang="en-US" sz="1200" kern="0">
              <a:latin typeface="+mj-lt"/>
            </a:endParaRPr>
          </a:p>
        </p:txBody>
      </p:sp>
      <p:sp>
        <p:nvSpPr>
          <p:cNvPr id="47" name="Freeform: Shape 46">
            <a:extLst>
              <a:ext uri="{FF2B5EF4-FFF2-40B4-BE49-F238E27FC236}">
                <a16:creationId xmlns:a16="http://schemas.microsoft.com/office/drawing/2014/main" id="{A0E3D82D-AA80-4E92-88C9-85742EC05A2B}"/>
              </a:ext>
            </a:extLst>
          </p:cNvPr>
          <p:cNvSpPr/>
          <p:nvPr/>
        </p:nvSpPr>
        <p:spPr bwMode="auto">
          <a:xfrm>
            <a:off x="3730447" y="4248150"/>
            <a:ext cx="2930703" cy="1057209"/>
          </a:xfrm>
          <a:custGeom>
            <a:avLst/>
            <a:gdLst>
              <a:gd name="connsiteX0" fmla="*/ 0 w 3105150"/>
              <a:gd name="connsiteY0" fmla="*/ 0 h 1157287"/>
              <a:gd name="connsiteX1" fmla="*/ 1009650 w 3105150"/>
              <a:gd name="connsiteY1" fmla="*/ 1157287 h 1157287"/>
              <a:gd name="connsiteX2" fmla="*/ 3105150 w 3105150"/>
              <a:gd name="connsiteY2" fmla="*/ 1157287 h 1157287"/>
            </a:gdLst>
            <a:ahLst/>
            <a:cxnLst>
              <a:cxn ang="0">
                <a:pos x="connsiteX0" y="connsiteY0"/>
              </a:cxn>
              <a:cxn ang="0">
                <a:pos x="connsiteX1" y="connsiteY1"/>
              </a:cxn>
              <a:cxn ang="0">
                <a:pos x="connsiteX2" y="connsiteY2"/>
              </a:cxn>
            </a:cxnLst>
            <a:rect l="l" t="t" r="r" b="b"/>
            <a:pathLst>
              <a:path w="3105150" h="1157287">
                <a:moveTo>
                  <a:pt x="0" y="0"/>
                </a:moveTo>
                <a:lnTo>
                  <a:pt x="1009650" y="1157287"/>
                </a:lnTo>
                <a:lnTo>
                  <a:pt x="3105150" y="1157287"/>
                </a:lnTo>
              </a:path>
            </a:pathLst>
          </a:cu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Shape 48">
            <a:extLst>
              <a:ext uri="{FF2B5EF4-FFF2-40B4-BE49-F238E27FC236}">
                <a16:creationId xmlns:a16="http://schemas.microsoft.com/office/drawing/2014/main" id="{73530482-5044-477C-8F93-4EF811DE1E9D}"/>
              </a:ext>
            </a:extLst>
          </p:cNvPr>
          <p:cNvSpPr/>
          <p:nvPr/>
        </p:nvSpPr>
        <p:spPr bwMode="auto">
          <a:xfrm>
            <a:off x="3594101" y="4404772"/>
            <a:ext cx="3067049" cy="1144222"/>
          </a:xfrm>
          <a:custGeom>
            <a:avLst/>
            <a:gdLst>
              <a:gd name="connsiteX0" fmla="*/ 0 w 3238500"/>
              <a:gd name="connsiteY0" fmla="*/ 0 h 1252537"/>
              <a:gd name="connsiteX1" fmla="*/ 957263 w 3238500"/>
              <a:gd name="connsiteY1" fmla="*/ 1252537 h 1252537"/>
              <a:gd name="connsiteX2" fmla="*/ 3238500 w 3238500"/>
              <a:gd name="connsiteY2" fmla="*/ 1252537 h 1252537"/>
            </a:gdLst>
            <a:ahLst/>
            <a:cxnLst>
              <a:cxn ang="0">
                <a:pos x="connsiteX0" y="connsiteY0"/>
              </a:cxn>
              <a:cxn ang="0">
                <a:pos x="connsiteX1" y="connsiteY1"/>
              </a:cxn>
              <a:cxn ang="0">
                <a:pos x="connsiteX2" y="connsiteY2"/>
              </a:cxn>
            </a:cxnLst>
            <a:rect l="l" t="t" r="r" b="b"/>
            <a:pathLst>
              <a:path w="3238500" h="1252537">
                <a:moveTo>
                  <a:pt x="0" y="0"/>
                </a:moveTo>
                <a:lnTo>
                  <a:pt x="957263" y="1252537"/>
                </a:lnTo>
                <a:lnTo>
                  <a:pt x="3238500" y="1252537"/>
                </a:lnTo>
              </a:path>
            </a:pathLst>
          </a:cu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5" name="Oval 214">
            <a:extLst>
              <a:ext uri="{FF2B5EF4-FFF2-40B4-BE49-F238E27FC236}">
                <a16:creationId xmlns:a16="http://schemas.microsoft.com/office/drawing/2014/main" id="{DAB7CFA0-E257-4C05-9BC9-E29BA655189D}"/>
              </a:ext>
            </a:extLst>
          </p:cNvPr>
          <p:cNvSpPr/>
          <p:nvPr/>
        </p:nvSpPr>
        <p:spPr bwMode="auto">
          <a:xfrm>
            <a:off x="4727955" y="5229009"/>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16" name="Oval 215">
            <a:extLst>
              <a:ext uri="{FF2B5EF4-FFF2-40B4-BE49-F238E27FC236}">
                <a16:creationId xmlns:a16="http://schemas.microsoft.com/office/drawing/2014/main" id="{7A1CFBE5-95AE-424C-849A-E9588B96A51E}"/>
              </a:ext>
            </a:extLst>
          </p:cNvPr>
          <p:cNvSpPr/>
          <p:nvPr/>
        </p:nvSpPr>
        <p:spPr bwMode="auto">
          <a:xfrm>
            <a:off x="5482839" y="5229009"/>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17" name="Oval 216">
            <a:extLst>
              <a:ext uri="{FF2B5EF4-FFF2-40B4-BE49-F238E27FC236}">
                <a16:creationId xmlns:a16="http://schemas.microsoft.com/office/drawing/2014/main" id="{3FCA987D-D846-455D-81FB-029B53CFAC87}"/>
              </a:ext>
            </a:extLst>
          </p:cNvPr>
          <p:cNvSpPr/>
          <p:nvPr/>
        </p:nvSpPr>
        <p:spPr bwMode="auto">
          <a:xfrm>
            <a:off x="6237723" y="5229009"/>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grpSp>
        <p:nvGrpSpPr>
          <p:cNvPr id="45" name="Group 44">
            <a:extLst>
              <a:ext uri="{FF2B5EF4-FFF2-40B4-BE49-F238E27FC236}">
                <a16:creationId xmlns:a16="http://schemas.microsoft.com/office/drawing/2014/main" id="{4C0AA9E9-B808-4779-BA6A-C37FE2DA3ACF}"/>
              </a:ext>
            </a:extLst>
          </p:cNvPr>
          <p:cNvGrpSpPr/>
          <p:nvPr/>
        </p:nvGrpSpPr>
        <p:grpSpPr>
          <a:xfrm>
            <a:off x="4622667" y="5472947"/>
            <a:ext cx="351692" cy="152955"/>
            <a:chOff x="4693872" y="5503222"/>
            <a:chExt cx="351692" cy="152955"/>
          </a:xfrm>
        </p:grpSpPr>
        <p:sp>
          <p:nvSpPr>
            <p:cNvPr id="218" name="Oval 217">
              <a:extLst>
                <a:ext uri="{FF2B5EF4-FFF2-40B4-BE49-F238E27FC236}">
                  <a16:creationId xmlns:a16="http://schemas.microsoft.com/office/drawing/2014/main" id="{17CAE501-3C14-47ED-94C4-38355AA4B32E}"/>
                </a:ext>
              </a:extLst>
            </p:cNvPr>
            <p:cNvSpPr/>
            <p:nvPr/>
          </p:nvSpPr>
          <p:spPr bwMode="auto">
            <a:xfrm>
              <a:off x="4693872" y="5503222"/>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19" name="Oval 218">
              <a:extLst>
                <a:ext uri="{FF2B5EF4-FFF2-40B4-BE49-F238E27FC236}">
                  <a16:creationId xmlns:a16="http://schemas.microsoft.com/office/drawing/2014/main" id="{3AAFB296-D278-41B9-837B-1550574BCF18}"/>
                </a:ext>
              </a:extLst>
            </p:cNvPr>
            <p:cNvSpPr/>
            <p:nvPr/>
          </p:nvSpPr>
          <p:spPr bwMode="auto">
            <a:xfrm>
              <a:off x="4894699" y="5503222"/>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grpSp>
      <p:grpSp>
        <p:nvGrpSpPr>
          <p:cNvPr id="220" name="Group 219">
            <a:extLst>
              <a:ext uri="{FF2B5EF4-FFF2-40B4-BE49-F238E27FC236}">
                <a16:creationId xmlns:a16="http://schemas.microsoft.com/office/drawing/2014/main" id="{6F7BEC31-62AE-4299-9E1E-6816346267B0}"/>
              </a:ext>
            </a:extLst>
          </p:cNvPr>
          <p:cNvGrpSpPr/>
          <p:nvPr/>
        </p:nvGrpSpPr>
        <p:grpSpPr>
          <a:xfrm>
            <a:off x="5211307" y="5472947"/>
            <a:ext cx="351692" cy="152955"/>
            <a:chOff x="4693872" y="5503222"/>
            <a:chExt cx="351692" cy="152955"/>
          </a:xfrm>
        </p:grpSpPr>
        <p:sp>
          <p:nvSpPr>
            <p:cNvPr id="221" name="Oval 220">
              <a:extLst>
                <a:ext uri="{FF2B5EF4-FFF2-40B4-BE49-F238E27FC236}">
                  <a16:creationId xmlns:a16="http://schemas.microsoft.com/office/drawing/2014/main" id="{31485E75-045D-4BCC-B8B7-F9EA0A94D117}"/>
                </a:ext>
              </a:extLst>
            </p:cNvPr>
            <p:cNvSpPr/>
            <p:nvPr/>
          </p:nvSpPr>
          <p:spPr bwMode="auto">
            <a:xfrm>
              <a:off x="4693872" y="5503222"/>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4894699" y="5503222"/>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grpSp>
      <p:grpSp>
        <p:nvGrpSpPr>
          <p:cNvPr id="275" name="Group 274">
            <a:extLst>
              <a:ext uri="{FF2B5EF4-FFF2-40B4-BE49-F238E27FC236}">
                <a16:creationId xmlns:a16="http://schemas.microsoft.com/office/drawing/2014/main" id="{35907EFA-7EA9-421F-B39F-50E168ACF2B3}"/>
              </a:ext>
            </a:extLst>
          </p:cNvPr>
          <p:cNvGrpSpPr/>
          <p:nvPr/>
        </p:nvGrpSpPr>
        <p:grpSpPr>
          <a:xfrm>
            <a:off x="5799947" y="5472947"/>
            <a:ext cx="351692" cy="152955"/>
            <a:chOff x="5922454" y="5472947"/>
            <a:chExt cx="351692" cy="152955"/>
          </a:xfrm>
        </p:grpSpPr>
        <p:sp>
          <p:nvSpPr>
            <p:cNvPr id="224" name="Oval 223">
              <a:extLst>
                <a:ext uri="{FF2B5EF4-FFF2-40B4-BE49-F238E27FC236}">
                  <a16:creationId xmlns:a16="http://schemas.microsoft.com/office/drawing/2014/main" id="{CCBC4333-1CAC-4909-9601-59FC5853D25B}"/>
                </a:ext>
              </a:extLst>
            </p:cNvPr>
            <p:cNvSpPr/>
            <p:nvPr/>
          </p:nvSpPr>
          <p:spPr bwMode="auto">
            <a:xfrm>
              <a:off x="5922454" y="5472947"/>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123281" y="5472947"/>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grpSp>
      <p:sp>
        <p:nvSpPr>
          <p:cNvPr id="226" name="Oval 225">
            <a:extLst>
              <a:ext uri="{FF2B5EF4-FFF2-40B4-BE49-F238E27FC236}">
                <a16:creationId xmlns:a16="http://schemas.microsoft.com/office/drawing/2014/main" id="{8CE44831-16E2-4C36-971D-736CE83F2D74}"/>
              </a:ext>
            </a:extLst>
          </p:cNvPr>
          <p:cNvSpPr/>
          <p:nvPr/>
        </p:nvSpPr>
        <p:spPr bwMode="auto">
          <a:xfrm>
            <a:off x="6388588" y="5472947"/>
            <a:ext cx="150865" cy="152955"/>
          </a:xfrm>
          <a:prstGeom prst="ellipse">
            <a:avLst/>
          </a:prstGeom>
          <a:solidFill>
            <a:schemeClr val="accent2"/>
          </a:solidFill>
        </p:spPr>
        <p:txBody>
          <a:bodyPr wrap="none" lIns="502920" tIns="0" rIns="0" bIns="0" rtlCol="0" anchor="ctr" anchorCtr="0">
            <a:noAutofit/>
          </a:bodyPr>
          <a:lstStyle/>
          <a:p>
            <a:pPr defTabSz="914016"/>
            <a:endParaRPr lang="en-US" sz="1100" kern="0">
              <a:cs typeface="Segoe UI" pitchFamily="34" charset="0"/>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3868213"/>
            <a:ext cx="654645" cy="663713"/>
          </a:xfrm>
          <a:prstGeom prst="ellipse">
            <a:avLst/>
          </a:prstGeom>
          <a:solidFill>
            <a:schemeClr val="accent2"/>
          </a:solidFill>
        </p:spPr>
        <p:txBody>
          <a:bodyPr wrap="none" lIns="0" tIns="822960" rIns="0" bIns="0" rtlCol="0" anchor="t" anchorCtr="0">
            <a:noAutofit/>
          </a:bodyPr>
          <a:lstStyle/>
          <a:p>
            <a:pPr algn="ctr" defTabSz="914016"/>
            <a:endParaRPr lang="en-US" sz="1050" kern="0">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187347" y="3868213"/>
            <a:ext cx="654645" cy="663713"/>
          </a:xfrm>
          <a:prstGeom prst="ellipse">
            <a:avLst/>
          </a:prstGeom>
          <a:solidFill>
            <a:schemeClr val="accent2"/>
          </a:solidFill>
        </p:spPr>
        <p:txBody>
          <a:bodyPr wrap="none" lIns="0" tIns="0" rIns="1371600" bIns="0" rtlCol="0" anchor="t" anchorCtr="0">
            <a:noAutofit/>
          </a:bodyPr>
          <a:lstStyle/>
          <a:p>
            <a:pPr algn="ctr" defTabSz="914016"/>
            <a:r>
              <a:rPr lang="en-US" sz="1050" kern="0" dirty="0">
                <a:cs typeface="Segoe UI" pitchFamily="34" charset="0"/>
              </a:rPr>
              <a:t>Solution</a:t>
            </a:r>
            <a:br>
              <a:rPr lang="en-US" sz="1050" kern="0" dirty="0">
                <a:cs typeface="Segoe UI" pitchFamily="34" charset="0"/>
              </a:rPr>
            </a:br>
            <a:r>
              <a:rPr lang="en-US" sz="1050" kern="0" dirty="0">
                <a:cs typeface="Segoe UI" pitchFamily="34" charset="0"/>
              </a:rPr>
              <a:t>Blueprint</a:t>
            </a:r>
            <a:br>
              <a:rPr lang="en-US" sz="1050" kern="0" dirty="0">
                <a:cs typeface="Segoe UI" pitchFamily="34" charset="0"/>
              </a:rPr>
            </a:br>
            <a:r>
              <a:rPr lang="en-US" sz="1050" kern="0" dirty="0">
                <a:cs typeface="Segoe UI" pitchFamily="34" charset="0"/>
              </a:rPr>
              <a:t>Workshops</a:t>
            </a:r>
          </a:p>
          <a:p>
            <a:pPr algn="ctr" defTabSz="914016"/>
            <a:r>
              <a:rPr lang="en-US" sz="1050" kern="0" dirty="0">
                <a:cs typeface="Segoe UI" pitchFamily="34" charset="0"/>
              </a:rPr>
              <a:t>&amp; Review</a:t>
            </a:r>
          </a:p>
        </p:txBody>
      </p:sp>
      <p:sp>
        <p:nvSpPr>
          <p:cNvPr id="280" name="TextBox 279">
            <a:extLst>
              <a:ext uri="{FF2B5EF4-FFF2-40B4-BE49-F238E27FC236}">
                <a16:creationId xmlns:a16="http://schemas.microsoft.com/office/drawing/2014/main" id="{D14926C7-23CF-44C4-9227-0AA0D13115A1}"/>
              </a:ext>
            </a:extLst>
          </p:cNvPr>
          <p:cNvSpPr txBox="1"/>
          <p:nvPr/>
        </p:nvSpPr>
        <p:spPr>
          <a:xfrm>
            <a:off x="7903985" y="3789120"/>
            <a:ext cx="1117762" cy="323165"/>
          </a:xfrm>
          <a:prstGeom prst="rect">
            <a:avLst/>
          </a:prstGeom>
          <a:noFill/>
        </p:spPr>
        <p:txBody>
          <a:bodyPr wrap="square" lIns="0" tIns="0" rIns="0" bIns="0" rtlCol="0" anchor="t">
            <a:spAutoFit/>
          </a:bodyPr>
          <a:lstStyle/>
          <a:p>
            <a:pPr defTabSz="914016">
              <a:defRPr/>
            </a:pPr>
            <a:r>
              <a:rPr lang="en-US" sz="1050" kern="0" dirty="0">
                <a:cs typeface="Segoe UI" pitchFamily="34" charset="0"/>
              </a:rPr>
              <a:t>Go-Live Readiness</a:t>
            </a:r>
          </a:p>
          <a:p>
            <a:pPr defTabSz="914016">
              <a:defRPr/>
            </a:pPr>
            <a:r>
              <a:rPr lang="en-US" sz="1050" kern="0" dirty="0">
                <a:cs typeface="Segoe UI" pitchFamily="34" charset="0"/>
              </a:rPr>
              <a:t>Workshop</a:t>
            </a:r>
          </a:p>
        </p:txBody>
      </p:sp>
      <p:sp>
        <p:nvSpPr>
          <p:cNvPr id="281" name="TextBox 280">
            <a:extLst>
              <a:ext uri="{FF2B5EF4-FFF2-40B4-BE49-F238E27FC236}">
                <a16:creationId xmlns:a16="http://schemas.microsoft.com/office/drawing/2014/main" id="{13AA132B-F4B7-46B3-9D93-778B7300BF87}"/>
              </a:ext>
            </a:extLst>
          </p:cNvPr>
          <p:cNvSpPr txBox="1"/>
          <p:nvPr/>
        </p:nvSpPr>
        <p:spPr>
          <a:xfrm>
            <a:off x="7902822" y="4183174"/>
            <a:ext cx="1117762" cy="323165"/>
          </a:xfrm>
          <a:prstGeom prst="rect">
            <a:avLst/>
          </a:prstGeom>
          <a:noFill/>
        </p:spPr>
        <p:txBody>
          <a:bodyPr wrap="square" lIns="0" tIns="0" rIns="0" bIns="0" rtlCol="0" anchor="t">
            <a:spAutoFit/>
          </a:bodyPr>
          <a:lstStyle/>
          <a:p>
            <a:pPr defTabSz="914016">
              <a:defRPr/>
            </a:pPr>
            <a:r>
              <a:rPr lang="en-US" sz="1050" kern="0" dirty="0">
                <a:cs typeface="Segoe UI" pitchFamily="34" charset="0"/>
              </a:rPr>
              <a:t>Go-Live Readiness</a:t>
            </a:r>
          </a:p>
          <a:p>
            <a:pPr defTabSz="914016">
              <a:defRPr/>
            </a:pPr>
            <a:r>
              <a:rPr lang="en-US" sz="1050" kern="0" dirty="0">
                <a:cs typeface="Segoe UI" pitchFamily="34" charset="0"/>
              </a:rPr>
              <a:t>Assessment</a:t>
            </a: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35448" y="2725950"/>
            <a:ext cx="247512" cy="239308"/>
          </a:xfrm>
          <a:prstGeom prst="star5">
            <a:avLst/>
          </a:prstGeom>
          <a:solidFill>
            <a:schemeClr val="accent2"/>
          </a:solidFill>
        </p:spPr>
        <p:txBody>
          <a:bodyPr wrap="none" lIns="502920" tIns="0" rIns="0" bIns="0" rtlCol="0" anchor="ctr" anchorCtr="0">
            <a:noAutofit/>
          </a:bodyPr>
          <a:lstStyle/>
          <a:p>
            <a:pPr defTabSz="914016"/>
            <a:endParaRPr lang="en-US" sz="1100" kern="0">
              <a:solidFill>
                <a:schemeClr val="tx1"/>
              </a:solidFill>
              <a:cs typeface="Segoe UI" pitchFamily="34" charset="0"/>
            </a:endParaRPr>
          </a:p>
        </p:txBody>
      </p:sp>
    </p:spTree>
    <p:extLst>
      <p:ext uri="{BB962C8B-B14F-4D97-AF65-F5344CB8AC3E}">
        <p14:creationId xmlns:p14="http://schemas.microsoft.com/office/powerpoint/2010/main" val="13163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BCCA67C2-FE0A-4C11-A779-62810A44FD93}"/>
              </a:ext>
            </a:extLst>
          </p:cNvPr>
          <p:cNvSpPr/>
          <p:nvPr/>
        </p:nvSpPr>
        <p:spPr>
          <a:xfrm>
            <a:off x="1" y="1838096"/>
            <a:ext cx="6492240" cy="8257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algn="ctr" defTabSz="914225"/>
            <a:endParaRPr lang="en-US" sz="2000">
              <a:ln w="3175">
                <a:noFill/>
              </a:ln>
              <a:solidFill>
                <a:schemeClr val="bg1"/>
              </a:solidFill>
              <a:latin typeface="Segoe UI Semibold"/>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dirty="0"/>
              <a:t>CAT Logical Approach</a:t>
            </a:r>
          </a:p>
        </p:txBody>
      </p:sp>
      <p:sp>
        <p:nvSpPr>
          <p:cNvPr id="153" name="Rectangle 152">
            <a:extLst>
              <a:ext uri="{FF2B5EF4-FFF2-40B4-BE49-F238E27FC236}">
                <a16:creationId xmlns:a16="http://schemas.microsoft.com/office/drawing/2014/main" id="{C5D83481-6D55-47D4-9609-EFE839EEC338}"/>
              </a:ext>
            </a:extLst>
          </p:cNvPr>
          <p:cNvSpPr/>
          <p:nvPr/>
        </p:nvSpPr>
        <p:spPr>
          <a:xfrm>
            <a:off x="2913727" y="1838096"/>
            <a:ext cx="4054531" cy="867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algn="ctr" defTabSz="914225"/>
            <a:r>
              <a:rPr lang="en-US">
                <a:ln w="3175">
                  <a:noFill/>
                </a:ln>
                <a:solidFill>
                  <a:schemeClr val="tx1"/>
                </a:solidFill>
                <a:latin typeface="Segoe UI Semibold"/>
                <a:cs typeface="Segoe UI" pitchFamily="34" charset="0"/>
              </a:rPr>
              <a:t>Implement</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1838096"/>
            <a:ext cx="2350710" cy="8670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algn="ctr" defTabSz="914225"/>
            <a:r>
              <a:rPr lang="en-US">
                <a:ln w="3175">
                  <a:noFill/>
                </a:ln>
                <a:solidFill>
                  <a:schemeClr val="tx1"/>
                </a:solidFill>
                <a:latin typeface="Segoe UI Semibold"/>
                <a:cs typeface="Segoe UI" pitchFamily="34" charset="0"/>
              </a:rPr>
              <a:t>Initiate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252349"/>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932384">
              <a:defRPr/>
            </a:pPr>
            <a:r>
              <a:rPr lang="en-US" sz="1600" kern="0">
                <a:solidFill>
                  <a:schemeClr val="tx1"/>
                </a:solidFill>
                <a:latin typeface="Segoe UI"/>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252349"/>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defTabSz="932384">
              <a:defRPr/>
            </a:pPr>
            <a:r>
              <a:rPr lang="en-US" sz="1600" kern="0">
                <a:solidFill>
                  <a:schemeClr val="tx1"/>
                </a:solidFill>
                <a:cs typeface="Segoe UI" pitchFamily="34" charset="0"/>
              </a:rPr>
              <a:t>Design</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1838094"/>
            <a:ext cx="0" cy="4405697"/>
          </a:xfrm>
          <a:prstGeom prst="line">
            <a:avLst/>
          </a:prstGeom>
          <a:ln w="3175">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174198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1838095"/>
            <a:ext cx="6492240" cy="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174198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88FE7E29-5121-4E45-B8A9-DFF3D0CCED4B}"/>
              </a:ext>
            </a:extLst>
          </p:cNvPr>
          <p:cNvGrpSpPr/>
          <p:nvPr/>
        </p:nvGrpSpPr>
        <p:grpSpPr>
          <a:xfrm>
            <a:off x="4801149" y="1200137"/>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200137"/>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4"/>
            </a:solidFill>
            <a:ln w="6572"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4"/>
            </a:solidFill>
            <a:ln w="6572" cap="flat">
              <a:noFill/>
              <a:prstDash val="solid"/>
              <a:miter/>
            </a:ln>
          </p:spPr>
          <p:txBody>
            <a:bodyPr rtlCol="0" anchor="ctr"/>
            <a:lstStyle/>
            <a:p>
              <a:endParaRPr lang="en-US"/>
            </a:p>
          </p:txBody>
        </p:sp>
      </p:grpSp>
      <p:sp>
        <p:nvSpPr>
          <p:cNvPr id="277" name="Oval 276">
            <a:extLst>
              <a:ext uri="{FF2B5EF4-FFF2-40B4-BE49-F238E27FC236}">
                <a16:creationId xmlns:a16="http://schemas.microsoft.com/office/drawing/2014/main" id="{7C2D25DA-52BD-4E70-8A79-F03A9A0A4DF4}"/>
              </a:ext>
            </a:extLst>
          </p:cNvPr>
          <p:cNvSpPr/>
          <p:nvPr/>
        </p:nvSpPr>
        <p:spPr bwMode="auto">
          <a:xfrm>
            <a:off x="1647497" y="3340571"/>
            <a:ext cx="350430" cy="355284"/>
          </a:xfrm>
          <a:prstGeom prst="ellipse">
            <a:avLst/>
          </a:prstGeom>
          <a:solidFill>
            <a:schemeClr val="accent2"/>
          </a:solidFill>
        </p:spPr>
        <p:txBody>
          <a:bodyPr wrap="none" lIns="502920" tIns="0" rIns="0" bIns="0" rtlCol="0" anchor="ctr" anchorCtr="0">
            <a:noAutofit/>
          </a:bodyPr>
          <a:lstStyle/>
          <a:p>
            <a:pPr defTabSz="914016"/>
            <a:r>
              <a:rPr lang="en-US" sz="1050" kern="0">
                <a:cs typeface="Segoe UI" pitchFamily="34" charset="0"/>
              </a:rPr>
              <a:t>Customer </a:t>
            </a:r>
          </a:p>
          <a:p>
            <a:pPr defTabSz="914016"/>
            <a:r>
              <a:rPr lang="en-US" sz="1050" kern="0">
                <a:cs typeface="Segoe UI" pitchFamily="34" charset="0"/>
              </a:rPr>
              <a:t>Kickoff</a:t>
            </a:r>
          </a:p>
        </p:txBody>
      </p:sp>
      <p:sp>
        <p:nvSpPr>
          <p:cNvPr id="278" name="Oval 277">
            <a:extLst>
              <a:ext uri="{FF2B5EF4-FFF2-40B4-BE49-F238E27FC236}">
                <a16:creationId xmlns:a16="http://schemas.microsoft.com/office/drawing/2014/main" id="{399B7FEE-71A1-4C93-9334-AD658D660541}"/>
              </a:ext>
            </a:extLst>
          </p:cNvPr>
          <p:cNvSpPr/>
          <p:nvPr/>
        </p:nvSpPr>
        <p:spPr bwMode="auto">
          <a:xfrm>
            <a:off x="1453822" y="2898537"/>
            <a:ext cx="253729" cy="257244"/>
          </a:xfrm>
          <a:prstGeom prst="ellipse">
            <a:avLst/>
          </a:prstGeom>
          <a:solidFill>
            <a:schemeClr val="accent2"/>
          </a:solidFill>
        </p:spPr>
        <p:txBody>
          <a:bodyPr wrap="none" lIns="502920" tIns="0" rIns="0" bIns="0" rtlCol="0" anchor="ctr" anchorCtr="0">
            <a:noAutofit/>
          </a:bodyPr>
          <a:lstStyle/>
          <a:p>
            <a:pPr defTabSz="914016"/>
            <a:r>
              <a:rPr lang="en-US" sz="1050" kern="0">
                <a:cs typeface="Segoe UI" pitchFamily="34" charset="0"/>
              </a:rPr>
              <a:t>Partner Kickoff</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7" y="3814948"/>
            <a:ext cx="2134154" cy="815927"/>
          </a:xfrm>
          <a:prstGeom prst="roundRect">
            <a:avLst>
              <a:gd name="adj" fmla="val 50000"/>
            </a:avLst>
          </a:prstGeom>
          <a:solidFill>
            <a:schemeClr val="bg1"/>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algn="ctr" defTabSz="932239"/>
            <a:endParaRPr lang="en-US" sz="1200" kern="0">
              <a:latin typeface="+mj-lt"/>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3868213"/>
            <a:ext cx="654645" cy="663713"/>
          </a:xfrm>
          <a:prstGeom prst="ellipse">
            <a:avLst/>
          </a:prstGeom>
          <a:solidFill>
            <a:schemeClr val="accent2"/>
          </a:solidFill>
        </p:spPr>
        <p:txBody>
          <a:bodyPr wrap="none" lIns="0" tIns="822960" rIns="0" bIns="0" rtlCol="0" anchor="t" anchorCtr="0">
            <a:noAutofit/>
          </a:bodyPr>
          <a:lstStyle/>
          <a:p>
            <a:pPr algn="ctr" defTabSz="914016"/>
            <a:endParaRPr lang="en-US" sz="1050" kern="0">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187347" y="3868213"/>
            <a:ext cx="654645" cy="663713"/>
          </a:xfrm>
          <a:prstGeom prst="ellipse">
            <a:avLst/>
          </a:prstGeom>
          <a:solidFill>
            <a:schemeClr val="accent2"/>
          </a:solidFill>
        </p:spPr>
        <p:txBody>
          <a:bodyPr wrap="none" lIns="0" tIns="0" rIns="1371600" bIns="0" rtlCol="0" anchor="t" anchorCtr="0">
            <a:noAutofit/>
          </a:bodyPr>
          <a:lstStyle/>
          <a:p>
            <a:pPr algn="ctr" defTabSz="914016"/>
            <a:r>
              <a:rPr lang="en-US" sz="1050" kern="0" dirty="0">
                <a:cs typeface="Segoe UI" pitchFamily="34" charset="0"/>
              </a:rPr>
              <a:t>Solution</a:t>
            </a:r>
            <a:br>
              <a:rPr lang="en-US" sz="1050" kern="0" dirty="0">
                <a:cs typeface="Segoe UI" pitchFamily="34" charset="0"/>
              </a:rPr>
            </a:br>
            <a:r>
              <a:rPr lang="en-US" sz="1050" kern="0" dirty="0">
                <a:cs typeface="Segoe UI" pitchFamily="34" charset="0"/>
              </a:rPr>
              <a:t>Blueprint</a:t>
            </a:r>
            <a:br>
              <a:rPr lang="en-US" sz="1050" kern="0" dirty="0">
                <a:cs typeface="Segoe UI" pitchFamily="34" charset="0"/>
              </a:rPr>
            </a:br>
            <a:r>
              <a:rPr lang="en-US" sz="1050" kern="0" dirty="0">
                <a:cs typeface="Segoe UI" pitchFamily="34" charset="0"/>
              </a:rPr>
              <a:t>Workshops </a:t>
            </a:r>
          </a:p>
          <a:p>
            <a:pPr algn="ctr" defTabSz="914016"/>
            <a:r>
              <a:rPr lang="en-US" sz="1050" kern="0" dirty="0">
                <a:cs typeface="Segoe UI" pitchFamily="34" charset="0"/>
              </a:rPr>
              <a:t>&amp; Review</a:t>
            </a:r>
          </a:p>
        </p:txBody>
      </p:sp>
      <p:sp>
        <p:nvSpPr>
          <p:cNvPr id="3" name="Rectangle 2">
            <a:extLst>
              <a:ext uri="{FF2B5EF4-FFF2-40B4-BE49-F238E27FC236}">
                <a16:creationId xmlns:a16="http://schemas.microsoft.com/office/drawing/2014/main" id="{914AB62D-B242-4B12-AACF-F7AA678BF284}"/>
              </a:ext>
            </a:extLst>
          </p:cNvPr>
          <p:cNvSpPr/>
          <p:nvPr/>
        </p:nvSpPr>
        <p:spPr>
          <a:xfrm>
            <a:off x="6505749" y="840178"/>
            <a:ext cx="3112479" cy="551157"/>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defRPr/>
            </a:pPr>
            <a:r>
              <a:rPr lang="en-US" sz="1600" dirty="0">
                <a:solidFill>
                  <a:schemeClr val="bg1"/>
                </a:solidFill>
                <a:latin typeface="+mj-lt"/>
              </a:rPr>
              <a:t>Standard Topics</a:t>
            </a:r>
          </a:p>
        </p:txBody>
      </p:sp>
      <p:sp>
        <p:nvSpPr>
          <p:cNvPr id="4" name="Rectangle 3">
            <a:extLst>
              <a:ext uri="{FF2B5EF4-FFF2-40B4-BE49-F238E27FC236}">
                <a16:creationId xmlns:a16="http://schemas.microsoft.com/office/drawing/2014/main" id="{EE9ED733-EBD3-4336-B28C-2E84330795F1}"/>
              </a:ext>
            </a:extLst>
          </p:cNvPr>
          <p:cNvSpPr/>
          <p:nvPr/>
        </p:nvSpPr>
        <p:spPr>
          <a:xfrm>
            <a:off x="6505749" y="1434262"/>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Business Vision</a:t>
            </a:r>
          </a:p>
        </p:txBody>
      </p:sp>
      <p:sp>
        <p:nvSpPr>
          <p:cNvPr id="5" name="Rectangle 4">
            <a:extLst>
              <a:ext uri="{FF2B5EF4-FFF2-40B4-BE49-F238E27FC236}">
                <a16:creationId xmlns:a16="http://schemas.microsoft.com/office/drawing/2014/main" id="{55DAFE6F-6E65-4136-99AC-A13560B00819}"/>
              </a:ext>
            </a:extLst>
          </p:cNvPr>
          <p:cNvSpPr/>
          <p:nvPr/>
        </p:nvSpPr>
        <p:spPr>
          <a:xfrm>
            <a:off x="6505749" y="1865643"/>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Success Criteria</a:t>
            </a:r>
          </a:p>
        </p:txBody>
      </p:sp>
      <p:sp>
        <p:nvSpPr>
          <p:cNvPr id="6" name="Rectangle 5">
            <a:extLst>
              <a:ext uri="{FF2B5EF4-FFF2-40B4-BE49-F238E27FC236}">
                <a16:creationId xmlns:a16="http://schemas.microsoft.com/office/drawing/2014/main" id="{8CF47AD3-7263-4C6C-A046-79ED27F616F1}"/>
              </a:ext>
            </a:extLst>
          </p:cNvPr>
          <p:cNvSpPr/>
          <p:nvPr/>
        </p:nvSpPr>
        <p:spPr>
          <a:xfrm>
            <a:off x="6505749" y="2297024"/>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Business Scenario Identification</a:t>
            </a:r>
          </a:p>
        </p:txBody>
      </p:sp>
      <p:sp>
        <p:nvSpPr>
          <p:cNvPr id="7" name="Rectangle 6">
            <a:extLst>
              <a:ext uri="{FF2B5EF4-FFF2-40B4-BE49-F238E27FC236}">
                <a16:creationId xmlns:a16="http://schemas.microsoft.com/office/drawing/2014/main" id="{53E1E78D-2068-44BF-B3BE-34759934C762}"/>
              </a:ext>
            </a:extLst>
          </p:cNvPr>
          <p:cNvSpPr/>
          <p:nvPr/>
        </p:nvSpPr>
        <p:spPr>
          <a:xfrm>
            <a:off x="6505749" y="2728404"/>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KPIs</a:t>
            </a:r>
          </a:p>
        </p:txBody>
      </p:sp>
      <p:sp>
        <p:nvSpPr>
          <p:cNvPr id="8" name="Rectangle 7">
            <a:extLst>
              <a:ext uri="{FF2B5EF4-FFF2-40B4-BE49-F238E27FC236}">
                <a16:creationId xmlns:a16="http://schemas.microsoft.com/office/drawing/2014/main" id="{8C371D2D-8A0C-4B78-8519-2437101CEB11}"/>
              </a:ext>
            </a:extLst>
          </p:cNvPr>
          <p:cNvSpPr/>
          <p:nvPr/>
        </p:nvSpPr>
        <p:spPr>
          <a:xfrm>
            <a:off x="6505749" y="3582872"/>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Review Current Architecture</a:t>
            </a:r>
          </a:p>
        </p:txBody>
      </p:sp>
      <p:sp>
        <p:nvSpPr>
          <p:cNvPr id="9" name="Rectangle 8">
            <a:extLst>
              <a:ext uri="{FF2B5EF4-FFF2-40B4-BE49-F238E27FC236}">
                <a16:creationId xmlns:a16="http://schemas.microsoft.com/office/drawing/2014/main" id="{684B11FC-EAD3-4BF9-9CBC-6E9C72B93243}"/>
              </a:ext>
            </a:extLst>
          </p:cNvPr>
          <p:cNvSpPr/>
          <p:nvPr/>
        </p:nvSpPr>
        <p:spPr>
          <a:xfrm>
            <a:off x="6505749" y="4014253"/>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Review Data Estate</a:t>
            </a:r>
          </a:p>
        </p:txBody>
      </p:sp>
      <p:sp>
        <p:nvSpPr>
          <p:cNvPr id="10" name="Rectangle 9">
            <a:extLst>
              <a:ext uri="{FF2B5EF4-FFF2-40B4-BE49-F238E27FC236}">
                <a16:creationId xmlns:a16="http://schemas.microsoft.com/office/drawing/2014/main" id="{08BB6D3E-4B8D-4BB9-8357-1EC2D05BCA43}"/>
              </a:ext>
            </a:extLst>
          </p:cNvPr>
          <p:cNvSpPr/>
          <p:nvPr/>
        </p:nvSpPr>
        <p:spPr>
          <a:xfrm>
            <a:off x="6505749" y="4445634"/>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Identify Key Data Sources</a:t>
            </a:r>
          </a:p>
        </p:txBody>
      </p:sp>
      <p:sp>
        <p:nvSpPr>
          <p:cNvPr id="11" name="Rectangle 10">
            <a:extLst>
              <a:ext uri="{FF2B5EF4-FFF2-40B4-BE49-F238E27FC236}">
                <a16:creationId xmlns:a16="http://schemas.microsoft.com/office/drawing/2014/main" id="{8E2CA3B0-F7B4-4F4F-B607-FBA3BDBDE28B}"/>
              </a:ext>
            </a:extLst>
          </p:cNvPr>
          <p:cNvSpPr/>
          <p:nvPr/>
        </p:nvSpPr>
        <p:spPr>
          <a:xfrm>
            <a:off x="6505749" y="5308395"/>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Confirm Environment Set-up</a:t>
            </a:r>
          </a:p>
        </p:txBody>
      </p:sp>
      <p:sp>
        <p:nvSpPr>
          <p:cNvPr id="12" name="Rectangle 11">
            <a:extLst>
              <a:ext uri="{FF2B5EF4-FFF2-40B4-BE49-F238E27FC236}">
                <a16:creationId xmlns:a16="http://schemas.microsoft.com/office/drawing/2014/main" id="{2550A073-2ED2-487C-ADE8-FB2251DED64A}"/>
              </a:ext>
            </a:extLst>
          </p:cNvPr>
          <p:cNvSpPr/>
          <p:nvPr/>
        </p:nvSpPr>
        <p:spPr>
          <a:xfrm>
            <a:off x="6505749" y="4877014"/>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Scope Project &amp; Determine Timeline</a:t>
            </a:r>
          </a:p>
        </p:txBody>
      </p:sp>
      <p:sp>
        <p:nvSpPr>
          <p:cNvPr id="13" name="Rectangle 12">
            <a:extLst>
              <a:ext uri="{FF2B5EF4-FFF2-40B4-BE49-F238E27FC236}">
                <a16:creationId xmlns:a16="http://schemas.microsoft.com/office/drawing/2014/main" id="{C007DFE0-789F-46B2-91A5-2C420DEF74E9}"/>
              </a:ext>
            </a:extLst>
          </p:cNvPr>
          <p:cNvSpPr/>
          <p:nvPr/>
        </p:nvSpPr>
        <p:spPr>
          <a:xfrm>
            <a:off x="6505748" y="3171246"/>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Stakeholders &amp; Owners</a:t>
            </a:r>
          </a:p>
        </p:txBody>
      </p:sp>
      <p:sp>
        <p:nvSpPr>
          <p:cNvPr id="14" name="Rectangle 13">
            <a:extLst>
              <a:ext uri="{FF2B5EF4-FFF2-40B4-BE49-F238E27FC236}">
                <a16:creationId xmlns:a16="http://schemas.microsoft.com/office/drawing/2014/main" id="{76AD5629-5C9C-4EB2-84BC-03B822146F8D}"/>
              </a:ext>
            </a:extLst>
          </p:cNvPr>
          <p:cNvSpPr/>
          <p:nvPr/>
        </p:nvSpPr>
        <p:spPr>
          <a:xfrm>
            <a:off x="6505748" y="5739776"/>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Sprint Alignment</a:t>
            </a:r>
          </a:p>
        </p:txBody>
      </p:sp>
      <p:sp>
        <p:nvSpPr>
          <p:cNvPr id="16" name="Rectangle 15">
            <a:extLst>
              <a:ext uri="{FF2B5EF4-FFF2-40B4-BE49-F238E27FC236}">
                <a16:creationId xmlns:a16="http://schemas.microsoft.com/office/drawing/2014/main" id="{2CE7C875-50BE-47DF-9069-1630DD0324EC}"/>
              </a:ext>
            </a:extLst>
          </p:cNvPr>
          <p:cNvSpPr/>
          <p:nvPr/>
        </p:nvSpPr>
        <p:spPr>
          <a:xfrm>
            <a:off x="6505748" y="6172507"/>
            <a:ext cx="3112479" cy="3959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32597"/>
            <a:r>
              <a:rPr lang="en-US" sz="1400" dirty="0">
                <a:solidFill>
                  <a:schemeClr val="tx1"/>
                </a:solidFill>
              </a:rPr>
              <a:t>Target Go Live Date</a:t>
            </a:r>
          </a:p>
        </p:txBody>
      </p:sp>
    </p:spTree>
    <p:extLst>
      <p:ext uri="{BB962C8B-B14F-4D97-AF65-F5344CB8AC3E}">
        <p14:creationId xmlns:p14="http://schemas.microsoft.com/office/powerpoint/2010/main" val="340876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318ebbf9-6f1c-4053-ba26-fcecaa7ccf4d">
      <UserInfo>
        <DisplayName>João Pedro Almeida (JP)</DisplayName>
        <AccountId>91</AccountId>
        <AccountType/>
      </UserInfo>
      <UserInfo>
        <DisplayName>Mandy Fallou</DisplayName>
        <AccountId>47</AccountId>
        <AccountType/>
      </UserInfo>
      <UserInfo>
        <DisplayName>Paul Langowski</DisplayName>
        <AccountId>510</AccountId>
        <AccountType/>
      </UserInfo>
      <UserInfo>
        <DisplayName>Swamy Narayana</DisplayName>
        <AccountId>21</AccountId>
        <AccountType/>
      </UserInfo>
      <UserInfo>
        <DisplayName>Jason Kim</DisplayName>
        <AccountId>226</AccountId>
        <AccountType/>
      </UserInfo>
      <UserInfo>
        <DisplayName>Dynamics 365 F&amp;O CPS XLT</DisplayName>
        <AccountId>759</AccountId>
        <AccountType/>
      </UserInfo>
    </SharedWithUsers>
    <MediaServiceKeyPoints xmlns="7bf6cf65-4c30-4280-a16c-0a3c64fc017a"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1F3E7C5730A9942B5583042C8E8E4EC" ma:contentTypeVersion="13" ma:contentTypeDescription="Create a new document." ma:contentTypeScope="" ma:versionID="02b761d60c17fd873ee82528e32b6795">
  <xsd:schema xmlns:xsd="http://www.w3.org/2001/XMLSchema" xmlns:xs="http://www.w3.org/2001/XMLSchema" xmlns:p="http://schemas.microsoft.com/office/2006/metadata/properties" xmlns:ns1="http://schemas.microsoft.com/sharepoint/v3" xmlns:ns2="7bf6cf65-4c30-4280-a16c-0a3c64fc017a" xmlns:ns3="318ebbf9-6f1c-4053-ba26-fcecaa7ccf4d" targetNamespace="http://schemas.microsoft.com/office/2006/metadata/properties" ma:root="true" ma:fieldsID="30177be1c1df0d1be20a5c34727af28e" ns1:_="" ns2:_="" ns3:_="">
    <xsd:import namespace="http://schemas.microsoft.com/sharepoint/v3"/>
    <xsd:import namespace="7bf6cf65-4c30-4280-a16c-0a3c64fc017a"/>
    <xsd:import namespace="318ebbf9-6f1c-4053-ba26-fcecaa7ccf4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f6cf65-4c30-4280-a16c-0a3c64fc01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fals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18ebbf9-6f1c-4053-ba26-fcecaa7ccf4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1882E7-9227-4C06-A2E1-D3F4BF0D38BE}">
  <ds:schemaRefs>
    <ds:schemaRef ds:uri="http://schemas.microsoft.com/sharepoint/v3/contenttype/forms"/>
  </ds:schemaRefs>
</ds:datastoreItem>
</file>

<file path=customXml/itemProps2.xml><?xml version="1.0" encoding="utf-8"?>
<ds:datastoreItem xmlns:ds="http://schemas.openxmlformats.org/officeDocument/2006/customXml" ds:itemID="{807D7729-9157-422A-A322-F886DC74C10E}">
  <ds:schemaRefs>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sharepoint/v3"/>
    <ds:schemaRef ds:uri="318ebbf9-6f1c-4053-ba26-fcecaa7ccf4d"/>
    <ds:schemaRef ds:uri="http://schemas.microsoft.com/office/2006/documentManagement/types"/>
    <ds:schemaRef ds:uri="7bf6cf65-4c30-4280-a16c-0a3c64fc017a"/>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9D3EC20E-AA20-48B0-8414-F3F61639A1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bf6cf65-4c30-4280-a16c-0a3c64fc017a"/>
    <ds:schemaRef ds:uri="318ebbf9-6f1c-4053-ba26-fcecaa7ccf4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2741</TotalTime>
  <Words>1107</Words>
  <Application>Microsoft Office PowerPoint</Application>
  <PresentationFormat>Widescreen</PresentationFormat>
  <Paragraphs>181</Paragraphs>
  <Slides>12</Slides>
  <Notes>10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Segoe</vt:lpstr>
      <vt:lpstr>Segoe Pro Semibold</vt:lpstr>
      <vt:lpstr>Segoe UI</vt:lpstr>
      <vt:lpstr>Segoe UI Semibold</vt:lpstr>
      <vt:lpstr>Wingdings</vt:lpstr>
      <vt:lpstr>Microsoft Dynamics 365</vt:lpstr>
      <vt:lpstr>Microsoft Dynamics 365</vt:lpstr>
      <vt:lpstr>Customer Advisory Team Customer Insights  Dynamics 365 </vt:lpstr>
      <vt:lpstr>Initiate</vt:lpstr>
      <vt:lpstr>PowerPoint Presentation</vt:lpstr>
      <vt:lpstr>PowerPoint Presentation</vt:lpstr>
      <vt:lpstr>What Customer Advisory Team Offers</vt:lpstr>
      <vt:lpstr>The key to your success</vt:lpstr>
      <vt:lpstr>Roles and Responsibilities</vt:lpstr>
      <vt:lpstr>CAT Logical Approach</vt:lpstr>
      <vt:lpstr>CAT Logical Approach</vt:lpstr>
      <vt:lpstr>Implementation Approach</vt:lpstr>
      <vt:lpstr>Customer Insights Implementation Support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 to WW Field &amp; Partner Communications | FY19 Infographic Business Applications</dc:title>
  <dc:creator>Oliver Taylor (The Spur Group Inc)</dc:creator>
  <cp:lastModifiedBy>Brad Kertson</cp:lastModifiedBy>
  <cp:revision>49</cp:revision>
  <dcterms:created xsi:type="dcterms:W3CDTF">2019-03-30T00:28:33Z</dcterms:created>
  <dcterms:modified xsi:type="dcterms:W3CDTF">2021-10-30T15:50:42Z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0x01010071F3E7C5730A9942B5583042C8E8E4EC</vt:lpwstr>
  </property>
  <property fmtid="{D5CDD505-2E9C-101B-9397-08002B2CF9AE}" pid="3" name="AuthorIds_UIVersion_512">
    <vt:lpwstr>68</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SetDate">
    <vt:lpwstr>2020-03-12T18:59:03.9204479Z</vt:lpwstr>
  </property>
  <property fmtid="{D5CDD505-2E9C-101B-9397-08002B2CF9AE}" pid="7" name="MSIP_Label_f42aa342-8706-4288-bd11-ebb85995028c_Name">
    <vt:lpwstr>General</vt:lpwstr>
  </property>
  <property fmtid="{D5CDD505-2E9C-101B-9397-08002B2CF9AE}" pid="8" name="MSIP_Label_f42aa342-8706-4288-bd11-ebb85995028c_ActionId">
    <vt:lpwstr>0d90886b-c283-4de1-a63e-2aafea0431bd</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